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sldIdLst>
    <p:sldId id="256" r:id="rId3"/>
    <p:sldId id="257" r:id="rId4"/>
    <p:sldId id="258" r:id="rId5"/>
    <p:sldId id="288" r:id="rId6"/>
    <p:sldId id="284" r:id="rId7"/>
    <p:sldId id="285" r:id="rId8"/>
    <p:sldId id="286" r:id="rId9"/>
    <p:sldId id="287" r:id="rId10"/>
    <p:sldId id="289" r:id="rId11"/>
    <p:sldId id="290" r:id="rId12"/>
    <p:sldId id="259" r:id="rId13"/>
    <p:sldId id="291" r:id="rId14"/>
    <p:sldId id="293" r:id="rId15"/>
    <p:sldId id="260" r:id="rId16"/>
    <p:sldId id="261" r:id="rId17"/>
    <p:sldId id="268" r:id="rId18"/>
    <p:sldId id="262" r:id="rId19"/>
    <p:sldId id="263" r:id="rId20"/>
    <p:sldId id="264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2" r:id="rId39"/>
    <p:sldId id="313" r:id="rId40"/>
    <p:sldId id="283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4660"/>
  </p:normalViewPr>
  <p:slideViewPr>
    <p:cSldViewPr snapToGrid="0" snapToObjects="1" showGuides="1">
      <p:cViewPr>
        <p:scale>
          <a:sx n="108" d="100"/>
          <a:sy n="108" d="100"/>
        </p:scale>
        <p:origin x="-1152" y="352"/>
      </p:cViewPr>
      <p:guideLst>
        <p:guide orient="horz" pos="85"/>
        <p:guide pos="39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athias:Documents:Articles-Conferences:2012:Articles:Ebauches:colla-elas:Analyses%20essais:analyse%20essai%20m&#233;c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athias:Documents:Articles-Conferences:2012:Articles:Ebauches:colla-elas:Analyses%20essais:analyse%20essai%20m&#233;c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1781508734515"/>
          <c:y val="0.0323936650161627"/>
          <c:w val="0.678166306810358"/>
          <c:h val="0.69131528981681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antérieure!$A$1</c:f>
              <c:strCache>
                <c:ptCount val="1"/>
                <c:pt idx="0">
                  <c:v>102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antérieure!$A$3:$A$121</c:f>
              <c:numCache>
                <c:formatCode>0.00</c:formatCode>
                <c:ptCount val="119"/>
                <c:pt idx="0">
                  <c:v>0.0</c:v>
                </c:pt>
                <c:pt idx="1">
                  <c:v>0.00231</c:v>
                </c:pt>
                <c:pt idx="2">
                  <c:v>0.00461</c:v>
                </c:pt>
                <c:pt idx="3">
                  <c:v>0.00693</c:v>
                </c:pt>
                <c:pt idx="4">
                  <c:v>0.00925</c:v>
                </c:pt>
                <c:pt idx="5">
                  <c:v>0.0116</c:v>
                </c:pt>
                <c:pt idx="6">
                  <c:v>0.0139</c:v>
                </c:pt>
                <c:pt idx="7">
                  <c:v>0.0162</c:v>
                </c:pt>
                <c:pt idx="8">
                  <c:v>0.0185</c:v>
                </c:pt>
                <c:pt idx="9">
                  <c:v>0.0208</c:v>
                </c:pt>
                <c:pt idx="10">
                  <c:v>0.0231</c:v>
                </c:pt>
                <c:pt idx="11">
                  <c:v>0.0254</c:v>
                </c:pt>
                <c:pt idx="12">
                  <c:v>0.0277</c:v>
                </c:pt>
                <c:pt idx="13">
                  <c:v>0.03</c:v>
                </c:pt>
                <c:pt idx="14">
                  <c:v>0.0323</c:v>
                </c:pt>
                <c:pt idx="15">
                  <c:v>0.0347</c:v>
                </c:pt>
                <c:pt idx="16">
                  <c:v>0.037</c:v>
                </c:pt>
                <c:pt idx="17">
                  <c:v>0.0393</c:v>
                </c:pt>
                <c:pt idx="18">
                  <c:v>0.0416</c:v>
                </c:pt>
                <c:pt idx="19">
                  <c:v>0.0439</c:v>
                </c:pt>
                <c:pt idx="20">
                  <c:v>0.0462</c:v>
                </c:pt>
                <c:pt idx="21">
                  <c:v>0.0485</c:v>
                </c:pt>
                <c:pt idx="22">
                  <c:v>0.0508</c:v>
                </c:pt>
                <c:pt idx="23">
                  <c:v>0.0531</c:v>
                </c:pt>
                <c:pt idx="24">
                  <c:v>0.0555</c:v>
                </c:pt>
                <c:pt idx="25">
                  <c:v>0.0578</c:v>
                </c:pt>
                <c:pt idx="26">
                  <c:v>0.0601</c:v>
                </c:pt>
                <c:pt idx="27">
                  <c:v>0.0624</c:v>
                </c:pt>
                <c:pt idx="28">
                  <c:v>0.0647</c:v>
                </c:pt>
                <c:pt idx="29">
                  <c:v>0.067</c:v>
                </c:pt>
                <c:pt idx="30">
                  <c:v>0.0693</c:v>
                </c:pt>
                <c:pt idx="31">
                  <c:v>0.0716</c:v>
                </c:pt>
                <c:pt idx="32">
                  <c:v>0.0739</c:v>
                </c:pt>
                <c:pt idx="33">
                  <c:v>0.0762</c:v>
                </c:pt>
                <c:pt idx="34">
                  <c:v>0.0786</c:v>
                </c:pt>
                <c:pt idx="35">
                  <c:v>0.0809</c:v>
                </c:pt>
                <c:pt idx="36">
                  <c:v>0.0832</c:v>
                </c:pt>
                <c:pt idx="37">
                  <c:v>0.0855</c:v>
                </c:pt>
                <c:pt idx="38">
                  <c:v>0.0878</c:v>
                </c:pt>
                <c:pt idx="39">
                  <c:v>0.0901</c:v>
                </c:pt>
                <c:pt idx="40">
                  <c:v>0.0924</c:v>
                </c:pt>
                <c:pt idx="41">
                  <c:v>0.0947</c:v>
                </c:pt>
                <c:pt idx="42">
                  <c:v>0.097</c:v>
                </c:pt>
                <c:pt idx="43">
                  <c:v>0.0994</c:v>
                </c:pt>
                <c:pt idx="44">
                  <c:v>0.102</c:v>
                </c:pt>
                <c:pt idx="45">
                  <c:v>0.104</c:v>
                </c:pt>
                <c:pt idx="46">
                  <c:v>0.106</c:v>
                </c:pt>
                <c:pt idx="47">
                  <c:v>0.109</c:v>
                </c:pt>
                <c:pt idx="48">
                  <c:v>0.111</c:v>
                </c:pt>
                <c:pt idx="49">
                  <c:v>0.113</c:v>
                </c:pt>
                <c:pt idx="50">
                  <c:v>0.113</c:v>
                </c:pt>
                <c:pt idx="51">
                  <c:v>0.116</c:v>
                </c:pt>
                <c:pt idx="52">
                  <c:v>0.118</c:v>
                </c:pt>
                <c:pt idx="53">
                  <c:v>0.12</c:v>
                </c:pt>
                <c:pt idx="54">
                  <c:v>0.122</c:v>
                </c:pt>
                <c:pt idx="55">
                  <c:v>0.125</c:v>
                </c:pt>
                <c:pt idx="56">
                  <c:v>0.127</c:v>
                </c:pt>
                <c:pt idx="57">
                  <c:v>0.129</c:v>
                </c:pt>
                <c:pt idx="58">
                  <c:v>0.132</c:v>
                </c:pt>
                <c:pt idx="59">
                  <c:v>0.134</c:v>
                </c:pt>
                <c:pt idx="60">
                  <c:v>0.136</c:v>
                </c:pt>
                <c:pt idx="61">
                  <c:v>0.139</c:v>
                </c:pt>
                <c:pt idx="62">
                  <c:v>0.141</c:v>
                </c:pt>
                <c:pt idx="63">
                  <c:v>0.143</c:v>
                </c:pt>
                <c:pt idx="64">
                  <c:v>0.146</c:v>
                </c:pt>
                <c:pt idx="65">
                  <c:v>0.148</c:v>
                </c:pt>
                <c:pt idx="66">
                  <c:v>0.15</c:v>
                </c:pt>
                <c:pt idx="67">
                  <c:v>0.153</c:v>
                </c:pt>
                <c:pt idx="68">
                  <c:v>0.155</c:v>
                </c:pt>
                <c:pt idx="69">
                  <c:v>0.157</c:v>
                </c:pt>
                <c:pt idx="70">
                  <c:v>0.157</c:v>
                </c:pt>
                <c:pt idx="71">
                  <c:v>0.159</c:v>
                </c:pt>
                <c:pt idx="72">
                  <c:v>0.162</c:v>
                </c:pt>
                <c:pt idx="73">
                  <c:v>0.164</c:v>
                </c:pt>
                <c:pt idx="74">
                  <c:v>0.166</c:v>
                </c:pt>
                <c:pt idx="75">
                  <c:v>0.169</c:v>
                </c:pt>
                <c:pt idx="76">
                  <c:v>0.171</c:v>
                </c:pt>
                <c:pt idx="77">
                  <c:v>0.173</c:v>
                </c:pt>
                <c:pt idx="78">
                  <c:v>0.176</c:v>
                </c:pt>
                <c:pt idx="79">
                  <c:v>0.178</c:v>
                </c:pt>
                <c:pt idx="80">
                  <c:v>0.18</c:v>
                </c:pt>
                <c:pt idx="81">
                  <c:v>0.183</c:v>
                </c:pt>
                <c:pt idx="82">
                  <c:v>0.185</c:v>
                </c:pt>
                <c:pt idx="83">
                  <c:v>0.187</c:v>
                </c:pt>
                <c:pt idx="84">
                  <c:v>0.189</c:v>
                </c:pt>
                <c:pt idx="85">
                  <c:v>0.191</c:v>
                </c:pt>
                <c:pt idx="86">
                  <c:v>0.192</c:v>
                </c:pt>
                <c:pt idx="87">
                  <c:v>0.194</c:v>
                </c:pt>
                <c:pt idx="88">
                  <c:v>0.196</c:v>
                </c:pt>
                <c:pt idx="89">
                  <c:v>0.199</c:v>
                </c:pt>
                <c:pt idx="90">
                  <c:v>0.201</c:v>
                </c:pt>
                <c:pt idx="91">
                  <c:v>0.203</c:v>
                </c:pt>
                <c:pt idx="92">
                  <c:v>0.206</c:v>
                </c:pt>
                <c:pt idx="93">
                  <c:v>0.208</c:v>
                </c:pt>
                <c:pt idx="94">
                  <c:v>0.21</c:v>
                </c:pt>
                <c:pt idx="95">
                  <c:v>0.213</c:v>
                </c:pt>
                <c:pt idx="96">
                  <c:v>0.215</c:v>
                </c:pt>
                <c:pt idx="97">
                  <c:v>0.217</c:v>
                </c:pt>
                <c:pt idx="98">
                  <c:v>0.22</c:v>
                </c:pt>
                <c:pt idx="99">
                  <c:v>0.22</c:v>
                </c:pt>
                <c:pt idx="100">
                  <c:v>0.222</c:v>
                </c:pt>
                <c:pt idx="101">
                  <c:v>0.224</c:v>
                </c:pt>
                <c:pt idx="102">
                  <c:v>0.226</c:v>
                </c:pt>
                <c:pt idx="103">
                  <c:v>0.229</c:v>
                </c:pt>
                <c:pt idx="104">
                  <c:v>0.231</c:v>
                </c:pt>
                <c:pt idx="105">
                  <c:v>0.233</c:v>
                </c:pt>
                <c:pt idx="106">
                  <c:v>0.236</c:v>
                </c:pt>
                <c:pt idx="107">
                  <c:v>0.238</c:v>
                </c:pt>
                <c:pt idx="108">
                  <c:v>0.24</c:v>
                </c:pt>
                <c:pt idx="109">
                  <c:v>0.243</c:v>
                </c:pt>
                <c:pt idx="110">
                  <c:v>0.245</c:v>
                </c:pt>
                <c:pt idx="111">
                  <c:v>0.247</c:v>
                </c:pt>
                <c:pt idx="112">
                  <c:v>0.249</c:v>
                </c:pt>
                <c:pt idx="113">
                  <c:v>0.25</c:v>
                </c:pt>
                <c:pt idx="114">
                  <c:v>0.252</c:v>
                </c:pt>
                <c:pt idx="115">
                  <c:v>0.254</c:v>
                </c:pt>
                <c:pt idx="116">
                  <c:v>0.256</c:v>
                </c:pt>
                <c:pt idx="117">
                  <c:v>0.259</c:v>
                </c:pt>
                <c:pt idx="118">
                  <c:v>0.261</c:v>
                </c:pt>
              </c:numCache>
            </c:numRef>
          </c:xVal>
          <c:yVal>
            <c:numRef>
              <c:f>antérieure!$B$3:$B$121</c:f>
              <c:numCache>
                <c:formatCode>0.00</c:formatCode>
                <c:ptCount val="119"/>
                <c:pt idx="0">
                  <c:v>0.0</c:v>
                </c:pt>
                <c:pt idx="1">
                  <c:v>0.00239</c:v>
                </c:pt>
                <c:pt idx="2">
                  <c:v>0.00478</c:v>
                </c:pt>
                <c:pt idx="3">
                  <c:v>0.00699</c:v>
                </c:pt>
                <c:pt idx="4">
                  <c:v>0.00984</c:v>
                </c:pt>
                <c:pt idx="5">
                  <c:v>0.0109</c:v>
                </c:pt>
                <c:pt idx="6">
                  <c:v>0.0135</c:v>
                </c:pt>
                <c:pt idx="7">
                  <c:v>0.0175</c:v>
                </c:pt>
                <c:pt idx="8">
                  <c:v>0.0206</c:v>
                </c:pt>
                <c:pt idx="9">
                  <c:v>0.0242</c:v>
                </c:pt>
                <c:pt idx="10">
                  <c:v>0.0271</c:v>
                </c:pt>
                <c:pt idx="11">
                  <c:v>0.0273</c:v>
                </c:pt>
                <c:pt idx="12">
                  <c:v>0.0302</c:v>
                </c:pt>
                <c:pt idx="13">
                  <c:v>0.0339</c:v>
                </c:pt>
                <c:pt idx="14">
                  <c:v>0.0195</c:v>
                </c:pt>
                <c:pt idx="15">
                  <c:v>0.0162</c:v>
                </c:pt>
                <c:pt idx="16">
                  <c:v>0.0163</c:v>
                </c:pt>
                <c:pt idx="17">
                  <c:v>0.0178</c:v>
                </c:pt>
                <c:pt idx="18">
                  <c:v>0.0207</c:v>
                </c:pt>
                <c:pt idx="19">
                  <c:v>0.0227</c:v>
                </c:pt>
                <c:pt idx="20">
                  <c:v>0.0265</c:v>
                </c:pt>
                <c:pt idx="21">
                  <c:v>0.0297</c:v>
                </c:pt>
                <c:pt idx="22">
                  <c:v>0.0352</c:v>
                </c:pt>
                <c:pt idx="23">
                  <c:v>0.0394</c:v>
                </c:pt>
                <c:pt idx="24">
                  <c:v>0.0417</c:v>
                </c:pt>
                <c:pt idx="25">
                  <c:v>0.0435</c:v>
                </c:pt>
                <c:pt idx="26">
                  <c:v>0.044</c:v>
                </c:pt>
                <c:pt idx="27">
                  <c:v>0.0445</c:v>
                </c:pt>
                <c:pt idx="28">
                  <c:v>0.0488</c:v>
                </c:pt>
                <c:pt idx="29">
                  <c:v>0.0535</c:v>
                </c:pt>
                <c:pt idx="30">
                  <c:v>0.0585</c:v>
                </c:pt>
                <c:pt idx="31">
                  <c:v>0.0622</c:v>
                </c:pt>
                <c:pt idx="32">
                  <c:v>0.0656</c:v>
                </c:pt>
                <c:pt idx="33">
                  <c:v>0.0701</c:v>
                </c:pt>
                <c:pt idx="34">
                  <c:v>0.0779</c:v>
                </c:pt>
                <c:pt idx="35">
                  <c:v>0.0852</c:v>
                </c:pt>
                <c:pt idx="36">
                  <c:v>0.0926</c:v>
                </c:pt>
                <c:pt idx="37">
                  <c:v>0.0996</c:v>
                </c:pt>
                <c:pt idx="38">
                  <c:v>0.105</c:v>
                </c:pt>
                <c:pt idx="39">
                  <c:v>0.113</c:v>
                </c:pt>
                <c:pt idx="40">
                  <c:v>0.122</c:v>
                </c:pt>
                <c:pt idx="41">
                  <c:v>0.131</c:v>
                </c:pt>
                <c:pt idx="42">
                  <c:v>0.141</c:v>
                </c:pt>
                <c:pt idx="43">
                  <c:v>0.15</c:v>
                </c:pt>
                <c:pt idx="44">
                  <c:v>0.162</c:v>
                </c:pt>
                <c:pt idx="45">
                  <c:v>0.173</c:v>
                </c:pt>
                <c:pt idx="46">
                  <c:v>0.182</c:v>
                </c:pt>
                <c:pt idx="47">
                  <c:v>0.194</c:v>
                </c:pt>
                <c:pt idx="48">
                  <c:v>0.206</c:v>
                </c:pt>
                <c:pt idx="49">
                  <c:v>0.218</c:v>
                </c:pt>
                <c:pt idx="50">
                  <c:v>0.219</c:v>
                </c:pt>
                <c:pt idx="51">
                  <c:v>0.233</c:v>
                </c:pt>
                <c:pt idx="52">
                  <c:v>0.247</c:v>
                </c:pt>
                <c:pt idx="53">
                  <c:v>0.262</c:v>
                </c:pt>
                <c:pt idx="54">
                  <c:v>0.276</c:v>
                </c:pt>
                <c:pt idx="55">
                  <c:v>0.291</c:v>
                </c:pt>
                <c:pt idx="56">
                  <c:v>0.306</c:v>
                </c:pt>
                <c:pt idx="57">
                  <c:v>0.321</c:v>
                </c:pt>
                <c:pt idx="58">
                  <c:v>0.338</c:v>
                </c:pt>
                <c:pt idx="59">
                  <c:v>0.355</c:v>
                </c:pt>
                <c:pt idx="60">
                  <c:v>0.371</c:v>
                </c:pt>
                <c:pt idx="61">
                  <c:v>0.389</c:v>
                </c:pt>
                <c:pt idx="62">
                  <c:v>0.407</c:v>
                </c:pt>
                <c:pt idx="63">
                  <c:v>0.424</c:v>
                </c:pt>
                <c:pt idx="64">
                  <c:v>0.442</c:v>
                </c:pt>
                <c:pt idx="65">
                  <c:v>0.46</c:v>
                </c:pt>
                <c:pt idx="66">
                  <c:v>0.479</c:v>
                </c:pt>
                <c:pt idx="67">
                  <c:v>0.499</c:v>
                </c:pt>
                <c:pt idx="68">
                  <c:v>0.517</c:v>
                </c:pt>
                <c:pt idx="69">
                  <c:v>0.537</c:v>
                </c:pt>
                <c:pt idx="70">
                  <c:v>0.538</c:v>
                </c:pt>
                <c:pt idx="71">
                  <c:v>0.555</c:v>
                </c:pt>
                <c:pt idx="72">
                  <c:v>0.576</c:v>
                </c:pt>
                <c:pt idx="73">
                  <c:v>0.596</c:v>
                </c:pt>
                <c:pt idx="74">
                  <c:v>0.617</c:v>
                </c:pt>
                <c:pt idx="75">
                  <c:v>0.639</c:v>
                </c:pt>
                <c:pt idx="76">
                  <c:v>0.661</c:v>
                </c:pt>
                <c:pt idx="77">
                  <c:v>0.683</c:v>
                </c:pt>
                <c:pt idx="78">
                  <c:v>0.704</c:v>
                </c:pt>
                <c:pt idx="79">
                  <c:v>0.727</c:v>
                </c:pt>
                <c:pt idx="80">
                  <c:v>0.75</c:v>
                </c:pt>
                <c:pt idx="81">
                  <c:v>0.773</c:v>
                </c:pt>
                <c:pt idx="82">
                  <c:v>0.796</c:v>
                </c:pt>
                <c:pt idx="83">
                  <c:v>0.82</c:v>
                </c:pt>
                <c:pt idx="84">
                  <c:v>0.844</c:v>
                </c:pt>
                <c:pt idx="85">
                  <c:v>0.856</c:v>
                </c:pt>
                <c:pt idx="86">
                  <c:v>0.868</c:v>
                </c:pt>
                <c:pt idx="87">
                  <c:v>0.892</c:v>
                </c:pt>
                <c:pt idx="88">
                  <c:v>0.918</c:v>
                </c:pt>
                <c:pt idx="89">
                  <c:v>0.942</c:v>
                </c:pt>
                <c:pt idx="90">
                  <c:v>0.968</c:v>
                </c:pt>
                <c:pt idx="91">
                  <c:v>0.991</c:v>
                </c:pt>
                <c:pt idx="92">
                  <c:v>1.02</c:v>
                </c:pt>
                <c:pt idx="93">
                  <c:v>1.04</c:v>
                </c:pt>
                <c:pt idx="94">
                  <c:v>1.07</c:v>
                </c:pt>
                <c:pt idx="95">
                  <c:v>1.1</c:v>
                </c:pt>
                <c:pt idx="96">
                  <c:v>1.12</c:v>
                </c:pt>
                <c:pt idx="97">
                  <c:v>1.15</c:v>
                </c:pt>
                <c:pt idx="98">
                  <c:v>1.17</c:v>
                </c:pt>
                <c:pt idx="99">
                  <c:v>1.18</c:v>
                </c:pt>
                <c:pt idx="100">
                  <c:v>1.2</c:v>
                </c:pt>
                <c:pt idx="101">
                  <c:v>1.23</c:v>
                </c:pt>
                <c:pt idx="102">
                  <c:v>1.25</c:v>
                </c:pt>
                <c:pt idx="103">
                  <c:v>1.28</c:v>
                </c:pt>
                <c:pt idx="104">
                  <c:v>1.31</c:v>
                </c:pt>
                <c:pt idx="105">
                  <c:v>1.34</c:v>
                </c:pt>
                <c:pt idx="106">
                  <c:v>1.36</c:v>
                </c:pt>
                <c:pt idx="107">
                  <c:v>1.39</c:v>
                </c:pt>
                <c:pt idx="108">
                  <c:v>1.41</c:v>
                </c:pt>
                <c:pt idx="109">
                  <c:v>1.43</c:v>
                </c:pt>
                <c:pt idx="110">
                  <c:v>1.45</c:v>
                </c:pt>
                <c:pt idx="111">
                  <c:v>1.48</c:v>
                </c:pt>
                <c:pt idx="112">
                  <c:v>1.5</c:v>
                </c:pt>
                <c:pt idx="113">
                  <c:v>1.51</c:v>
                </c:pt>
                <c:pt idx="114">
                  <c:v>1.53</c:v>
                </c:pt>
                <c:pt idx="115">
                  <c:v>1.56</c:v>
                </c:pt>
                <c:pt idx="116">
                  <c:v>1.59</c:v>
                </c:pt>
                <c:pt idx="117">
                  <c:v>1.61</c:v>
                </c:pt>
                <c:pt idx="118">
                  <c:v>1.64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antérieure!$E$1</c:f>
              <c:strCache>
                <c:ptCount val="1"/>
                <c:pt idx="0">
                  <c:v>103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antérieure!$E$3:$E$102</c:f>
              <c:numCache>
                <c:formatCode>0.00</c:formatCode>
                <c:ptCount val="100"/>
                <c:pt idx="0">
                  <c:v>0.0</c:v>
                </c:pt>
                <c:pt idx="1">
                  <c:v>0.00271</c:v>
                </c:pt>
                <c:pt idx="2">
                  <c:v>0.00543</c:v>
                </c:pt>
                <c:pt idx="3">
                  <c:v>0.00814</c:v>
                </c:pt>
                <c:pt idx="4">
                  <c:v>0.0108</c:v>
                </c:pt>
                <c:pt idx="5">
                  <c:v>0.0136</c:v>
                </c:pt>
                <c:pt idx="6">
                  <c:v>0.0163</c:v>
                </c:pt>
                <c:pt idx="7">
                  <c:v>0.019</c:v>
                </c:pt>
                <c:pt idx="8">
                  <c:v>0.0217</c:v>
                </c:pt>
                <c:pt idx="9">
                  <c:v>0.0244</c:v>
                </c:pt>
                <c:pt idx="10">
                  <c:v>0.0271</c:v>
                </c:pt>
                <c:pt idx="11">
                  <c:v>0.0298</c:v>
                </c:pt>
                <c:pt idx="12">
                  <c:v>0.0325</c:v>
                </c:pt>
                <c:pt idx="13">
                  <c:v>0.0353</c:v>
                </c:pt>
                <c:pt idx="14">
                  <c:v>0.038</c:v>
                </c:pt>
                <c:pt idx="15">
                  <c:v>0.0407</c:v>
                </c:pt>
                <c:pt idx="16">
                  <c:v>0.0434</c:v>
                </c:pt>
                <c:pt idx="17">
                  <c:v>0.0461</c:v>
                </c:pt>
                <c:pt idx="18">
                  <c:v>0.0488</c:v>
                </c:pt>
                <c:pt idx="19">
                  <c:v>0.0515</c:v>
                </c:pt>
                <c:pt idx="20">
                  <c:v>0.0542</c:v>
                </c:pt>
                <c:pt idx="21">
                  <c:v>0.057</c:v>
                </c:pt>
                <c:pt idx="22">
                  <c:v>0.0574</c:v>
                </c:pt>
                <c:pt idx="23">
                  <c:v>0.0597</c:v>
                </c:pt>
                <c:pt idx="24">
                  <c:v>0.0624</c:v>
                </c:pt>
                <c:pt idx="25">
                  <c:v>0.0651</c:v>
                </c:pt>
                <c:pt idx="26">
                  <c:v>0.0678</c:v>
                </c:pt>
                <c:pt idx="27">
                  <c:v>0.0705</c:v>
                </c:pt>
                <c:pt idx="28">
                  <c:v>0.0732</c:v>
                </c:pt>
                <c:pt idx="29">
                  <c:v>0.0759</c:v>
                </c:pt>
                <c:pt idx="30">
                  <c:v>0.0786</c:v>
                </c:pt>
                <c:pt idx="31">
                  <c:v>0.0814</c:v>
                </c:pt>
                <c:pt idx="32">
                  <c:v>0.0841</c:v>
                </c:pt>
                <c:pt idx="33">
                  <c:v>0.0868</c:v>
                </c:pt>
                <c:pt idx="34">
                  <c:v>0.0895</c:v>
                </c:pt>
                <c:pt idx="35">
                  <c:v>0.0922</c:v>
                </c:pt>
                <c:pt idx="36">
                  <c:v>0.0949</c:v>
                </c:pt>
                <c:pt idx="37">
                  <c:v>0.0957</c:v>
                </c:pt>
                <c:pt idx="38">
                  <c:v>0.0976</c:v>
                </c:pt>
                <c:pt idx="39">
                  <c:v>0.1</c:v>
                </c:pt>
                <c:pt idx="40">
                  <c:v>0.103</c:v>
                </c:pt>
                <c:pt idx="41">
                  <c:v>0.106</c:v>
                </c:pt>
                <c:pt idx="42">
                  <c:v>0.108</c:v>
                </c:pt>
                <c:pt idx="43">
                  <c:v>0.111</c:v>
                </c:pt>
                <c:pt idx="44">
                  <c:v>0.114</c:v>
                </c:pt>
                <c:pt idx="45">
                  <c:v>0.117</c:v>
                </c:pt>
                <c:pt idx="46">
                  <c:v>0.119</c:v>
                </c:pt>
                <c:pt idx="47">
                  <c:v>0.122</c:v>
                </c:pt>
                <c:pt idx="48">
                  <c:v>0.125</c:v>
                </c:pt>
                <c:pt idx="49">
                  <c:v>0.125</c:v>
                </c:pt>
                <c:pt idx="50">
                  <c:v>0.127</c:v>
                </c:pt>
                <c:pt idx="51">
                  <c:v>0.13</c:v>
                </c:pt>
                <c:pt idx="52">
                  <c:v>0.133</c:v>
                </c:pt>
                <c:pt idx="53">
                  <c:v>0.136</c:v>
                </c:pt>
                <c:pt idx="54">
                  <c:v>0.138</c:v>
                </c:pt>
                <c:pt idx="55">
                  <c:v>0.141</c:v>
                </c:pt>
                <c:pt idx="56">
                  <c:v>0.144</c:v>
                </c:pt>
                <c:pt idx="57">
                  <c:v>0.146</c:v>
                </c:pt>
                <c:pt idx="58">
                  <c:v>0.149</c:v>
                </c:pt>
                <c:pt idx="59">
                  <c:v>0.151</c:v>
                </c:pt>
                <c:pt idx="60">
                  <c:v>0.152</c:v>
                </c:pt>
                <c:pt idx="61">
                  <c:v>0.155</c:v>
                </c:pt>
                <c:pt idx="62">
                  <c:v>0.157</c:v>
                </c:pt>
                <c:pt idx="63">
                  <c:v>0.16</c:v>
                </c:pt>
                <c:pt idx="64">
                  <c:v>0.163</c:v>
                </c:pt>
                <c:pt idx="65">
                  <c:v>0.165</c:v>
                </c:pt>
                <c:pt idx="66">
                  <c:v>0.168</c:v>
                </c:pt>
                <c:pt idx="67">
                  <c:v>0.171</c:v>
                </c:pt>
                <c:pt idx="68">
                  <c:v>0.174</c:v>
                </c:pt>
                <c:pt idx="69">
                  <c:v>0.176</c:v>
                </c:pt>
                <c:pt idx="70">
                  <c:v>0.176</c:v>
                </c:pt>
                <c:pt idx="71">
                  <c:v>0.179</c:v>
                </c:pt>
                <c:pt idx="72">
                  <c:v>0.182</c:v>
                </c:pt>
                <c:pt idx="73">
                  <c:v>0.184</c:v>
                </c:pt>
                <c:pt idx="74">
                  <c:v>0.187</c:v>
                </c:pt>
                <c:pt idx="75">
                  <c:v>0.19</c:v>
                </c:pt>
                <c:pt idx="76">
                  <c:v>0.193</c:v>
                </c:pt>
                <c:pt idx="77">
                  <c:v>0.195</c:v>
                </c:pt>
                <c:pt idx="78">
                  <c:v>0.198</c:v>
                </c:pt>
                <c:pt idx="79">
                  <c:v>0.199</c:v>
                </c:pt>
                <c:pt idx="80">
                  <c:v>0.201</c:v>
                </c:pt>
                <c:pt idx="81">
                  <c:v>0.203</c:v>
                </c:pt>
                <c:pt idx="82">
                  <c:v>0.206</c:v>
                </c:pt>
                <c:pt idx="83">
                  <c:v>0.209</c:v>
                </c:pt>
                <c:pt idx="84">
                  <c:v>0.212</c:v>
                </c:pt>
                <c:pt idx="85">
                  <c:v>0.214</c:v>
                </c:pt>
                <c:pt idx="86">
                  <c:v>0.217</c:v>
                </c:pt>
                <c:pt idx="87">
                  <c:v>0.22</c:v>
                </c:pt>
                <c:pt idx="88">
                  <c:v>0.222</c:v>
                </c:pt>
                <c:pt idx="89">
                  <c:v>0.223</c:v>
                </c:pt>
                <c:pt idx="90">
                  <c:v>0.225</c:v>
                </c:pt>
                <c:pt idx="91">
                  <c:v>0.228</c:v>
                </c:pt>
                <c:pt idx="92">
                  <c:v>0.23</c:v>
                </c:pt>
                <c:pt idx="93">
                  <c:v>0.233</c:v>
                </c:pt>
                <c:pt idx="94">
                  <c:v>0.236</c:v>
                </c:pt>
                <c:pt idx="95">
                  <c:v>0.239</c:v>
                </c:pt>
                <c:pt idx="96">
                  <c:v>0.241</c:v>
                </c:pt>
                <c:pt idx="97">
                  <c:v>0.244</c:v>
                </c:pt>
                <c:pt idx="98">
                  <c:v>0.247</c:v>
                </c:pt>
                <c:pt idx="99">
                  <c:v>0.249</c:v>
                </c:pt>
              </c:numCache>
            </c:numRef>
          </c:xVal>
          <c:yVal>
            <c:numRef>
              <c:f>antérieure!$F$3:$F$102</c:f>
              <c:numCache>
                <c:formatCode>0.00</c:formatCode>
                <c:ptCount val="100"/>
                <c:pt idx="0">
                  <c:v>0.0</c:v>
                </c:pt>
                <c:pt idx="1">
                  <c:v>0.00538</c:v>
                </c:pt>
                <c:pt idx="2">
                  <c:v>0.0106</c:v>
                </c:pt>
                <c:pt idx="3">
                  <c:v>0.0158</c:v>
                </c:pt>
                <c:pt idx="4">
                  <c:v>0.0215</c:v>
                </c:pt>
                <c:pt idx="5">
                  <c:v>0.0263</c:v>
                </c:pt>
                <c:pt idx="6">
                  <c:v>0.0318</c:v>
                </c:pt>
                <c:pt idx="7">
                  <c:v>0.0355</c:v>
                </c:pt>
                <c:pt idx="8">
                  <c:v>0.0385</c:v>
                </c:pt>
                <c:pt idx="9">
                  <c:v>0.0457</c:v>
                </c:pt>
                <c:pt idx="10">
                  <c:v>0.0525</c:v>
                </c:pt>
                <c:pt idx="11">
                  <c:v>0.0602</c:v>
                </c:pt>
                <c:pt idx="12">
                  <c:v>0.0675</c:v>
                </c:pt>
                <c:pt idx="13">
                  <c:v>0.0742</c:v>
                </c:pt>
                <c:pt idx="14">
                  <c:v>0.0814</c:v>
                </c:pt>
                <c:pt idx="15">
                  <c:v>0.0884</c:v>
                </c:pt>
                <c:pt idx="16">
                  <c:v>0.0975</c:v>
                </c:pt>
                <c:pt idx="17">
                  <c:v>0.108</c:v>
                </c:pt>
                <c:pt idx="18">
                  <c:v>0.119</c:v>
                </c:pt>
                <c:pt idx="19">
                  <c:v>0.13</c:v>
                </c:pt>
                <c:pt idx="20">
                  <c:v>0.142</c:v>
                </c:pt>
                <c:pt idx="21">
                  <c:v>0.155</c:v>
                </c:pt>
                <c:pt idx="22">
                  <c:v>0.157</c:v>
                </c:pt>
                <c:pt idx="23">
                  <c:v>0.167</c:v>
                </c:pt>
                <c:pt idx="24">
                  <c:v>0.18</c:v>
                </c:pt>
                <c:pt idx="25">
                  <c:v>0.194</c:v>
                </c:pt>
                <c:pt idx="26">
                  <c:v>0.208</c:v>
                </c:pt>
                <c:pt idx="27">
                  <c:v>0.222</c:v>
                </c:pt>
                <c:pt idx="28">
                  <c:v>0.237</c:v>
                </c:pt>
                <c:pt idx="29">
                  <c:v>0.252</c:v>
                </c:pt>
                <c:pt idx="30">
                  <c:v>0.268</c:v>
                </c:pt>
                <c:pt idx="31">
                  <c:v>0.284</c:v>
                </c:pt>
                <c:pt idx="32">
                  <c:v>0.3</c:v>
                </c:pt>
                <c:pt idx="33">
                  <c:v>0.318</c:v>
                </c:pt>
                <c:pt idx="34">
                  <c:v>0.335</c:v>
                </c:pt>
                <c:pt idx="35">
                  <c:v>0.352</c:v>
                </c:pt>
                <c:pt idx="36">
                  <c:v>0.37</c:v>
                </c:pt>
                <c:pt idx="37">
                  <c:v>0.375</c:v>
                </c:pt>
                <c:pt idx="38">
                  <c:v>0.388</c:v>
                </c:pt>
                <c:pt idx="39">
                  <c:v>0.407</c:v>
                </c:pt>
                <c:pt idx="40">
                  <c:v>0.427</c:v>
                </c:pt>
                <c:pt idx="41">
                  <c:v>0.446</c:v>
                </c:pt>
                <c:pt idx="42">
                  <c:v>0.466</c:v>
                </c:pt>
                <c:pt idx="43">
                  <c:v>0.487</c:v>
                </c:pt>
                <c:pt idx="44">
                  <c:v>0.507</c:v>
                </c:pt>
                <c:pt idx="45">
                  <c:v>0.527</c:v>
                </c:pt>
                <c:pt idx="46">
                  <c:v>0.547</c:v>
                </c:pt>
                <c:pt idx="47">
                  <c:v>0.569</c:v>
                </c:pt>
                <c:pt idx="48">
                  <c:v>0.59</c:v>
                </c:pt>
                <c:pt idx="49">
                  <c:v>0.594</c:v>
                </c:pt>
                <c:pt idx="50">
                  <c:v>0.612</c:v>
                </c:pt>
                <c:pt idx="51">
                  <c:v>0.634</c:v>
                </c:pt>
                <c:pt idx="52">
                  <c:v>0.656</c:v>
                </c:pt>
                <c:pt idx="53">
                  <c:v>0.678</c:v>
                </c:pt>
                <c:pt idx="54">
                  <c:v>0.7</c:v>
                </c:pt>
                <c:pt idx="55">
                  <c:v>0.724</c:v>
                </c:pt>
                <c:pt idx="56">
                  <c:v>0.746</c:v>
                </c:pt>
                <c:pt idx="57">
                  <c:v>0.769</c:v>
                </c:pt>
                <c:pt idx="58">
                  <c:v>0.793</c:v>
                </c:pt>
                <c:pt idx="59">
                  <c:v>0.813</c:v>
                </c:pt>
                <c:pt idx="60">
                  <c:v>0.816</c:v>
                </c:pt>
                <c:pt idx="61">
                  <c:v>0.839</c:v>
                </c:pt>
                <c:pt idx="62">
                  <c:v>0.862</c:v>
                </c:pt>
                <c:pt idx="63">
                  <c:v>0.886</c:v>
                </c:pt>
                <c:pt idx="64">
                  <c:v>0.911</c:v>
                </c:pt>
                <c:pt idx="65">
                  <c:v>0.935</c:v>
                </c:pt>
                <c:pt idx="66">
                  <c:v>0.96</c:v>
                </c:pt>
                <c:pt idx="67">
                  <c:v>0.983</c:v>
                </c:pt>
                <c:pt idx="68">
                  <c:v>1.01</c:v>
                </c:pt>
                <c:pt idx="69">
                  <c:v>1.03</c:v>
                </c:pt>
                <c:pt idx="70">
                  <c:v>1.03</c:v>
                </c:pt>
                <c:pt idx="71">
                  <c:v>1.06</c:v>
                </c:pt>
                <c:pt idx="72">
                  <c:v>1.08</c:v>
                </c:pt>
                <c:pt idx="73">
                  <c:v>1.11</c:v>
                </c:pt>
                <c:pt idx="74">
                  <c:v>1.14</c:v>
                </c:pt>
                <c:pt idx="75">
                  <c:v>1.16</c:v>
                </c:pt>
                <c:pt idx="76">
                  <c:v>1.19</c:v>
                </c:pt>
                <c:pt idx="77">
                  <c:v>1.22</c:v>
                </c:pt>
                <c:pt idx="78">
                  <c:v>1.24</c:v>
                </c:pt>
                <c:pt idx="79">
                  <c:v>1.25</c:v>
                </c:pt>
                <c:pt idx="80">
                  <c:v>1.27</c:v>
                </c:pt>
                <c:pt idx="81">
                  <c:v>1.29</c:v>
                </c:pt>
                <c:pt idx="82">
                  <c:v>1.32</c:v>
                </c:pt>
                <c:pt idx="83">
                  <c:v>1.34</c:v>
                </c:pt>
                <c:pt idx="84">
                  <c:v>1.37</c:v>
                </c:pt>
                <c:pt idx="85">
                  <c:v>1.39</c:v>
                </c:pt>
                <c:pt idx="86">
                  <c:v>1.42</c:v>
                </c:pt>
                <c:pt idx="87">
                  <c:v>1.44</c:v>
                </c:pt>
                <c:pt idx="88">
                  <c:v>1.47</c:v>
                </c:pt>
                <c:pt idx="89">
                  <c:v>1.47</c:v>
                </c:pt>
                <c:pt idx="90">
                  <c:v>1.49</c:v>
                </c:pt>
                <c:pt idx="91">
                  <c:v>1.52</c:v>
                </c:pt>
                <c:pt idx="92">
                  <c:v>1.54</c:v>
                </c:pt>
                <c:pt idx="93">
                  <c:v>1.57</c:v>
                </c:pt>
                <c:pt idx="94">
                  <c:v>1.59</c:v>
                </c:pt>
                <c:pt idx="95">
                  <c:v>1.61</c:v>
                </c:pt>
                <c:pt idx="96">
                  <c:v>1.63</c:v>
                </c:pt>
                <c:pt idx="97">
                  <c:v>1.65</c:v>
                </c:pt>
                <c:pt idx="98">
                  <c:v>1.66</c:v>
                </c:pt>
                <c:pt idx="99">
                  <c:v>1.68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antérieure!$Q$1</c:f>
              <c:strCache>
                <c:ptCount val="1"/>
                <c:pt idx="0">
                  <c:v>106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antérieure!$Q$3:$Q$131</c:f>
              <c:numCache>
                <c:formatCode>0.00</c:formatCode>
                <c:ptCount val="129"/>
                <c:pt idx="0">
                  <c:v>0.0</c:v>
                </c:pt>
                <c:pt idx="1">
                  <c:v>0.00278</c:v>
                </c:pt>
                <c:pt idx="2">
                  <c:v>0.00558</c:v>
                </c:pt>
                <c:pt idx="3">
                  <c:v>0.00837</c:v>
                </c:pt>
                <c:pt idx="4">
                  <c:v>0.0112</c:v>
                </c:pt>
                <c:pt idx="5">
                  <c:v>0.0139</c:v>
                </c:pt>
                <c:pt idx="6">
                  <c:v>0.0167</c:v>
                </c:pt>
                <c:pt idx="7">
                  <c:v>0.0195</c:v>
                </c:pt>
                <c:pt idx="8">
                  <c:v>0.0223</c:v>
                </c:pt>
                <c:pt idx="9">
                  <c:v>0.0251</c:v>
                </c:pt>
                <c:pt idx="10">
                  <c:v>0.0279</c:v>
                </c:pt>
                <c:pt idx="11">
                  <c:v>0.0307</c:v>
                </c:pt>
                <c:pt idx="12">
                  <c:v>0.0334</c:v>
                </c:pt>
                <c:pt idx="13">
                  <c:v>0.0362</c:v>
                </c:pt>
                <c:pt idx="14">
                  <c:v>0.039</c:v>
                </c:pt>
                <c:pt idx="15">
                  <c:v>0.0418</c:v>
                </c:pt>
                <c:pt idx="16">
                  <c:v>0.0446</c:v>
                </c:pt>
                <c:pt idx="17">
                  <c:v>0.0474</c:v>
                </c:pt>
                <c:pt idx="18">
                  <c:v>0.0502</c:v>
                </c:pt>
                <c:pt idx="19">
                  <c:v>0.053</c:v>
                </c:pt>
                <c:pt idx="20">
                  <c:v>0.0557</c:v>
                </c:pt>
                <c:pt idx="21">
                  <c:v>0.0585</c:v>
                </c:pt>
                <c:pt idx="22">
                  <c:v>0.0613</c:v>
                </c:pt>
                <c:pt idx="23">
                  <c:v>0.0641</c:v>
                </c:pt>
                <c:pt idx="24">
                  <c:v>0.0669</c:v>
                </c:pt>
                <c:pt idx="25">
                  <c:v>0.0697</c:v>
                </c:pt>
                <c:pt idx="26">
                  <c:v>0.0725</c:v>
                </c:pt>
                <c:pt idx="27">
                  <c:v>0.0753</c:v>
                </c:pt>
                <c:pt idx="28">
                  <c:v>0.078</c:v>
                </c:pt>
                <c:pt idx="29">
                  <c:v>0.0808</c:v>
                </c:pt>
                <c:pt idx="30">
                  <c:v>0.0836</c:v>
                </c:pt>
                <c:pt idx="31">
                  <c:v>0.0864</c:v>
                </c:pt>
                <c:pt idx="32">
                  <c:v>0.0892</c:v>
                </c:pt>
                <c:pt idx="33">
                  <c:v>0.092</c:v>
                </c:pt>
                <c:pt idx="34">
                  <c:v>0.0948</c:v>
                </c:pt>
                <c:pt idx="35">
                  <c:v>0.0976</c:v>
                </c:pt>
                <c:pt idx="36">
                  <c:v>0.1</c:v>
                </c:pt>
                <c:pt idx="37">
                  <c:v>0.103</c:v>
                </c:pt>
                <c:pt idx="38">
                  <c:v>0.106</c:v>
                </c:pt>
                <c:pt idx="39">
                  <c:v>0.109</c:v>
                </c:pt>
                <c:pt idx="40">
                  <c:v>0.111</c:v>
                </c:pt>
                <c:pt idx="41">
                  <c:v>0.114</c:v>
                </c:pt>
                <c:pt idx="42">
                  <c:v>0.117</c:v>
                </c:pt>
                <c:pt idx="43">
                  <c:v>0.12</c:v>
                </c:pt>
                <c:pt idx="44">
                  <c:v>0.123</c:v>
                </c:pt>
                <c:pt idx="45">
                  <c:v>0.125</c:v>
                </c:pt>
                <c:pt idx="46">
                  <c:v>0.127</c:v>
                </c:pt>
                <c:pt idx="47">
                  <c:v>0.128</c:v>
                </c:pt>
                <c:pt idx="48">
                  <c:v>0.131</c:v>
                </c:pt>
                <c:pt idx="49">
                  <c:v>0.134</c:v>
                </c:pt>
                <c:pt idx="50">
                  <c:v>0.137</c:v>
                </c:pt>
                <c:pt idx="51">
                  <c:v>0.139</c:v>
                </c:pt>
                <c:pt idx="52">
                  <c:v>0.142</c:v>
                </c:pt>
                <c:pt idx="53">
                  <c:v>0.145</c:v>
                </c:pt>
                <c:pt idx="54">
                  <c:v>0.148</c:v>
                </c:pt>
                <c:pt idx="55">
                  <c:v>0.151</c:v>
                </c:pt>
                <c:pt idx="56">
                  <c:v>0.153</c:v>
                </c:pt>
                <c:pt idx="57">
                  <c:v>0.156</c:v>
                </c:pt>
                <c:pt idx="58">
                  <c:v>0.159</c:v>
                </c:pt>
                <c:pt idx="59">
                  <c:v>0.162</c:v>
                </c:pt>
                <c:pt idx="60">
                  <c:v>0.164</c:v>
                </c:pt>
                <c:pt idx="61">
                  <c:v>0.167</c:v>
                </c:pt>
                <c:pt idx="62">
                  <c:v>0.17</c:v>
                </c:pt>
                <c:pt idx="63">
                  <c:v>0.173</c:v>
                </c:pt>
                <c:pt idx="64">
                  <c:v>0.176</c:v>
                </c:pt>
                <c:pt idx="65">
                  <c:v>0.178</c:v>
                </c:pt>
                <c:pt idx="66">
                  <c:v>0.181</c:v>
                </c:pt>
                <c:pt idx="67">
                  <c:v>0.184</c:v>
                </c:pt>
                <c:pt idx="68">
                  <c:v>0.187</c:v>
                </c:pt>
                <c:pt idx="69">
                  <c:v>0.19</c:v>
                </c:pt>
                <c:pt idx="70">
                  <c:v>0.192</c:v>
                </c:pt>
                <c:pt idx="71">
                  <c:v>0.195</c:v>
                </c:pt>
                <c:pt idx="72">
                  <c:v>0.198</c:v>
                </c:pt>
                <c:pt idx="73">
                  <c:v>0.201</c:v>
                </c:pt>
                <c:pt idx="74">
                  <c:v>0.203</c:v>
                </c:pt>
                <c:pt idx="75">
                  <c:v>0.206</c:v>
                </c:pt>
                <c:pt idx="76">
                  <c:v>0.209</c:v>
                </c:pt>
                <c:pt idx="77">
                  <c:v>0.212</c:v>
                </c:pt>
                <c:pt idx="78">
                  <c:v>0.215</c:v>
                </c:pt>
                <c:pt idx="79">
                  <c:v>0.217</c:v>
                </c:pt>
                <c:pt idx="80">
                  <c:v>0.22</c:v>
                </c:pt>
                <c:pt idx="81">
                  <c:v>0.223</c:v>
                </c:pt>
                <c:pt idx="82">
                  <c:v>0.225</c:v>
                </c:pt>
                <c:pt idx="83">
                  <c:v>0.226</c:v>
                </c:pt>
                <c:pt idx="84">
                  <c:v>0.229</c:v>
                </c:pt>
                <c:pt idx="85">
                  <c:v>0.231</c:v>
                </c:pt>
                <c:pt idx="86">
                  <c:v>0.234</c:v>
                </c:pt>
                <c:pt idx="87">
                  <c:v>0.237</c:v>
                </c:pt>
                <c:pt idx="88">
                  <c:v>0.24</c:v>
                </c:pt>
                <c:pt idx="89">
                  <c:v>0.243</c:v>
                </c:pt>
                <c:pt idx="90">
                  <c:v>0.245</c:v>
                </c:pt>
                <c:pt idx="91">
                  <c:v>0.248</c:v>
                </c:pt>
                <c:pt idx="92">
                  <c:v>0.251</c:v>
                </c:pt>
                <c:pt idx="93">
                  <c:v>0.254</c:v>
                </c:pt>
                <c:pt idx="94">
                  <c:v>0.256</c:v>
                </c:pt>
                <c:pt idx="95">
                  <c:v>0.259</c:v>
                </c:pt>
                <c:pt idx="96">
                  <c:v>0.262</c:v>
                </c:pt>
                <c:pt idx="97">
                  <c:v>0.265</c:v>
                </c:pt>
                <c:pt idx="98">
                  <c:v>0.268</c:v>
                </c:pt>
                <c:pt idx="99">
                  <c:v>0.27</c:v>
                </c:pt>
                <c:pt idx="100">
                  <c:v>0.273</c:v>
                </c:pt>
                <c:pt idx="101">
                  <c:v>0.276</c:v>
                </c:pt>
                <c:pt idx="102">
                  <c:v>0.279</c:v>
                </c:pt>
                <c:pt idx="103">
                  <c:v>0.282</c:v>
                </c:pt>
                <c:pt idx="104">
                  <c:v>0.284</c:v>
                </c:pt>
                <c:pt idx="105">
                  <c:v>0.287</c:v>
                </c:pt>
                <c:pt idx="106">
                  <c:v>0.29</c:v>
                </c:pt>
                <c:pt idx="107">
                  <c:v>0.293</c:v>
                </c:pt>
                <c:pt idx="108">
                  <c:v>0.295</c:v>
                </c:pt>
                <c:pt idx="109">
                  <c:v>0.296</c:v>
                </c:pt>
                <c:pt idx="110">
                  <c:v>0.298</c:v>
                </c:pt>
                <c:pt idx="111">
                  <c:v>0.301</c:v>
                </c:pt>
                <c:pt idx="112">
                  <c:v>0.304</c:v>
                </c:pt>
                <c:pt idx="113">
                  <c:v>0.307</c:v>
                </c:pt>
                <c:pt idx="114">
                  <c:v>0.309</c:v>
                </c:pt>
                <c:pt idx="115">
                  <c:v>0.312</c:v>
                </c:pt>
                <c:pt idx="116">
                  <c:v>0.315</c:v>
                </c:pt>
                <c:pt idx="117">
                  <c:v>0.318</c:v>
                </c:pt>
                <c:pt idx="118">
                  <c:v>0.321</c:v>
                </c:pt>
                <c:pt idx="119" formatCode="0.00E+00">
                  <c:v>0.323</c:v>
                </c:pt>
                <c:pt idx="120" formatCode="0.00E+00">
                  <c:v>0.326</c:v>
                </c:pt>
                <c:pt idx="121" formatCode="0.00E+00">
                  <c:v>0.329</c:v>
                </c:pt>
                <c:pt idx="122" formatCode="0.00E+00">
                  <c:v>0.332</c:v>
                </c:pt>
                <c:pt idx="123" formatCode="0.00E+00">
                  <c:v>0.334</c:v>
                </c:pt>
                <c:pt idx="124" formatCode="0.00E+00">
                  <c:v>0.337</c:v>
                </c:pt>
                <c:pt idx="125" formatCode="0.00E+00">
                  <c:v>0.34</c:v>
                </c:pt>
                <c:pt idx="126" formatCode="0.00E+00">
                  <c:v>0.343</c:v>
                </c:pt>
                <c:pt idx="127" formatCode="0.00E+00">
                  <c:v>0.346</c:v>
                </c:pt>
                <c:pt idx="128" formatCode="0.00E+00">
                  <c:v>0.348</c:v>
                </c:pt>
              </c:numCache>
            </c:numRef>
          </c:xVal>
          <c:yVal>
            <c:numRef>
              <c:f>antérieure!$R$3:$R$131</c:f>
              <c:numCache>
                <c:formatCode>0.00</c:formatCode>
                <c:ptCount val="129"/>
                <c:pt idx="0">
                  <c:v>0.0</c:v>
                </c:pt>
                <c:pt idx="1">
                  <c:v>0.00286</c:v>
                </c:pt>
                <c:pt idx="2">
                  <c:v>0.00564</c:v>
                </c:pt>
                <c:pt idx="3">
                  <c:v>0.00855</c:v>
                </c:pt>
                <c:pt idx="4">
                  <c:v>0.0113</c:v>
                </c:pt>
                <c:pt idx="5">
                  <c:v>0.0145</c:v>
                </c:pt>
                <c:pt idx="6">
                  <c:v>0.0191</c:v>
                </c:pt>
                <c:pt idx="7">
                  <c:v>0.0226</c:v>
                </c:pt>
                <c:pt idx="8">
                  <c:v>0.0259</c:v>
                </c:pt>
                <c:pt idx="9">
                  <c:v>0.0274</c:v>
                </c:pt>
                <c:pt idx="10">
                  <c:v>0.0315</c:v>
                </c:pt>
                <c:pt idx="11">
                  <c:v>0.0355</c:v>
                </c:pt>
                <c:pt idx="12">
                  <c:v>0.0411</c:v>
                </c:pt>
                <c:pt idx="13">
                  <c:v>0.0468</c:v>
                </c:pt>
                <c:pt idx="14">
                  <c:v>0.0531</c:v>
                </c:pt>
                <c:pt idx="15">
                  <c:v>0.0603</c:v>
                </c:pt>
                <c:pt idx="16">
                  <c:v>0.0655</c:v>
                </c:pt>
                <c:pt idx="17">
                  <c:v>0.0689</c:v>
                </c:pt>
                <c:pt idx="18">
                  <c:v>0.0698</c:v>
                </c:pt>
                <c:pt idx="19">
                  <c:v>0.0712</c:v>
                </c:pt>
                <c:pt idx="20">
                  <c:v>0.0747</c:v>
                </c:pt>
                <c:pt idx="21">
                  <c:v>0.0785</c:v>
                </c:pt>
                <c:pt idx="22">
                  <c:v>0.0804</c:v>
                </c:pt>
                <c:pt idx="23">
                  <c:v>0.0721</c:v>
                </c:pt>
                <c:pt idx="24">
                  <c:v>0.0739</c:v>
                </c:pt>
                <c:pt idx="25">
                  <c:v>0.0804</c:v>
                </c:pt>
                <c:pt idx="26">
                  <c:v>0.0867</c:v>
                </c:pt>
                <c:pt idx="27">
                  <c:v>0.0947</c:v>
                </c:pt>
                <c:pt idx="28">
                  <c:v>0.102</c:v>
                </c:pt>
                <c:pt idx="29">
                  <c:v>0.11</c:v>
                </c:pt>
                <c:pt idx="30">
                  <c:v>0.118</c:v>
                </c:pt>
                <c:pt idx="31">
                  <c:v>0.126</c:v>
                </c:pt>
                <c:pt idx="32">
                  <c:v>0.135</c:v>
                </c:pt>
                <c:pt idx="33">
                  <c:v>0.143</c:v>
                </c:pt>
                <c:pt idx="34">
                  <c:v>0.152</c:v>
                </c:pt>
                <c:pt idx="35">
                  <c:v>0.161</c:v>
                </c:pt>
                <c:pt idx="36">
                  <c:v>0.171</c:v>
                </c:pt>
                <c:pt idx="37">
                  <c:v>0.179</c:v>
                </c:pt>
                <c:pt idx="38">
                  <c:v>0.188</c:v>
                </c:pt>
                <c:pt idx="39">
                  <c:v>0.197</c:v>
                </c:pt>
                <c:pt idx="40">
                  <c:v>0.205</c:v>
                </c:pt>
                <c:pt idx="41">
                  <c:v>0.213</c:v>
                </c:pt>
                <c:pt idx="42">
                  <c:v>0.222</c:v>
                </c:pt>
                <c:pt idx="43">
                  <c:v>0.23</c:v>
                </c:pt>
                <c:pt idx="44">
                  <c:v>0.237</c:v>
                </c:pt>
                <c:pt idx="45">
                  <c:v>0.238</c:v>
                </c:pt>
                <c:pt idx="46">
                  <c:v>0.241</c:v>
                </c:pt>
                <c:pt idx="47">
                  <c:v>0.245</c:v>
                </c:pt>
                <c:pt idx="48">
                  <c:v>0.254</c:v>
                </c:pt>
                <c:pt idx="49">
                  <c:v>0.265</c:v>
                </c:pt>
                <c:pt idx="50">
                  <c:v>0.275</c:v>
                </c:pt>
                <c:pt idx="51">
                  <c:v>0.285</c:v>
                </c:pt>
                <c:pt idx="52">
                  <c:v>0.294</c:v>
                </c:pt>
                <c:pt idx="53">
                  <c:v>0.304</c:v>
                </c:pt>
                <c:pt idx="54">
                  <c:v>0.311</c:v>
                </c:pt>
                <c:pt idx="55">
                  <c:v>0.32</c:v>
                </c:pt>
                <c:pt idx="56">
                  <c:v>0.329</c:v>
                </c:pt>
                <c:pt idx="57">
                  <c:v>0.34</c:v>
                </c:pt>
                <c:pt idx="58">
                  <c:v>0.347</c:v>
                </c:pt>
                <c:pt idx="59">
                  <c:v>0.358</c:v>
                </c:pt>
                <c:pt idx="60">
                  <c:v>0.367</c:v>
                </c:pt>
                <c:pt idx="61">
                  <c:v>0.372</c:v>
                </c:pt>
                <c:pt idx="62">
                  <c:v>0.379</c:v>
                </c:pt>
                <c:pt idx="63">
                  <c:v>0.385</c:v>
                </c:pt>
                <c:pt idx="64">
                  <c:v>0.392</c:v>
                </c:pt>
                <c:pt idx="65">
                  <c:v>0.398</c:v>
                </c:pt>
                <c:pt idx="66">
                  <c:v>0.408</c:v>
                </c:pt>
                <c:pt idx="67">
                  <c:v>0.419</c:v>
                </c:pt>
                <c:pt idx="68">
                  <c:v>0.429</c:v>
                </c:pt>
                <c:pt idx="69">
                  <c:v>0.439</c:v>
                </c:pt>
                <c:pt idx="70">
                  <c:v>0.449</c:v>
                </c:pt>
                <c:pt idx="71">
                  <c:v>0.46</c:v>
                </c:pt>
                <c:pt idx="72">
                  <c:v>0.471</c:v>
                </c:pt>
                <c:pt idx="73">
                  <c:v>0.481</c:v>
                </c:pt>
                <c:pt idx="74">
                  <c:v>0.492</c:v>
                </c:pt>
                <c:pt idx="75">
                  <c:v>0.504</c:v>
                </c:pt>
                <c:pt idx="76">
                  <c:v>0.517</c:v>
                </c:pt>
                <c:pt idx="77">
                  <c:v>0.528</c:v>
                </c:pt>
                <c:pt idx="78">
                  <c:v>0.54</c:v>
                </c:pt>
                <c:pt idx="79">
                  <c:v>0.555</c:v>
                </c:pt>
                <c:pt idx="80">
                  <c:v>0.568</c:v>
                </c:pt>
                <c:pt idx="81">
                  <c:v>0.581</c:v>
                </c:pt>
                <c:pt idx="82">
                  <c:v>0.59</c:v>
                </c:pt>
                <c:pt idx="83">
                  <c:v>0.593</c:v>
                </c:pt>
                <c:pt idx="84">
                  <c:v>0.595</c:v>
                </c:pt>
                <c:pt idx="85">
                  <c:v>0.605</c:v>
                </c:pt>
                <c:pt idx="86">
                  <c:v>0.618</c:v>
                </c:pt>
                <c:pt idx="87">
                  <c:v>0.627</c:v>
                </c:pt>
                <c:pt idx="88">
                  <c:v>0.633</c:v>
                </c:pt>
                <c:pt idx="89">
                  <c:v>0.643</c:v>
                </c:pt>
                <c:pt idx="90">
                  <c:v>0.655</c:v>
                </c:pt>
                <c:pt idx="91">
                  <c:v>0.671</c:v>
                </c:pt>
                <c:pt idx="92">
                  <c:v>0.687</c:v>
                </c:pt>
                <c:pt idx="93">
                  <c:v>0.704</c:v>
                </c:pt>
                <c:pt idx="94">
                  <c:v>0.719</c:v>
                </c:pt>
                <c:pt idx="95">
                  <c:v>0.733</c:v>
                </c:pt>
                <c:pt idx="96">
                  <c:v>0.749</c:v>
                </c:pt>
                <c:pt idx="97">
                  <c:v>0.763</c:v>
                </c:pt>
                <c:pt idx="98">
                  <c:v>0.776</c:v>
                </c:pt>
                <c:pt idx="99">
                  <c:v>0.793</c:v>
                </c:pt>
                <c:pt idx="100">
                  <c:v>0.811</c:v>
                </c:pt>
                <c:pt idx="101">
                  <c:v>0.827</c:v>
                </c:pt>
                <c:pt idx="102">
                  <c:v>0.842</c:v>
                </c:pt>
                <c:pt idx="103">
                  <c:v>0.857</c:v>
                </c:pt>
                <c:pt idx="104">
                  <c:v>0.871</c:v>
                </c:pt>
                <c:pt idx="105">
                  <c:v>0.888</c:v>
                </c:pt>
                <c:pt idx="106">
                  <c:v>0.905</c:v>
                </c:pt>
                <c:pt idx="107">
                  <c:v>0.921</c:v>
                </c:pt>
                <c:pt idx="108">
                  <c:v>0.934</c:v>
                </c:pt>
                <c:pt idx="109">
                  <c:v>0.937</c:v>
                </c:pt>
                <c:pt idx="110">
                  <c:v>0.948</c:v>
                </c:pt>
                <c:pt idx="111">
                  <c:v>0.957</c:v>
                </c:pt>
                <c:pt idx="112">
                  <c:v>0.965</c:v>
                </c:pt>
                <c:pt idx="113">
                  <c:v>0.976</c:v>
                </c:pt>
                <c:pt idx="114">
                  <c:v>0.987</c:v>
                </c:pt>
                <c:pt idx="115">
                  <c:v>1.0</c:v>
                </c:pt>
                <c:pt idx="116">
                  <c:v>1.0</c:v>
                </c:pt>
                <c:pt idx="117">
                  <c:v>1.01</c:v>
                </c:pt>
                <c:pt idx="118">
                  <c:v>1.02</c:v>
                </c:pt>
                <c:pt idx="119" formatCode="0.00E+00">
                  <c:v>1.03</c:v>
                </c:pt>
                <c:pt idx="120" formatCode="0.00E+00">
                  <c:v>1.05</c:v>
                </c:pt>
                <c:pt idx="121" formatCode="0.00E+00">
                  <c:v>1.06</c:v>
                </c:pt>
                <c:pt idx="122" formatCode="0.00E+00">
                  <c:v>1.08</c:v>
                </c:pt>
                <c:pt idx="123" formatCode="0.00E+00">
                  <c:v>1.09</c:v>
                </c:pt>
                <c:pt idx="124" formatCode="0.00E+00">
                  <c:v>1.11</c:v>
                </c:pt>
                <c:pt idx="125" formatCode="0.00E+00">
                  <c:v>1.12</c:v>
                </c:pt>
                <c:pt idx="126" formatCode="0.00E+00">
                  <c:v>1.14</c:v>
                </c:pt>
                <c:pt idx="127" formatCode="0.00E+00">
                  <c:v>1.15</c:v>
                </c:pt>
                <c:pt idx="128" formatCode="0.00E+00">
                  <c:v>1.16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6201112"/>
        <c:axId val="-2056076248"/>
      </c:scatterChart>
      <c:valAx>
        <c:axId val="-2056201112"/>
        <c:scaling>
          <c:orientation val="minMax"/>
          <c:max val="0.3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err="1" smtClean="0"/>
                  <a:t>Strain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056076248"/>
        <c:crosses val="autoZero"/>
        <c:crossBetween val="midCat"/>
      </c:valAx>
      <c:valAx>
        <c:axId val="-20560762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Nominal stress (</a:t>
                </a:r>
                <a:r>
                  <a:rPr lang="fr-FR" sz="1600" dirty="0" err="1" smtClean="0"/>
                  <a:t>Mpa</a:t>
                </a:r>
                <a:r>
                  <a:rPr lang="fr-FR" sz="1600" dirty="0" smtClean="0"/>
                  <a:t>)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05620111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5345419836643"/>
          <c:y val="0.0537399826349038"/>
          <c:w val="0.687876633147052"/>
          <c:h val="0.71531381922336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postérieure!$A$1</c:f>
              <c:strCache>
                <c:ptCount val="1"/>
                <c:pt idx="0">
                  <c:v>102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postérieure!$A$3:$A$97</c:f>
              <c:numCache>
                <c:formatCode>0.00</c:formatCode>
                <c:ptCount val="95"/>
                <c:pt idx="0">
                  <c:v>0.0</c:v>
                </c:pt>
                <c:pt idx="1">
                  <c:v>0.00248</c:v>
                </c:pt>
                <c:pt idx="2">
                  <c:v>0.00496</c:v>
                </c:pt>
                <c:pt idx="3">
                  <c:v>0.00743</c:v>
                </c:pt>
                <c:pt idx="4">
                  <c:v>0.00991</c:v>
                </c:pt>
                <c:pt idx="5">
                  <c:v>0.0124</c:v>
                </c:pt>
                <c:pt idx="6">
                  <c:v>0.0149</c:v>
                </c:pt>
                <c:pt idx="7">
                  <c:v>0.0173</c:v>
                </c:pt>
                <c:pt idx="8">
                  <c:v>0.0198</c:v>
                </c:pt>
                <c:pt idx="9">
                  <c:v>0.0223</c:v>
                </c:pt>
                <c:pt idx="10">
                  <c:v>0.0248</c:v>
                </c:pt>
                <c:pt idx="11">
                  <c:v>0.0272</c:v>
                </c:pt>
                <c:pt idx="12">
                  <c:v>0.0297</c:v>
                </c:pt>
                <c:pt idx="13">
                  <c:v>0.0322</c:v>
                </c:pt>
                <c:pt idx="14">
                  <c:v>0.0347</c:v>
                </c:pt>
                <c:pt idx="15">
                  <c:v>0.0372</c:v>
                </c:pt>
                <c:pt idx="16">
                  <c:v>0.0396</c:v>
                </c:pt>
                <c:pt idx="17">
                  <c:v>0.0421</c:v>
                </c:pt>
                <c:pt idx="18">
                  <c:v>0.0446</c:v>
                </c:pt>
                <c:pt idx="19">
                  <c:v>0.0471</c:v>
                </c:pt>
                <c:pt idx="20">
                  <c:v>0.0495</c:v>
                </c:pt>
                <c:pt idx="21">
                  <c:v>0.052</c:v>
                </c:pt>
                <c:pt idx="22">
                  <c:v>0.0545</c:v>
                </c:pt>
                <c:pt idx="23">
                  <c:v>0.057</c:v>
                </c:pt>
                <c:pt idx="24">
                  <c:v>0.0594</c:v>
                </c:pt>
                <c:pt idx="25">
                  <c:v>0.0619</c:v>
                </c:pt>
                <c:pt idx="26">
                  <c:v>0.0644</c:v>
                </c:pt>
                <c:pt idx="27">
                  <c:v>0.0669</c:v>
                </c:pt>
                <c:pt idx="28">
                  <c:v>0.0694</c:v>
                </c:pt>
                <c:pt idx="29">
                  <c:v>0.0718</c:v>
                </c:pt>
                <c:pt idx="30">
                  <c:v>0.0743</c:v>
                </c:pt>
                <c:pt idx="31">
                  <c:v>0.0768</c:v>
                </c:pt>
                <c:pt idx="32">
                  <c:v>0.0793</c:v>
                </c:pt>
                <c:pt idx="33">
                  <c:v>0.0817</c:v>
                </c:pt>
                <c:pt idx="34">
                  <c:v>0.0842</c:v>
                </c:pt>
                <c:pt idx="35">
                  <c:v>0.0867</c:v>
                </c:pt>
                <c:pt idx="36">
                  <c:v>0.0892</c:v>
                </c:pt>
                <c:pt idx="37">
                  <c:v>0.0916</c:v>
                </c:pt>
                <c:pt idx="38">
                  <c:v>0.0941</c:v>
                </c:pt>
                <c:pt idx="39">
                  <c:v>0.0966</c:v>
                </c:pt>
                <c:pt idx="40">
                  <c:v>0.0991</c:v>
                </c:pt>
                <c:pt idx="41">
                  <c:v>0.102</c:v>
                </c:pt>
                <c:pt idx="42">
                  <c:v>0.104</c:v>
                </c:pt>
                <c:pt idx="43">
                  <c:v>0.106</c:v>
                </c:pt>
                <c:pt idx="44">
                  <c:v>0.109</c:v>
                </c:pt>
                <c:pt idx="45">
                  <c:v>0.11</c:v>
                </c:pt>
                <c:pt idx="46">
                  <c:v>0.111</c:v>
                </c:pt>
                <c:pt idx="47">
                  <c:v>0.114</c:v>
                </c:pt>
                <c:pt idx="48">
                  <c:v>0.116</c:v>
                </c:pt>
                <c:pt idx="49">
                  <c:v>0.119</c:v>
                </c:pt>
                <c:pt idx="50">
                  <c:v>0.121</c:v>
                </c:pt>
                <c:pt idx="51">
                  <c:v>0.124</c:v>
                </c:pt>
                <c:pt idx="52">
                  <c:v>0.126</c:v>
                </c:pt>
                <c:pt idx="53">
                  <c:v>0.129</c:v>
                </c:pt>
                <c:pt idx="54">
                  <c:v>0.131</c:v>
                </c:pt>
                <c:pt idx="55">
                  <c:v>0.134</c:v>
                </c:pt>
                <c:pt idx="56">
                  <c:v>0.136</c:v>
                </c:pt>
                <c:pt idx="57">
                  <c:v>0.139</c:v>
                </c:pt>
                <c:pt idx="58">
                  <c:v>0.141</c:v>
                </c:pt>
                <c:pt idx="59">
                  <c:v>0.144</c:v>
                </c:pt>
                <c:pt idx="60">
                  <c:v>0.146</c:v>
                </c:pt>
                <c:pt idx="61">
                  <c:v>0.149</c:v>
                </c:pt>
                <c:pt idx="62">
                  <c:v>0.151</c:v>
                </c:pt>
                <c:pt idx="63">
                  <c:v>0.154</c:v>
                </c:pt>
                <c:pt idx="64">
                  <c:v>0.156</c:v>
                </c:pt>
                <c:pt idx="65">
                  <c:v>0.159</c:v>
                </c:pt>
                <c:pt idx="66">
                  <c:v>0.161</c:v>
                </c:pt>
                <c:pt idx="67">
                  <c:v>0.163</c:v>
                </c:pt>
                <c:pt idx="68">
                  <c:v>0.166</c:v>
                </c:pt>
                <c:pt idx="69">
                  <c:v>0.168</c:v>
                </c:pt>
                <c:pt idx="70">
                  <c:v>0.171</c:v>
                </c:pt>
                <c:pt idx="71">
                  <c:v>0.173</c:v>
                </c:pt>
                <c:pt idx="72">
                  <c:v>0.176</c:v>
                </c:pt>
                <c:pt idx="73">
                  <c:v>0.178</c:v>
                </c:pt>
                <c:pt idx="74">
                  <c:v>0.181</c:v>
                </c:pt>
                <c:pt idx="75">
                  <c:v>0.183</c:v>
                </c:pt>
                <c:pt idx="76">
                  <c:v>0.186</c:v>
                </c:pt>
                <c:pt idx="77">
                  <c:v>0.188</c:v>
                </c:pt>
                <c:pt idx="78">
                  <c:v>0.191</c:v>
                </c:pt>
                <c:pt idx="79">
                  <c:v>0.193</c:v>
                </c:pt>
                <c:pt idx="80">
                  <c:v>0.196</c:v>
                </c:pt>
                <c:pt idx="81">
                  <c:v>0.198</c:v>
                </c:pt>
                <c:pt idx="82">
                  <c:v>0.201</c:v>
                </c:pt>
                <c:pt idx="83">
                  <c:v>0.203</c:v>
                </c:pt>
                <c:pt idx="84">
                  <c:v>0.206</c:v>
                </c:pt>
                <c:pt idx="85">
                  <c:v>0.208</c:v>
                </c:pt>
                <c:pt idx="86">
                  <c:v>0.211</c:v>
                </c:pt>
                <c:pt idx="87">
                  <c:v>0.211</c:v>
                </c:pt>
                <c:pt idx="88">
                  <c:v>0.213</c:v>
                </c:pt>
                <c:pt idx="89">
                  <c:v>0.215</c:v>
                </c:pt>
                <c:pt idx="90">
                  <c:v>0.218</c:v>
                </c:pt>
                <c:pt idx="91">
                  <c:v>0.22</c:v>
                </c:pt>
                <c:pt idx="92">
                  <c:v>0.223</c:v>
                </c:pt>
                <c:pt idx="93">
                  <c:v>0.225</c:v>
                </c:pt>
                <c:pt idx="94">
                  <c:v>0.228</c:v>
                </c:pt>
              </c:numCache>
            </c:numRef>
          </c:xVal>
          <c:yVal>
            <c:numRef>
              <c:f>postérieure!$B$3:$B$97</c:f>
              <c:numCache>
                <c:formatCode>0.00</c:formatCode>
                <c:ptCount val="95"/>
                <c:pt idx="0">
                  <c:v>0.0</c:v>
                </c:pt>
                <c:pt idx="1">
                  <c:v>0.00458</c:v>
                </c:pt>
                <c:pt idx="2">
                  <c:v>0.00974</c:v>
                </c:pt>
                <c:pt idx="3">
                  <c:v>0.0181</c:v>
                </c:pt>
                <c:pt idx="4">
                  <c:v>0.0206</c:v>
                </c:pt>
                <c:pt idx="5">
                  <c:v>0.0247</c:v>
                </c:pt>
                <c:pt idx="6">
                  <c:v>0.0248</c:v>
                </c:pt>
                <c:pt idx="7">
                  <c:v>0.0259</c:v>
                </c:pt>
                <c:pt idx="8">
                  <c:v>0.0357</c:v>
                </c:pt>
                <c:pt idx="9">
                  <c:v>0.0444</c:v>
                </c:pt>
                <c:pt idx="10">
                  <c:v>0.0479</c:v>
                </c:pt>
                <c:pt idx="11">
                  <c:v>0.0529</c:v>
                </c:pt>
                <c:pt idx="12">
                  <c:v>0.0571</c:v>
                </c:pt>
                <c:pt idx="13">
                  <c:v>0.0637</c:v>
                </c:pt>
                <c:pt idx="14">
                  <c:v>0.064</c:v>
                </c:pt>
                <c:pt idx="15">
                  <c:v>0.0736</c:v>
                </c:pt>
                <c:pt idx="16">
                  <c:v>0.0765</c:v>
                </c:pt>
                <c:pt idx="17">
                  <c:v>0.0868</c:v>
                </c:pt>
                <c:pt idx="18">
                  <c:v>0.097</c:v>
                </c:pt>
                <c:pt idx="19">
                  <c:v>0.107</c:v>
                </c:pt>
                <c:pt idx="20">
                  <c:v>0.119</c:v>
                </c:pt>
                <c:pt idx="21">
                  <c:v>0.128</c:v>
                </c:pt>
                <c:pt idx="22">
                  <c:v>0.139</c:v>
                </c:pt>
                <c:pt idx="23">
                  <c:v>0.151</c:v>
                </c:pt>
                <c:pt idx="24">
                  <c:v>0.16</c:v>
                </c:pt>
                <c:pt idx="25">
                  <c:v>0.171</c:v>
                </c:pt>
                <c:pt idx="26">
                  <c:v>0.182</c:v>
                </c:pt>
                <c:pt idx="27">
                  <c:v>0.192</c:v>
                </c:pt>
                <c:pt idx="28">
                  <c:v>0.203</c:v>
                </c:pt>
                <c:pt idx="29">
                  <c:v>0.213</c:v>
                </c:pt>
                <c:pt idx="30">
                  <c:v>0.226</c:v>
                </c:pt>
                <c:pt idx="31">
                  <c:v>0.237</c:v>
                </c:pt>
                <c:pt idx="32">
                  <c:v>0.249</c:v>
                </c:pt>
                <c:pt idx="33">
                  <c:v>0.261</c:v>
                </c:pt>
                <c:pt idx="34">
                  <c:v>0.273</c:v>
                </c:pt>
                <c:pt idx="35">
                  <c:v>0.285</c:v>
                </c:pt>
                <c:pt idx="36">
                  <c:v>0.297</c:v>
                </c:pt>
                <c:pt idx="37">
                  <c:v>0.304</c:v>
                </c:pt>
                <c:pt idx="38">
                  <c:v>0.314</c:v>
                </c:pt>
                <c:pt idx="39">
                  <c:v>0.329</c:v>
                </c:pt>
                <c:pt idx="40">
                  <c:v>0.341</c:v>
                </c:pt>
                <c:pt idx="41">
                  <c:v>0.355</c:v>
                </c:pt>
                <c:pt idx="42">
                  <c:v>0.367</c:v>
                </c:pt>
                <c:pt idx="43">
                  <c:v>0.382</c:v>
                </c:pt>
                <c:pt idx="44">
                  <c:v>0.397</c:v>
                </c:pt>
                <c:pt idx="45">
                  <c:v>0.401</c:v>
                </c:pt>
                <c:pt idx="46">
                  <c:v>0.411</c:v>
                </c:pt>
                <c:pt idx="47">
                  <c:v>0.427</c:v>
                </c:pt>
                <c:pt idx="48">
                  <c:v>0.443</c:v>
                </c:pt>
                <c:pt idx="49">
                  <c:v>0.457</c:v>
                </c:pt>
                <c:pt idx="50">
                  <c:v>0.471</c:v>
                </c:pt>
                <c:pt idx="51">
                  <c:v>0.486</c:v>
                </c:pt>
                <c:pt idx="52">
                  <c:v>0.501</c:v>
                </c:pt>
                <c:pt idx="53">
                  <c:v>0.517</c:v>
                </c:pt>
                <c:pt idx="54">
                  <c:v>0.531</c:v>
                </c:pt>
                <c:pt idx="55">
                  <c:v>0.547</c:v>
                </c:pt>
                <c:pt idx="56">
                  <c:v>0.563</c:v>
                </c:pt>
                <c:pt idx="57">
                  <c:v>0.58</c:v>
                </c:pt>
                <c:pt idx="58">
                  <c:v>0.596</c:v>
                </c:pt>
                <c:pt idx="59">
                  <c:v>0.613</c:v>
                </c:pt>
                <c:pt idx="60">
                  <c:v>0.629</c:v>
                </c:pt>
                <c:pt idx="61">
                  <c:v>0.643</c:v>
                </c:pt>
                <c:pt idx="62">
                  <c:v>0.66</c:v>
                </c:pt>
                <c:pt idx="63">
                  <c:v>0.677</c:v>
                </c:pt>
                <c:pt idx="64">
                  <c:v>0.69</c:v>
                </c:pt>
                <c:pt idx="65">
                  <c:v>0.705</c:v>
                </c:pt>
                <c:pt idx="66">
                  <c:v>0.722</c:v>
                </c:pt>
                <c:pt idx="67">
                  <c:v>0.736</c:v>
                </c:pt>
                <c:pt idx="68">
                  <c:v>0.749</c:v>
                </c:pt>
                <c:pt idx="69">
                  <c:v>0.762</c:v>
                </c:pt>
                <c:pt idx="70">
                  <c:v>0.776</c:v>
                </c:pt>
                <c:pt idx="71">
                  <c:v>0.789</c:v>
                </c:pt>
                <c:pt idx="72">
                  <c:v>0.804</c:v>
                </c:pt>
                <c:pt idx="73">
                  <c:v>0.819</c:v>
                </c:pt>
                <c:pt idx="74">
                  <c:v>0.833</c:v>
                </c:pt>
                <c:pt idx="75">
                  <c:v>0.85</c:v>
                </c:pt>
                <c:pt idx="76">
                  <c:v>0.865</c:v>
                </c:pt>
                <c:pt idx="77">
                  <c:v>0.878</c:v>
                </c:pt>
                <c:pt idx="78">
                  <c:v>0.891</c:v>
                </c:pt>
                <c:pt idx="79">
                  <c:v>0.904</c:v>
                </c:pt>
                <c:pt idx="80">
                  <c:v>0.919</c:v>
                </c:pt>
                <c:pt idx="81">
                  <c:v>0.931</c:v>
                </c:pt>
                <c:pt idx="82">
                  <c:v>0.944</c:v>
                </c:pt>
                <c:pt idx="83">
                  <c:v>0.959</c:v>
                </c:pt>
                <c:pt idx="84">
                  <c:v>0.973</c:v>
                </c:pt>
                <c:pt idx="85">
                  <c:v>0.987</c:v>
                </c:pt>
                <c:pt idx="86">
                  <c:v>0.999</c:v>
                </c:pt>
                <c:pt idx="87">
                  <c:v>1.0</c:v>
                </c:pt>
                <c:pt idx="88">
                  <c:v>1.01</c:v>
                </c:pt>
                <c:pt idx="89">
                  <c:v>1.02</c:v>
                </c:pt>
                <c:pt idx="90">
                  <c:v>1.03</c:v>
                </c:pt>
                <c:pt idx="91">
                  <c:v>1.04</c:v>
                </c:pt>
                <c:pt idx="92">
                  <c:v>1.05</c:v>
                </c:pt>
                <c:pt idx="93">
                  <c:v>1.06</c:v>
                </c:pt>
                <c:pt idx="94">
                  <c:v>1.07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postérieure!$E$1</c:f>
              <c:strCache>
                <c:ptCount val="1"/>
                <c:pt idx="0">
                  <c:v>103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postérieure!$E$3:$E$100</c:f>
              <c:numCache>
                <c:formatCode>0.00</c:formatCode>
                <c:ptCount val="98"/>
                <c:pt idx="0">
                  <c:v>0.0</c:v>
                </c:pt>
                <c:pt idx="1">
                  <c:v>0.0027</c:v>
                </c:pt>
                <c:pt idx="2">
                  <c:v>0.00538</c:v>
                </c:pt>
                <c:pt idx="3">
                  <c:v>0.00807</c:v>
                </c:pt>
                <c:pt idx="4">
                  <c:v>0.0108</c:v>
                </c:pt>
                <c:pt idx="5">
                  <c:v>0.0135</c:v>
                </c:pt>
                <c:pt idx="6">
                  <c:v>0.0162</c:v>
                </c:pt>
                <c:pt idx="7">
                  <c:v>0.0188</c:v>
                </c:pt>
                <c:pt idx="8">
                  <c:v>0.0215</c:v>
                </c:pt>
                <c:pt idx="9">
                  <c:v>0.0242</c:v>
                </c:pt>
                <c:pt idx="10">
                  <c:v>0.0269</c:v>
                </c:pt>
                <c:pt idx="11">
                  <c:v>0.0296</c:v>
                </c:pt>
                <c:pt idx="12">
                  <c:v>0.0323</c:v>
                </c:pt>
                <c:pt idx="13">
                  <c:v>0.035</c:v>
                </c:pt>
                <c:pt idx="14">
                  <c:v>0.0377</c:v>
                </c:pt>
                <c:pt idx="15">
                  <c:v>0.0404</c:v>
                </c:pt>
                <c:pt idx="16">
                  <c:v>0.043</c:v>
                </c:pt>
                <c:pt idx="17">
                  <c:v>0.0457</c:v>
                </c:pt>
                <c:pt idx="18">
                  <c:v>0.0484</c:v>
                </c:pt>
                <c:pt idx="19">
                  <c:v>0.0511</c:v>
                </c:pt>
                <c:pt idx="20">
                  <c:v>0.0538</c:v>
                </c:pt>
                <c:pt idx="21">
                  <c:v>0.0543</c:v>
                </c:pt>
                <c:pt idx="22">
                  <c:v>0.0565</c:v>
                </c:pt>
                <c:pt idx="23">
                  <c:v>0.0592</c:v>
                </c:pt>
                <c:pt idx="24">
                  <c:v>0.0619</c:v>
                </c:pt>
                <c:pt idx="25">
                  <c:v>0.0646</c:v>
                </c:pt>
                <c:pt idx="26">
                  <c:v>0.0672</c:v>
                </c:pt>
                <c:pt idx="27">
                  <c:v>0.0699</c:v>
                </c:pt>
                <c:pt idx="28">
                  <c:v>0.0726</c:v>
                </c:pt>
                <c:pt idx="29">
                  <c:v>0.0753</c:v>
                </c:pt>
                <c:pt idx="30">
                  <c:v>0.078</c:v>
                </c:pt>
                <c:pt idx="31">
                  <c:v>0.0807</c:v>
                </c:pt>
                <c:pt idx="32">
                  <c:v>0.0834</c:v>
                </c:pt>
                <c:pt idx="33">
                  <c:v>0.0861</c:v>
                </c:pt>
                <c:pt idx="34">
                  <c:v>0.0888</c:v>
                </c:pt>
                <c:pt idx="35">
                  <c:v>0.0915</c:v>
                </c:pt>
                <c:pt idx="36">
                  <c:v>0.0922</c:v>
                </c:pt>
                <c:pt idx="37">
                  <c:v>0.0941</c:v>
                </c:pt>
                <c:pt idx="38">
                  <c:v>0.0968</c:v>
                </c:pt>
                <c:pt idx="39">
                  <c:v>0.0995</c:v>
                </c:pt>
                <c:pt idx="40">
                  <c:v>0.102</c:v>
                </c:pt>
                <c:pt idx="41">
                  <c:v>0.105</c:v>
                </c:pt>
                <c:pt idx="42">
                  <c:v>0.108</c:v>
                </c:pt>
                <c:pt idx="43">
                  <c:v>0.11</c:v>
                </c:pt>
                <c:pt idx="44">
                  <c:v>0.113</c:v>
                </c:pt>
                <c:pt idx="45">
                  <c:v>0.116</c:v>
                </c:pt>
                <c:pt idx="46">
                  <c:v>0.118</c:v>
                </c:pt>
                <c:pt idx="47">
                  <c:v>0.121</c:v>
                </c:pt>
                <c:pt idx="48">
                  <c:v>0.122</c:v>
                </c:pt>
                <c:pt idx="49">
                  <c:v>0.124</c:v>
                </c:pt>
                <c:pt idx="50">
                  <c:v>0.126</c:v>
                </c:pt>
                <c:pt idx="51">
                  <c:v>0.129</c:v>
                </c:pt>
                <c:pt idx="52">
                  <c:v>0.132</c:v>
                </c:pt>
                <c:pt idx="53">
                  <c:v>0.135</c:v>
                </c:pt>
                <c:pt idx="54">
                  <c:v>0.137</c:v>
                </c:pt>
                <c:pt idx="55">
                  <c:v>0.14</c:v>
                </c:pt>
                <c:pt idx="56">
                  <c:v>0.143</c:v>
                </c:pt>
                <c:pt idx="57">
                  <c:v>0.145</c:v>
                </c:pt>
                <c:pt idx="58">
                  <c:v>0.148</c:v>
                </c:pt>
                <c:pt idx="59">
                  <c:v>0.148</c:v>
                </c:pt>
                <c:pt idx="60">
                  <c:v>0.151</c:v>
                </c:pt>
                <c:pt idx="61">
                  <c:v>0.153</c:v>
                </c:pt>
                <c:pt idx="62">
                  <c:v>0.156</c:v>
                </c:pt>
                <c:pt idx="63">
                  <c:v>0.159</c:v>
                </c:pt>
                <c:pt idx="64">
                  <c:v>0.161</c:v>
                </c:pt>
                <c:pt idx="65">
                  <c:v>0.164</c:v>
                </c:pt>
                <c:pt idx="66">
                  <c:v>0.167</c:v>
                </c:pt>
                <c:pt idx="67">
                  <c:v>0.169</c:v>
                </c:pt>
                <c:pt idx="68">
                  <c:v>0.172</c:v>
                </c:pt>
                <c:pt idx="69">
                  <c:v>0.172</c:v>
                </c:pt>
                <c:pt idx="70">
                  <c:v>0.175</c:v>
                </c:pt>
                <c:pt idx="71">
                  <c:v>0.178</c:v>
                </c:pt>
                <c:pt idx="72">
                  <c:v>0.18</c:v>
                </c:pt>
                <c:pt idx="73">
                  <c:v>0.183</c:v>
                </c:pt>
                <c:pt idx="74">
                  <c:v>0.186</c:v>
                </c:pt>
                <c:pt idx="75">
                  <c:v>0.188</c:v>
                </c:pt>
                <c:pt idx="76">
                  <c:v>0.191</c:v>
                </c:pt>
                <c:pt idx="77">
                  <c:v>0.194</c:v>
                </c:pt>
                <c:pt idx="78">
                  <c:v>0.195</c:v>
                </c:pt>
                <c:pt idx="79">
                  <c:v>0.196</c:v>
                </c:pt>
                <c:pt idx="80">
                  <c:v>0.199</c:v>
                </c:pt>
                <c:pt idx="81">
                  <c:v>0.202</c:v>
                </c:pt>
                <c:pt idx="82">
                  <c:v>0.204</c:v>
                </c:pt>
                <c:pt idx="83">
                  <c:v>0.207</c:v>
                </c:pt>
                <c:pt idx="84">
                  <c:v>0.21</c:v>
                </c:pt>
                <c:pt idx="85">
                  <c:v>0.212</c:v>
                </c:pt>
                <c:pt idx="86">
                  <c:v>0.215</c:v>
                </c:pt>
                <c:pt idx="87">
                  <c:v>0.218</c:v>
                </c:pt>
                <c:pt idx="88">
                  <c:v>0.218</c:v>
                </c:pt>
                <c:pt idx="89">
                  <c:v>0.221</c:v>
                </c:pt>
                <c:pt idx="90">
                  <c:v>0.223</c:v>
                </c:pt>
                <c:pt idx="91">
                  <c:v>0.226</c:v>
                </c:pt>
                <c:pt idx="92">
                  <c:v>0.229</c:v>
                </c:pt>
                <c:pt idx="93">
                  <c:v>0.231</c:v>
                </c:pt>
                <c:pt idx="94">
                  <c:v>0.234</c:v>
                </c:pt>
                <c:pt idx="95">
                  <c:v>0.237</c:v>
                </c:pt>
                <c:pt idx="96">
                  <c:v>0.239</c:v>
                </c:pt>
                <c:pt idx="97">
                  <c:v>0.242</c:v>
                </c:pt>
              </c:numCache>
            </c:numRef>
          </c:xVal>
          <c:yVal>
            <c:numRef>
              <c:f>postérieure!$F$3:$F$100</c:f>
              <c:numCache>
                <c:formatCode>0.00</c:formatCode>
                <c:ptCount val="98"/>
                <c:pt idx="0">
                  <c:v>0.0</c:v>
                </c:pt>
                <c:pt idx="1">
                  <c:v>0.0085</c:v>
                </c:pt>
                <c:pt idx="2">
                  <c:v>0.017</c:v>
                </c:pt>
                <c:pt idx="3">
                  <c:v>0.0263</c:v>
                </c:pt>
                <c:pt idx="4">
                  <c:v>0.034</c:v>
                </c:pt>
                <c:pt idx="5">
                  <c:v>0.043</c:v>
                </c:pt>
                <c:pt idx="6">
                  <c:v>0.0491</c:v>
                </c:pt>
                <c:pt idx="7">
                  <c:v>0.0539</c:v>
                </c:pt>
                <c:pt idx="8">
                  <c:v>0.0656</c:v>
                </c:pt>
                <c:pt idx="9">
                  <c:v>0.0768</c:v>
                </c:pt>
                <c:pt idx="10">
                  <c:v>0.0893</c:v>
                </c:pt>
                <c:pt idx="11">
                  <c:v>0.101</c:v>
                </c:pt>
                <c:pt idx="12">
                  <c:v>0.112</c:v>
                </c:pt>
                <c:pt idx="13">
                  <c:v>0.124</c:v>
                </c:pt>
                <c:pt idx="14">
                  <c:v>0.135</c:v>
                </c:pt>
                <c:pt idx="15">
                  <c:v>0.15</c:v>
                </c:pt>
                <c:pt idx="16">
                  <c:v>0.167</c:v>
                </c:pt>
                <c:pt idx="17">
                  <c:v>0.185</c:v>
                </c:pt>
                <c:pt idx="18">
                  <c:v>0.204</c:v>
                </c:pt>
                <c:pt idx="19">
                  <c:v>0.223</c:v>
                </c:pt>
                <c:pt idx="20">
                  <c:v>0.243</c:v>
                </c:pt>
                <c:pt idx="21">
                  <c:v>0.247</c:v>
                </c:pt>
                <c:pt idx="22">
                  <c:v>0.263</c:v>
                </c:pt>
                <c:pt idx="23">
                  <c:v>0.285</c:v>
                </c:pt>
                <c:pt idx="24">
                  <c:v>0.307</c:v>
                </c:pt>
                <c:pt idx="25">
                  <c:v>0.329</c:v>
                </c:pt>
                <c:pt idx="26">
                  <c:v>0.353</c:v>
                </c:pt>
                <c:pt idx="27">
                  <c:v>0.377</c:v>
                </c:pt>
                <c:pt idx="28">
                  <c:v>0.402</c:v>
                </c:pt>
                <c:pt idx="29">
                  <c:v>0.427</c:v>
                </c:pt>
                <c:pt idx="30">
                  <c:v>0.454</c:v>
                </c:pt>
                <c:pt idx="31">
                  <c:v>0.481</c:v>
                </c:pt>
                <c:pt idx="32">
                  <c:v>0.509</c:v>
                </c:pt>
                <c:pt idx="33">
                  <c:v>0.537</c:v>
                </c:pt>
                <c:pt idx="34">
                  <c:v>0.565</c:v>
                </c:pt>
                <c:pt idx="35">
                  <c:v>0.593</c:v>
                </c:pt>
                <c:pt idx="36">
                  <c:v>0.602</c:v>
                </c:pt>
                <c:pt idx="37">
                  <c:v>0.623</c:v>
                </c:pt>
                <c:pt idx="38">
                  <c:v>0.654</c:v>
                </c:pt>
                <c:pt idx="39">
                  <c:v>0.686</c:v>
                </c:pt>
                <c:pt idx="40">
                  <c:v>0.718</c:v>
                </c:pt>
                <c:pt idx="41">
                  <c:v>0.75</c:v>
                </c:pt>
                <c:pt idx="42">
                  <c:v>0.784</c:v>
                </c:pt>
                <c:pt idx="43">
                  <c:v>0.816</c:v>
                </c:pt>
                <c:pt idx="44">
                  <c:v>0.849</c:v>
                </c:pt>
                <c:pt idx="45">
                  <c:v>0.883</c:v>
                </c:pt>
                <c:pt idx="46">
                  <c:v>0.917</c:v>
                </c:pt>
                <c:pt idx="47">
                  <c:v>0.952</c:v>
                </c:pt>
                <c:pt idx="48">
                  <c:v>0.959</c:v>
                </c:pt>
                <c:pt idx="49">
                  <c:v>0.988</c:v>
                </c:pt>
                <c:pt idx="50">
                  <c:v>1.02</c:v>
                </c:pt>
                <c:pt idx="51">
                  <c:v>1.06</c:v>
                </c:pt>
                <c:pt idx="52">
                  <c:v>1.1</c:v>
                </c:pt>
                <c:pt idx="53">
                  <c:v>1.13</c:v>
                </c:pt>
                <c:pt idx="54">
                  <c:v>1.17</c:v>
                </c:pt>
                <c:pt idx="55">
                  <c:v>1.21</c:v>
                </c:pt>
                <c:pt idx="56">
                  <c:v>1.24</c:v>
                </c:pt>
                <c:pt idx="57">
                  <c:v>1.28</c:v>
                </c:pt>
                <c:pt idx="58">
                  <c:v>1.32</c:v>
                </c:pt>
                <c:pt idx="59">
                  <c:v>1.32</c:v>
                </c:pt>
                <c:pt idx="60">
                  <c:v>1.36</c:v>
                </c:pt>
                <c:pt idx="61">
                  <c:v>1.4</c:v>
                </c:pt>
                <c:pt idx="62">
                  <c:v>1.43</c:v>
                </c:pt>
                <c:pt idx="63">
                  <c:v>1.47</c:v>
                </c:pt>
                <c:pt idx="64">
                  <c:v>1.51</c:v>
                </c:pt>
                <c:pt idx="65">
                  <c:v>1.55</c:v>
                </c:pt>
                <c:pt idx="66">
                  <c:v>1.59</c:v>
                </c:pt>
                <c:pt idx="67">
                  <c:v>1.64</c:v>
                </c:pt>
                <c:pt idx="68">
                  <c:v>1.67</c:v>
                </c:pt>
                <c:pt idx="69">
                  <c:v>1.68</c:v>
                </c:pt>
                <c:pt idx="70">
                  <c:v>1.71</c:v>
                </c:pt>
                <c:pt idx="71">
                  <c:v>1.76</c:v>
                </c:pt>
                <c:pt idx="72">
                  <c:v>1.8</c:v>
                </c:pt>
                <c:pt idx="73">
                  <c:v>1.84</c:v>
                </c:pt>
                <c:pt idx="74">
                  <c:v>1.88</c:v>
                </c:pt>
                <c:pt idx="75">
                  <c:v>1.93</c:v>
                </c:pt>
                <c:pt idx="76">
                  <c:v>1.97</c:v>
                </c:pt>
                <c:pt idx="77">
                  <c:v>2.01</c:v>
                </c:pt>
                <c:pt idx="78">
                  <c:v>2.03</c:v>
                </c:pt>
                <c:pt idx="79">
                  <c:v>2.06</c:v>
                </c:pt>
                <c:pt idx="80">
                  <c:v>2.1</c:v>
                </c:pt>
                <c:pt idx="81">
                  <c:v>2.14</c:v>
                </c:pt>
                <c:pt idx="82">
                  <c:v>2.18</c:v>
                </c:pt>
                <c:pt idx="83">
                  <c:v>2.22</c:v>
                </c:pt>
                <c:pt idx="84">
                  <c:v>2.26</c:v>
                </c:pt>
                <c:pt idx="85">
                  <c:v>2.3</c:v>
                </c:pt>
                <c:pt idx="86">
                  <c:v>2.34</c:v>
                </c:pt>
                <c:pt idx="87">
                  <c:v>2.38</c:v>
                </c:pt>
                <c:pt idx="88">
                  <c:v>2.38</c:v>
                </c:pt>
                <c:pt idx="89">
                  <c:v>2.42</c:v>
                </c:pt>
                <c:pt idx="90">
                  <c:v>2.46</c:v>
                </c:pt>
                <c:pt idx="91">
                  <c:v>2.5</c:v>
                </c:pt>
                <c:pt idx="92">
                  <c:v>2.54</c:v>
                </c:pt>
                <c:pt idx="93">
                  <c:v>2.58</c:v>
                </c:pt>
                <c:pt idx="94">
                  <c:v>2.61</c:v>
                </c:pt>
                <c:pt idx="95">
                  <c:v>2.65</c:v>
                </c:pt>
                <c:pt idx="96">
                  <c:v>2.68</c:v>
                </c:pt>
                <c:pt idx="97">
                  <c:v>2.7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postérieure!$I$1</c:f>
              <c:strCache>
                <c:ptCount val="1"/>
                <c:pt idx="0">
                  <c:v>104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postérieure!$I$3:$I$50</c:f>
              <c:numCache>
                <c:formatCode>0.00</c:formatCode>
                <c:ptCount val="48"/>
                <c:pt idx="0">
                  <c:v>0.0</c:v>
                </c:pt>
                <c:pt idx="1">
                  <c:v>0.00261</c:v>
                </c:pt>
                <c:pt idx="2">
                  <c:v>0.00522</c:v>
                </c:pt>
                <c:pt idx="3">
                  <c:v>0.00783</c:v>
                </c:pt>
                <c:pt idx="4">
                  <c:v>0.0104</c:v>
                </c:pt>
                <c:pt idx="5">
                  <c:v>0.0131</c:v>
                </c:pt>
                <c:pt idx="6">
                  <c:v>0.0157</c:v>
                </c:pt>
                <c:pt idx="7">
                  <c:v>0.0183</c:v>
                </c:pt>
                <c:pt idx="8">
                  <c:v>0.0209</c:v>
                </c:pt>
                <c:pt idx="9">
                  <c:v>0.0235</c:v>
                </c:pt>
                <c:pt idx="10">
                  <c:v>0.0261</c:v>
                </c:pt>
                <c:pt idx="11">
                  <c:v>0.0287</c:v>
                </c:pt>
                <c:pt idx="12">
                  <c:v>0.0313</c:v>
                </c:pt>
                <c:pt idx="13">
                  <c:v>0.034</c:v>
                </c:pt>
                <c:pt idx="14">
                  <c:v>0.0366</c:v>
                </c:pt>
                <c:pt idx="15">
                  <c:v>0.0392</c:v>
                </c:pt>
                <c:pt idx="16">
                  <c:v>0.0418</c:v>
                </c:pt>
                <c:pt idx="17">
                  <c:v>0.0444</c:v>
                </c:pt>
                <c:pt idx="18">
                  <c:v>0.047</c:v>
                </c:pt>
                <c:pt idx="19">
                  <c:v>0.0496</c:v>
                </c:pt>
                <c:pt idx="20">
                  <c:v>0.0522</c:v>
                </c:pt>
                <c:pt idx="21">
                  <c:v>0.0549</c:v>
                </c:pt>
                <c:pt idx="22">
                  <c:v>0.0575</c:v>
                </c:pt>
                <c:pt idx="23">
                  <c:v>0.0601</c:v>
                </c:pt>
                <c:pt idx="24">
                  <c:v>0.0627</c:v>
                </c:pt>
                <c:pt idx="25">
                  <c:v>0.0653</c:v>
                </c:pt>
                <c:pt idx="26">
                  <c:v>0.0679</c:v>
                </c:pt>
                <c:pt idx="27">
                  <c:v>0.0705</c:v>
                </c:pt>
                <c:pt idx="28">
                  <c:v>0.0731</c:v>
                </c:pt>
                <c:pt idx="29">
                  <c:v>0.0757</c:v>
                </c:pt>
                <c:pt idx="30">
                  <c:v>0.0784</c:v>
                </c:pt>
                <c:pt idx="31">
                  <c:v>0.081</c:v>
                </c:pt>
                <c:pt idx="32">
                  <c:v>0.0812</c:v>
                </c:pt>
                <c:pt idx="33">
                  <c:v>0.0836</c:v>
                </c:pt>
                <c:pt idx="34">
                  <c:v>0.0862</c:v>
                </c:pt>
                <c:pt idx="35">
                  <c:v>0.0888</c:v>
                </c:pt>
                <c:pt idx="36">
                  <c:v>0.0914</c:v>
                </c:pt>
                <c:pt idx="37">
                  <c:v>0.094</c:v>
                </c:pt>
                <c:pt idx="38">
                  <c:v>0.0967</c:v>
                </c:pt>
                <c:pt idx="39">
                  <c:v>0.0993</c:v>
                </c:pt>
                <c:pt idx="40">
                  <c:v>0.102</c:v>
                </c:pt>
                <c:pt idx="41">
                  <c:v>0.104</c:v>
                </c:pt>
                <c:pt idx="42">
                  <c:v>0.107</c:v>
                </c:pt>
                <c:pt idx="43">
                  <c:v>0.11</c:v>
                </c:pt>
                <c:pt idx="44">
                  <c:v>0.112</c:v>
                </c:pt>
                <c:pt idx="45">
                  <c:v>0.115</c:v>
                </c:pt>
                <c:pt idx="46">
                  <c:v>0.118</c:v>
                </c:pt>
                <c:pt idx="47">
                  <c:v>0.12</c:v>
                </c:pt>
              </c:numCache>
            </c:numRef>
          </c:xVal>
          <c:yVal>
            <c:numRef>
              <c:f>postérieure!$J$3:$J$50</c:f>
              <c:numCache>
                <c:formatCode>0.00</c:formatCode>
                <c:ptCount val="48"/>
                <c:pt idx="0">
                  <c:v>0.0</c:v>
                </c:pt>
                <c:pt idx="1">
                  <c:v>0.00582</c:v>
                </c:pt>
                <c:pt idx="2">
                  <c:v>0.0113</c:v>
                </c:pt>
                <c:pt idx="3">
                  <c:v>0.0183</c:v>
                </c:pt>
                <c:pt idx="4">
                  <c:v>0.0254</c:v>
                </c:pt>
                <c:pt idx="5">
                  <c:v>0.0315</c:v>
                </c:pt>
                <c:pt idx="6">
                  <c:v>0.0389</c:v>
                </c:pt>
                <c:pt idx="7">
                  <c:v>0.047</c:v>
                </c:pt>
                <c:pt idx="8">
                  <c:v>0.0541</c:v>
                </c:pt>
                <c:pt idx="9">
                  <c:v>0.0616</c:v>
                </c:pt>
                <c:pt idx="10">
                  <c:v>0.0687</c:v>
                </c:pt>
                <c:pt idx="11">
                  <c:v>0.0716</c:v>
                </c:pt>
                <c:pt idx="12">
                  <c:v>0.076</c:v>
                </c:pt>
                <c:pt idx="13">
                  <c:v>0.086</c:v>
                </c:pt>
                <c:pt idx="14">
                  <c:v>0.0931</c:v>
                </c:pt>
                <c:pt idx="15">
                  <c:v>0.102</c:v>
                </c:pt>
                <c:pt idx="16">
                  <c:v>0.11</c:v>
                </c:pt>
                <c:pt idx="17">
                  <c:v>0.12</c:v>
                </c:pt>
                <c:pt idx="18">
                  <c:v>0.129</c:v>
                </c:pt>
                <c:pt idx="19">
                  <c:v>0.137</c:v>
                </c:pt>
                <c:pt idx="20">
                  <c:v>0.146</c:v>
                </c:pt>
                <c:pt idx="21">
                  <c:v>0.155</c:v>
                </c:pt>
                <c:pt idx="22">
                  <c:v>0.163</c:v>
                </c:pt>
                <c:pt idx="23">
                  <c:v>0.173</c:v>
                </c:pt>
                <c:pt idx="24">
                  <c:v>0.182</c:v>
                </c:pt>
                <c:pt idx="25">
                  <c:v>0.192</c:v>
                </c:pt>
                <c:pt idx="26">
                  <c:v>0.201</c:v>
                </c:pt>
                <c:pt idx="27">
                  <c:v>0.213</c:v>
                </c:pt>
                <c:pt idx="28">
                  <c:v>0.221</c:v>
                </c:pt>
                <c:pt idx="29">
                  <c:v>0.231</c:v>
                </c:pt>
                <c:pt idx="30">
                  <c:v>0.241</c:v>
                </c:pt>
                <c:pt idx="31">
                  <c:v>0.25</c:v>
                </c:pt>
                <c:pt idx="32">
                  <c:v>0.251</c:v>
                </c:pt>
                <c:pt idx="33">
                  <c:v>0.262</c:v>
                </c:pt>
                <c:pt idx="34">
                  <c:v>0.271</c:v>
                </c:pt>
                <c:pt idx="35">
                  <c:v>0.281</c:v>
                </c:pt>
                <c:pt idx="36">
                  <c:v>0.292</c:v>
                </c:pt>
                <c:pt idx="37">
                  <c:v>0.303</c:v>
                </c:pt>
                <c:pt idx="38">
                  <c:v>0.311</c:v>
                </c:pt>
                <c:pt idx="39">
                  <c:v>0.321</c:v>
                </c:pt>
                <c:pt idx="40">
                  <c:v>0.333</c:v>
                </c:pt>
                <c:pt idx="41">
                  <c:v>0.343</c:v>
                </c:pt>
                <c:pt idx="42">
                  <c:v>0.355</c:v>
                </c:pt>
                <c:pt idx="43">
                  <c:v>0.365</c:v>
                </c:pt>
                <c:pt idx="44">
                  <c:v>0.376</c:v>
                </c:pt>
                <c:pt idx="45">
                  <c:v>0.387</c:v>
                </c:pt>
                <c:pt idx="46">
                  <c:v>0.399</c:v>
                </c:pt>
                <c:pt idx="47">
                  <c:v>0.411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postérieure!$M$1</c:f>
              <c:strCache>
                <c:ptCount val="1"/>
                <c:pt idx="0">
                  <c:v>105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postérieure!$M$3:$M$102</c:f>
              <c:numCache>
                <c:formatCode>0.00</c:formatCode>
                <c:ptCount val="100"/>
                <c:pt idx="0">
                  <c:v>0.0</c:v>
                </c:pt>
                <c:pt idx="1">
                  <c:v>0.00228</c:v>
                </c:pt>
                <c:pt idx="2">
                  <c:v>0.00458</c:v>
                </c:pt>
                <c:pt idx="3">
                  <c:v>0.00687</c:v>
                </c:pt>
                <c:pt idx="4">
                  <c:v>0.00915</c:v>
                </c:pt>
                <c:pt idx="5">
                  <c:v>0.0114</c:v>
                </c:pt>
                <c:pt idx="6">
                  <c:v>0.0137</c:v>
                </c:pt>
                <c:pt idx="7">
                  <c:v>0.016</c:v>
                </c:pt>
                <c:pt idx="8">
                  <c:v>0.0183</c:v>
                </c:pt>
                <c:pt idx="9">
                  <c:v>0.0206</c:v>
                </c:pt>
                <c:pt idx="10">
                  <c:v>0.0229</c:v>
                </c:pt>
                <c:pt idx="11">
                  <c:v>0.0252</c:v>
                </c:pt>
                <c:pt idx="12">
                  <c:v>0.0275</c:v>
                </c:pt>
                <c:pt idx="13">
                  <c:v>0.0298</c:v>
                </c:pt>
                <c:pt idx="14">
                  <c:v>0.032</c:v>
                </c:pt>
                <c:pt idx="15">
                  <c:v>0.0343</c:v>
                </c:pt>
                <c:pt idx="16">
                  <c:v>0.0366</c:v>
                </c:pt>
                <c:pt idx="17">
                  <c:v>0.0389</c:v>
                </c:pt>
                <c:pt idx="18">
                  <c:v>0.0412</c:v>
                </c:pt>
                <c:pt idx="19">
                  <c:v>0.0435</c:v>
                </c:pt>
                <c:pt idx="20">
                  <c:v>0.0458</c:v>
                </c:pt>
                <c:pt idx="21">
                  <c:v>0.0481</c:v>
                </c:pt>
                <c:pt idx="22">
                  <c:v>0.0504</c:v>
                </c:pt>
                <c:pt idx="23">
                  <c:v>0.0527</c:v>
                </c:pt>
                <c:pt idx="24">
                  <c:v>0.0549</c:v>
                </c:pt>
                <c:pt idx="25">
                  <c:v>0.0572</c:v>
                </c:pt>
                <c:pt idx="26">
                  <c:v>0.0595</c:v>
                </c:pt>
                <c:pt idx="27">
                  <c:v>0.0618</c:v>
                </c:pt>
                <c:pt idx="28">
                  <c:v>0.0641</c:v>
                </c:pt>
                <c:pt idx="29">
                  <c:v>0.0664</c:v>
                </c:pt>
                <c:pt idx="30">
                  <c:v>0.0687</c:v>
                </c:pt>
                <c:pt idx="31">
                  <c:v>0.071</c:v>
                </c:pt>
                <c:pt idx="32">
                  <c:v>0.0733</c:v>
                </c:pt>
                <c:pt idx="33">
                  <c:v>0.0756</c:v>
                </c:pt>
                <c:pt idx="34">
                  <c:v>0.0779</c:v>
                </c:pt>
                <c:pt idx="35">
                  <c:v>0.078</c:v>
                </c:pt>
                <c:pt idx="36">
                  <c:v>0.0801</c:v>
                </c:pt>
                <c:pt idx="37">
                  <c:v>0.0824</c:v>
                </c:pt>
                <c:pt idx="38">
                  <c:v>0.0847</c:v>
                </c:pt>
                <c:pt idx="39">
                  <c:v>0.087</c:v>
                </c:pt>
                <c:pt idx="40">
                  <c:v>0.0893</c:v>
                </c:pt>
                <c:pt idx="41">
                  <c:v>0.0916</c:v>
                </c:pt>
                <c:pt idx="42">
                  <c:v>0.0939</c:v>
                </c:pt>
                <c:pt idx="43">
                  <c:v>0.0962</c:v>
                </c:pt>
                <c:pt idx="44">
                  <c:v>0.0985</c:v>
                </c:pt>
                <c:pt idx="45">
                  <c:v>0.101</c:v>
                </c:pt>
                <c:pt idx="46">
                  <c:v>0.103</c:v>
                </c:pt>
                <c:pt idx="47">
                  <c:v>0.105</c:v>
                </c:pt>
                <c:pt idx="48">
                  <c:v>0.108</c:v>
                </c:pt>
                <c:pt idx="49">
                  <c:v>0.11</c:v>
                </c:pt>
                <c:pt idx="50">
                  <c:v>0.112</c:v>
                </c:pt>
                <c:pt idx="51">
                  <c:v>0.114</c:v>
                </c:pt>
                <c:pt idx="52">
                  <c:v>0.117</c:v>
                </c:pt>
                <c:pt idx="53">
                  <c:v>0.119</c:v>
                </c:pt>
                <c:pt idx="54">
                  <c:v>0.121</c:v>
                </c:pt>
                <c:pt idx="55">
                  <c:v>0.124</c:v>
                </c:pt>
                <c:pt idx="56">
                  <c:v>0.126</c:v>
                </c:pt>
                <c:pt idx="57">
                  <c:v>0.128</c:v>
                </c:pt>
                <c:pt idx="58">
                  <c:v>0.131</c:v>
                </c:pt>
                <c:pt idx="59">
                  <c:v>0.133</c:v>
                </c:pt>
                <c:pt idx="60">
                  <c:v>0.135</c:v>
                </c:pt>
                <c:pt idx="61">
                  <c:v>0.137</c:v>
                </c:pt>
                <c:pt idx="62">
                  <c:v>0.14</c:v>
                </c:pt>
                <c:pt idx="63">
                  <c:v>0.14</c:v>
                </c:pt>
                <c:pt idx="64">
                  <c:v>0.142</c:v>
                </c:pt>
                <c:pt idx="65">
                  <c:v>0.144</c:v>
                </c:pt>
                <c:pt idx="66">
                  <c:v>0.147</c:v>
                </c:pt>
                <c:pt idx="67">
                  <c:v>0.149</c:v>
                </c:pt>
                <c:pt idx="68">
                  <c:v>0.151</c:v>
                </c:pt>
                <c:pt idx="69">
                  <c:v>0.153</c:v>
                </c:pt>
                <c:pt idx="70">
                  <c:v>0.156</c:v>
                </c:pt>
                <c:pt idx="71">
                  <c:v>0.158</c:v>
                </c:pt>
                <c:pt idx="72">
                  <c:v>0.16</c:v>
                </c:pt>
                <c:pt idx="73">
                  <c:v>0.163</c:v>
                </c:pt>
                <c:pt idx="74">
                  <c:v>0.165</c:v>
                </c:pt>
                <c:pt idx="75">
                  <c:v>0.167</c:v>
                </c:pt>
                <c:pt idx="76">
                  <c:v>0.169</c:v>
                </c:pt>
                <c:pt idx="77">
                  <c:v>0.172</c:v>
                </c:pt>
                <c:pt idx="78">
                  <c:v>0.174</c:v>
                </c:pt>
                <c:pt idx="79">
                  <c:v>0.176</c:v>
                </c:pt>
                <c:pt idx="80">
                  <c:v>0.179</c:v>
                </c:pt>
                <c:pt idx="81">
                  <c:v>0.181</c:v>
                </c:pt>
                <c:pt idx="82">
                  <c:v>0.183</c:v>
                </c:pt>
                <c:pt idx="83">
                  <c:v>0.185</c:v>
                </c:pt>
                <c:pt idx="84">
                  <c:v>0.188</c:v>
                </c:pt>
                <c:pt idx="85">
                  <c:v>0.189</c:v>
                </c:pt>
                <c:pt idx="86">
                  <c:v>0.19</c:v>
                </c:pt>
                <c:pt idx="87">
                  <c:v>0.192</c:v>
                </c:pt>
                <c:pt idx="88">
                  <c:v>0.195</c:v>
                </c:pt>
                <c:pt idx="89">
                  <c:v>0.197</c:v>
                </c:pt>
                <c:pt idx="90">
                  <c:v>0.199</c:v>
                </c:pt>
                <c:pt idx="91">
                  <c:v>0.201</c:v>
                </c:pt>
                <c:pt idx="92">
                  <c:v>0.204</c:v>
                </c:pt>
                <c:pt idx="93">
                  <c:v>0.206</c:v>
                </c:pt>
                <c:pt idx="94">
                  <c:v>0.208</c:v>
                </c:pt>
                <c:pt idx="95">
                  <c:v>0.211</c:v>
                </c:pt>
                <c:pt idx="96">
                  <c:v>0.213</c:v>
                </c:pt>
                <c:pt idx="97">
                  <c:v>0.215</c:v>
                </c:pt>
                <c:pt idx="98">
                  <c:v>0.218</c:v>
                </c:pt>
                <c:pt idx="99">
                  <c:v>0.22</c:v>
                </c:pt>
              </c:numCache>
            </c:numRef>
          </c:xVal>
          <c:yVal>
            <c:numRef>
              <c:f>postérieure!$N$3:$N$102</c:f>
              <c:numCache>
                <c:formatCode>0.00</c:formatCode>
                <c:ptCount val="100"/>
                <c:pt idx="0">
                  <c:v>0.0</c:v>
                </c:pt>
                <c:pt idx="1">
                  <c:v>0.00678</c:v>
                </c:pt>
                <c:pt idx="2">
                  <c:v>0.0124</c:v>
                </c:pt>
                <c:pt idx="3">
                  <c:v>0.0211</c:v>
                </c:pt>
                <c:pt idx="4">
                  <c:v>0.0263</c:v>
                </c:pt>
                <c:pt idx="5">
                  <c:v>0.036</c:v>
                </c:pt>
                <c:pt idx="6">
                  <c:v>0.0425</c:v>
                </c:pt>
                <c:pt idx="7">
                  <c:v>0.0515</c:v>
                </c:pt>
                <c:pt idx="8">
                  <c:v>0.0588</c:v>
                </c:pt>
                <c:pt idx="9">
                  <c:v>0.0672</c:v>
                </c:pt>
                <c:pt idx="10">
                  <c:v>0.0777</c:v>
                </c:pt>
                <c:pt idx="11">
                  <c:v>0.0891</c:v>
                </c:pt>
                <c:pt idx="12">
                  <c:v>0.0993</c:v>
                </c:pt>
                <c:pt idx="13">
                  <c:v>0.11</c:v>
                </c:pt>
                <c:pt idx="14">
                  <c:v>0.123</c:v>
                </c:pt>
                <c:pt idx="15">
                  <c:v>0.133</c:v>
                </c:pt>
                <c:pt idx="16">
                  <c:v>0.141</c:v>
                </c:pt>
                <c:pt idx="17">
                  <c:v>0.152</c:v>
                </c:pt>
                <c:pt idx="18">
                  <c:v>0.161</c:v>
                </c:pt>
                <c:pt idx="19">
                  <c:v>0.176</c:v>
                </c:pt>
                <c:pt idx="20">
                  <c:v>0.192</c:v>
                </c:pt>
                <c:pt idx="21">
                  <c:v>0.203</c:v>
                </c:pt>
                <c:pt idx="22">
                  <c:v>0.219</c:v>
                </c:pt>
                <c:pt idx="23">
                  <c:v>0.235</c:v>
                </c:pt>
                <c:pt idx="24">
                  <c:v>0.246</c:v>
                </c:pt>
                <c:pt idx="25">
                  <c:v>0.259</c:v>
                </c:pt>
                <c:pt idx="26">
                  <c:v>0.277</c:v>
                </c:pt>
                <c:pt idx="27">
                  <c:v>0.293</c:v>
                </c:pt>
                <c:pt idx="28">
                  <c:v>0.311</c:v>
                </c:pt>
                <c:pt idx="29">
                  <c:v>0.328</c:v>
                </c:pt>
                <c:pt idx="30">
                  <c:v>0.346</c:v>
                </c:pt>
                <c:pt idx="31">
                  <c:v>0.362</c:v>
                </c:pt>
                <c:pt idx="32">
                  <c:v>0.382</c:v>
                </c:pt>
                <c:pt idx="33">
                  <c:v>0.399</c:v>
                </c:pt>
                <c:pt idx="34">
                  <c:v>0.417</c:v>
                </c:pt>
                <c:pt idx="35">
                  <c:v>0.419</c:v>
                </c:pt>
                <c:pt idx="36">
                  <c:v>0.435</c:v>
                </c:pt>
                <c:pt idx="37">
                  <c:v>0.454</c:v>
                </c:pt>
                <c:pt idx="38">
                  <c:v>0.473</c:v>
                </c:pt>
                <c:pt idx="39">
                  <c:v>0.493</c:v>
                </c:pt>
                <c:pt idx="40">
                  <c:v>0.513</c:v>
                </c:pt>
                <c:pt idx="41">
                  <c:v>0.532</c:v>
                </c:pt>
                <c:pt idx="42">
                  <c:v>0.554</c:v>
                </c:pt>
                <c:pt idx="43">
                  <c:v>0.576</c:v>
                </c:pt>
                <c:pt idx="44">
                  <c:v>0.599</c:v>
                </c:pt>
                <c:pt idx="45">
                  <c:v>0.618</c:v>
                </c:pt>
                <c:pt idx="46">
                  <c:v>0.642</c:v>
                </c:pt>
                <c:pt idx="47">
                  <c:v>0.666</c:v>
                </c:pt>
                <c:pt idx="48">
                  <c:v>0.689</c:v>
                </c:pt>
                <c:pt idx="49">
                  <c:v>0.714</c:v>
                </c:pt>
                <c:pt idx="50">
                  <c:v>0.737</c:v>
                </c:pt>
                <c:pt idx="51">
                  <c:v>0.762</c:v>
                </c:pt>
                <c:pt idx="52">
                  <c:v>0.784</c:v>
                </c:pt>
                <c:pt idx="53">
                  <c:v>0.81</c:v>
                </c:pt>
                <c:pt idx="54">
                  <c:v>0.833</c:v>
                </c:pt>
                <c:pt idx="55">
                  <c:v>0.86</c:v>
                </c:pt>
                <c:pt idx="56">
                  <c:v>0.884</c:v>
                </c:pt>
                <c:pt idx="57">
                  <c:v>0.912</c:v>
                </c:pt>
                <c:pt idx="58">
                  <c:v>0.94</c:v>
                </c:pt>
                <c:pt idx="59">
                  <c:v>0.965</c:v>
                </c:pt>
                <c:pt idx="60">
                  <c:v>0.993</c:v>
                </c:pt>
                <c:pt idx="61">
                  <c:v>1.02</c:v>
                </c:pt>
                <c:pt idx="62">
                  <c:v>1.05</c:v>
                </c:pt>
                <c:pt idx="63">
                  <c:v>1.05</c:v>
                </c:pt>
                <c:pt idx="64">
                  <c:v>1.07</c:v>
                </c:pt>
                <c:pt idx="65">
                  <c:v>1.1</c:v>
                </c:pt>
                <c:pt idx="66">
                  <c:v>1.13</c:v>
                </c:pt>
                <c:pt idx="67">
                  <c:v>1.16</c:v>
                </c:pt>
                <c:pt idx="68">
                  <c:v>1.19</c:v>
                </c:pt>
                <c:pt idx="69">
                  <c:v>1.21</c:v>
                </c:pt>
                <c:pt idx="70">
                  <c:v>1.24</c:v>
                </c:pt>
                <c:pt idx="71">
                  <c:v>1.27</c:v>
                </c:pt>
                <c:pt idx="72">
                  <c:v>1.3</c:v>
                </c:pt>
                <c:pt idx="73">
                  <c:v>1.33</c:v>
                </c:pt>
                <c:pt idx="74">
                  <c:v>1.36</c:v>
                </c:pt>
                <c:pt idx="75">
                  <c:v>1.39</c:v>
                </c:pt>
                <c:pt idx="76">
                  <c:v>1.41</c:v>
                </c:pt>
                <c:pt idx="77">
                  <c:v>1.44</c:v>
                </c:pt>
                <c:pt idx="78">
                  <c:v>1.47</c:v>
                </c:pt>
                <c:pt idx="79">
                  <c:v>1.5</c:v>
                </c:pt>
                <c:pt idx="80">
                  <c:v>1.53</c:v>
                </c:pt>
                <c:pt idx="81">
                  <c:v>1.56</c:v>
                </c:pt>
                <c:pt idx="82">
                  <c:v>1.59</c:v>
                </c:pt>
                <c:pt idx="83">
                  <c:v>1.62</c:v>
                </c:pt>
                <c:pt idx="84">
                  <c:v>1.65</c:v>
                </c:pt>
                <c:pt idx="85">
                  <c:v>1.67</c:v>
                </c:pt>
                <c:pt idx="86">
                  <c:v>1.68</c:v>
                </c:pt>
                <c:pt idx="87">
                  <c:v>1.71</c:v>
                </c:pt>
                <c:pt idx="88">
                  <c:v>1.75</c:v>
                </c:pt>
                <c:pt idx="89">
                  <c:v>1.78</c:v>
                </c:pt>
                <c:pt idx="90">
                  <c:v>1.81</c:v>
                </c:pt>
                <c:pt idx="91">
                  <c:v>1.84</c:v>
                </c:pt>
                <c:pt idx="92">
                  <c:v>1.87</c:v>
                </c:pt>
                <c:pt idx="93">
                  <c:v>1.9</c:v>
                </c:pt>
                <c:pt idx="94">
                  <c:v>1.93</c:v>
                </c:pt>
                <c:pt idx="95">
                  <c:v>1.96</c:v>
                </c:pt>
                <c:pt idx="96">
                  <c:v>1.99</c:v>
                </c:pt>
                <c:pt idx="97">
                  <c:v>2.02</c:v>
                </c:pt>
                <c:pt idx="98">
                  <c:v>2.05</c:v>
                </c:pt>
                <c:pt idx="99">
                  <c:v>2.08</c:v>
                </c:pt>
              </c:numCache>
            </c:numRef>
          </c:yVal>
          <c:smooth val="1"/>
        </c:ser>
        <c:ser>
          <c:idx val="6"/>
          <c:order val="4"/>
          <c:tx>
            <c:strRef>
              <c:f>postérieure!$Y$1</c:f>
              <c:strCache>
                <c:ptCount val="1"/>
                <c:pt idx="0">
                  <c:v>108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postérieure!$Y$3:$Y$64</c:f>
              <c:numCache>
                <c:formatCode>0.00</c:formatCode>
                <c:ptCount val="62"/>
                <c:pt idx="0">
                  <c:v>0.0</c:v>
                </c:pt>
                <c:pt idx="1">
                  <c:v>0.00331</c:v>
                </c:pt>
                <c:pt idx="2">
                  <c:v>0.0066</c:v>
                </c:pt>
                <c:pt idx="3">
                  <c:v>0.0099</c:v>
                </c:pt>
                <c:pt idx="4">
                  <c:v>0.0132</c:v>
                </c:pt>
                <c:pt idx="5">
                  <c:v>0.0165</c:v>
                </c:pt>
                <c:pt idx="6">
                  <c:v>0.0198</c:v>
                </c:pt>
                <c:pt idx="7">
                  <c:v>0.0231</c:v>
                </c:pt>
                <c:pt idx="8">
                  <c:v>0.0264</c:v>
                </c:pt>
                <c:pt idx="9">
                  <c:v>0.0297</c:v>
                </c:pt>
                <c:pt idx="10">
                  <c:v>0.033</c:v>
                </c:pt>
                <c:pt idx="11">
                  <c:v>0.0363</c:v>
                </c:pt>
                <c:pt idx="12">
                  <c:v>0.0396</c:v>
                </c:pt>
                <c:pt idx="13">
                  <c:v>0.0429</c:v>
                </c:pt>
                <c:pt idx="14">
                  <c:v>0.0462</c:v>
                </c:pt>
                <c:pt idx="15">
                  <c:v>0.0495</c:v>
                </c:pt>
                <c:pt idx="16">
                  <c:v>0.0528</c:v>
                </c:pt>
                <c:pt idx="17">
                  <c:v>0.0561</c:v>
                </c:pt>
                <c:pt idx="18">
                  <c:v>0.0595</c:v>
                </c:pt>
                <c:pt idx="19">
                  <c:v>0.0628</c:v>
                </c:pt>
                <c:pt idx="20">
                  <c:v>0.0661</c:v>
                </c:pt>
                <c:pt idx="21">
                  <c:v>0.0694</c:v>
                </c:pt>
                <c:pt idx="22">
                  <c:v>0.0727</c:v>
                </c:pt>
                <c:pt idx="23">
                  <c:v>0.076</c:v>
                </c:pt>
                <c:pt idx="24">
                  <c:v>0.0793</c:v>
                </c:pt>
                <c:pt idx="25">
                  <c:v>0.0826</c:v>
                </c:pt>
                <c:pt idx="26">
                  <c:v>0.0859</c:v>
                </c:pt>
                <c:pt idx="27">
                  <c:v>0.0892</c:v>
                </c:pt>
                <c:pt idx="28">
                  <c:v>0.0925</c:v>
                </c:pt>
                <c:pt idx="29">
                  <c:v>0.0958</c:v>
                </c:pt>
                <c:pt idx="30">
                  <c:v>0.0991</c:v>
                </c:pt>
                <c:pt idx="31">
                  <c:v>0.102</c:v>
                </c:pt>
                <c:pt idx="32">
                  <c:v>0.106</c:v>
                </c:pt>
                <c:pt idx="33">
                  <c:v>0.109</c:v>
                </c:pt>
                <c:pt idx="34">
                  <c:v>0.109</c:v>
                </c:pt>
                <c:pt idx="35">
                  <c:v>0.112</c:v>
                </c:pt>
                <c:pt idx="36">
                  <c:v>0.116</c:v>
                </c:pt>
                <c:pt idx="37">
                  <c:v>0.119</c:v>
                </c:pt>
                <c:pt idx="38">
                  <c:v>0.122</c:v>
                </c:pt>
                <c:pt idx="39">
                  <c:v>0.126</c:v>
                </c:pt>
                <c:pt idx="40">
                  <c:v>0.129</c:v>
                </c:pt>
                <c:pt idx="41">
                  <c:v>0.132</c:v>
                </c:pt>
                <c:pt idx="42">
                  <c:v>0.135</c:v>
                </c:pt>
                <c:pt idx="43">
                  <c:v>0.139</c:v>
                </c:pt>
                <c:pt idx="44">
                  <c:v>0.142</c:v>
                </c:pt>
                <c:pt idx="45">
                  <c:v>0.145</c:v>
                </c:pt>
                <c:pt idx="46">
                  <c:v>0.149</c:v>
                </c:pt>
                <c:pt idx="47">
                  <c:v>0.152</c:v>
                </c:pt>
                <c:pt idx="48">
                  <c:v>0.155</c:v>
                </c:pt>
                <c:pt idx="49">
                  <c:v>0.158</c:v>
                </c:pt>
                <c:pt idx="50">
                  <c:v>0.159</c:v>
                </c:pt>
                <c:pt idx="51">
                  <c:v>0.162</c:v>
                </c:pt>
                <c:pt idx="52">
                  <c:v>0.165</c:v>
                </c:pt>
                <c:pt idx="53">
                  <c:v>0.168</c:v>
                </c:pt>
                <c:pt idx="54">
                  <c:v>0.172</c:v>
                </c:pt>
                <c:pt idx="55">
                  <c:v>0.175</c:v>
                </c:pt>
                <c:pt idx="56">
                  <c:v>0.178</c:v>
                </c:pt>
                <c:pt idx="57">
                  <c:v>0.182</c:v>
                </c:pt>
                <c:pt idx="58">
                  <c:v>0.185</c:v>
                </c:pt>
                <c:pt idx="59">
                  <c:v>0.188</c:v>
                </c:pt>
                <c:pt idx="60">
                  <c:v>0.192</c:v>
                </c:pt>
                <c:pt idx="61">
                  <c:v>0.195</c:v>
                </c:pt>
              </c:numCache>
            </c:numRef>
          </c:xVal>
          <c:yVal>
            <c:numRef>
              <c:f>postérieure!$Z$3:$Z$64</c:f>
              <c:numCache>
                <c:formatCode>0.00</c:formatCode>
                <c:ptCount val="62"/>
                <c:pt idx="0">
                  <c:v>0.0</c:v>
                </c:pt>
                <c:pt idx="1">
                  <c:v>-0.013</c:v>
                </c:pt>
                <c:pt idx="2">
                  <c:v>0.00459</c:v>
                </c:pt>
                <c:pt idx="3">
                  <c:v>0.0222</c:v>
                </c:pt>
                <c:pt idx="4">
                  <c:v>0.036</c:v>
                </c:pt>
                <c:pt idx="5">
                  <c:v>0.0499</c:v>
                </c:pt>
                <c:pt idx="6">
                  <c:v>0.0566</c:v>
                </c:pt>
                <c:pt idx="7">
                  <c:v>0.0583</c:v>
                </c:pt>
                <c:pt idx="8">
                  <c:v>0.0725</c:v>
                </c:pt>
                <c:pt idx="9">
                  <c:v>0.0817</c:v>
                </c:pt>
                <c:pt idx="10">
                  <c:v>0.107</c:v>
                </c:pt>
                <c:pt idx="11">
                  <c:v>0.125</c:v>
                </c:pt>
                <c:pt idx="12">
                  <c:v>0.141</c:v>
                </c:pt>
                <c:pt idx="13">
                  <c:v>0.159</c:v>
                </c:pt>
                <c:pt idx="14">
                  <c:v>0.174</c:v>
                </c:pt>
                <c:pt idx="15">
                  <c:v>0.176</c:v>
                </c:pt>
                <c:pt idx="16">
                  <c:v>0.202</c:v>
                </c:pt>
                <c:pt idx="17">
                  <c:v>0.228</c:v>
                </c:pt>
                <c:pt idx="18">
                  <c:v>0.241</c:v>
                </c:pt>
                <c:pt idx="19">
                  <c:v>0.274</c:v>
                </c:pt>
                <c:pt idx="20">
                  <c:v>0.304</c:v>
                </c:pt>
                <c:pt idx="21">
                  <c:v>0.333</c:v>
                </c:pt>
                <c:pt idx="22">
                  <c:v>0.375</c:v>
                </c:pt>
                <c:pt idx="23">
                  <c:v>0.413</c:v>
                </c:pt>
                <c:pt idx="24">
                  <c:v>0.454</c:v>
                </c:pt>
                <c:pt idx="25">
                  <c:v>0.495</c:v>
                </c:pt>
                <c:pt idx="26">
                  <c:v>0.539</c:v>
                </c:pt>
                <c:pt idx="27">
                  <c:v>0.586</c:v>
                </c:pt>
                <c:pt idx="28">
                  <c:v>0.631</c:v>
                </c:pt>
                <c:pt idx="29">
                  <c:v>0.682</c:v>
                </c:pt>
                <c:pt idx="30">
                  <c:v>0.727</c:v>
                </c:pt>
                <c:pt idx="31">
                  <c:v>0.78</c:v>
                </c:pt>
                <c:pt idx="32">
                  <c:v>0.834</c:v>
                </c:pt>
                <c:pt idx="33">
                  <c:v>0.882</c:v>
                </c:pt>
                <c:pt idx="34">
                  <c:v>0.887</c:v>
                </c:pt>
                <c:pt idx="35">
                  <c:v>0.941</c:v>
                </c:pt>
                <c:pt idx="36">
                  <c:v>0.998</c:v>
                </c:pt>
                <c:pt idx="37">
                  <c:v>1.05</c:v>
                </c:pt>
                <c:pt idx="38">
                  <c:v>1.11</c:v>
                </c:pt>
                <c:pt idx="39">
                  <c:v>1.17</c:v>
                </c:pt>
                <c:pt idx="40">
                  <c:v>1.23</c:v>
                </c:pt>
                <c:pt idx="41">
                  <c:v>1.29</c:v>
                </c:pt>
                <c:pt idx="42">
                  <c:v>1.35</c:v>
                </c:pt>
                <c:pt idx="43">
                  <c:v>1.42</c:v>
                </c:pt>
                <c:pt idx="44">
                  <c:v>1.48</c:v>
                </c:pt>
                <c:pt idx="45">
                  <c:v>1.53</c:v>
                </c:pt>
                <c:pt idx="46">
                  <c:v>1.58</c:v>
                </c:pt>
                <c:pt idx="47">
                  <c:v>1.64</c:v>
                </c:pt>
                <c:pt idx="48">
                  <c:v>1.71</c:v>
                </c:pt>
                <c:pt idx="49">
                  <c:v>1.77</c:v>
                </c:pt>
                <c:pt idx="50">
                  <c:v>1.77</c:v>
                </c:pt>
                <c:pt idx="51">
                  <c:v>1.84</c:v>
                </c:pt>
                <c:pt idx="52">
                  <c:v>1.91</c:v>
                </c:pt>
                <c:pt idx="53">
                  <c:v>1.98</c:v>
                </c:pt>
                <c:pt idx="54">
                  <c:v>2.06</c:v>
                </c:pt>
                <c:pt idx="55">
                  <c:v>2.13</c:v>
                </c:pt>
                <c:pt idx="56">
                  <c:v>2.2</c:v>
                </c:pt>
                <c:pt idx="57">
                  <c:v>2.25</c:v>
                </c:pt>
                <c:pt idx="58">
                  <c:v>2.31</c:v>
                </c:pt>
                <c:pt idx="59">
                  <c:v>2.38</c:v>
                </c:pt>
                <c:pt idx="60">
                  <c:v>2.46</c:v>
                </c:pt>
                <c:pt idx="61">
                  <c:v>2.53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6308232"/>
        <c:axId val="-2056302216"/>
      </c:scatterChart>
      <c:valAx>
        <c:axId val="-2056308232"/>
        <c:scaling>
          <c:orientation val="minMax"/>
          <c:max val="0.2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err="1" smtClean="0"/>
                  <a:t>Strain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 w="127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/>
            </a:pPr>
            <a:endParaRPr lang="fr-FR"/>
          </a:p>
        </c:txPr>
        <c:crossAx val="-2056302216"/>
        <c:crosses val="autoZero"/>
        <c:crossBetween val="midCat"/>
      </c:valAx>
      <c:valAx>
        <c:axId val="-2056302216"/>
        <c:scaling>
          <c:orientation val="minMax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smtClean="0"/>
                  <a:t>Nominal </a:t>
                </a:r>
                <a:r>
                  <a:rPr lang="fr-FR" sz="1600" dirty="0" err="1" smtClean="0"/>
                  <a:t>strain</a:t>
                </a:r>
                <a:r>
                  <a:rPr lang="fr-FR" sz="1600" dirty="0" smtClean="0"/>
                  <a:t> (</a:t>
                </a:r>
                <a:r>
                  <a:rPr lang="fr-FR" sz="1600" dirty="0" err="1" smtClean="0"/>
                  <a:t>Mpa</a:t>
                </a:r>
                <a:r>
                  <a:rPr lang="fr-FR" sz="1600" dirty="0" smtClean="0"/>
                  <a:t>)</a:t>
                </a:r>
                <a:endParaRPr lang="fr-FR" sz="1600" dirty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spPr>
          <a:ln w="127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/>
            </a:pPr>
            <a:endParaRPr lang="fr-FR"/>
          </a:p>
        </c:txPr>
        <c:crossAx val="-20563082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8518" y="2695223"/>
            <a:ext cx="7772400" cy="214489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2930" y="5192889"/>
            <a:ext cx="6400800" cy="9146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Image 6" descr="Capture d’écran 2014-06-30 à 08.58.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93084"/>
          </a:xfrm>
          <a:prstGeom prst="rect">
            <a:avLst/>
          </a:prstGeom>
        </p:spPr>
      </p:pic>
      <p:pic>
        <p:nvPicPr>
          <p:cNvPr id="9" name="Image 8" descr="Capture d’écran 2014-06-30 à 09.01.0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4170"/>
            <a:ext cx="540000" cy="346235"/>
          </a:xfrm>
          <a:prstGeom prst="rect">
            <a:avLst/>
          </a:prstGeom>
        </p:spPr>
      </p:pic>
      <p:pic>
        <p:nvPicPr>
          <p:cNvPr id="10" name="Image 9" descr="Capture d’écran 2014-06-30 à 09.01.49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" y="6505182"/>
            <a:ext cx="540000" cy="284211"/>
          </a:xfrm>
          <a:prstGeom prst="rect">
            <a:avLst/>
          </a:prstGeom>
        </p:spPr>
      </p:pic>
      <p:pic>
        <p:nvPicPr>
          <p:cNvPr id="11" name="Image 10" descr="Capture d’écran 2014-06-30 à 09.02.14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6" y="6378944"/>
            <a:ext cx="540000" cy="536687"/>
          </a:xfrm>
          <a:prstGeom prst="rect">
            <a:avLst/>
          </a:prstGeom>
        </p:spPr>
      </p:pic>
      <p:pic>
        <p:nvPicPr>
          <p:cNvPr id="14" name="Image 13" descr="Capture d’écran 2014-06-30 à 09.03.4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54" y="6431971"/>
            <a:ext cx="540000" cy="430633"/>
          </a:xfrm>
          <a:prstGeom prst="rect">
            <a:avLst/>
          </a:prstGeom>
        </p:spPr>
      </p:pic>
      <p:pic>
        <p:nvPicPr>
          <p:cNvPr id="16" name="Image 15" descr="Capture d’écran 2014-06-30 à 09.04.34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2" y="6493537"/>
            <a:ext cx="540000" cy="307500"/>
          </a:xfrm>
          <a:prstGeom prst="rect">
            <a:avLst/>
          </a:prstGeom>
        </p:spPr>
      </p:pic>
      <p:pic>
        <p:nvPicPr>
          <p:cNvPr id="17" name="Image 16" descr="Capture d’écran 2014-06-30 à 09.04.59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44" y="6361508"/>
            <a:ext cx="540000" cy="571559"/>
          </a:xfrm>
          <a:prstGeom prst="rect">
            <a:avLst/>
          </a:prstGeom>
        </p:spPr>
      </p:pic>
      <p:pic>
        <p:nvPicPr>
          <p:cNvPr id="18" name="Image 17" descr="Capture d’écran 2014-06-30 à 09.05.23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590" y="6515705"/>
            <a:ext cx="540000" cy="263164"/>
          </a:xfrm>
          <a:prstGeom prst="rect">
            <a:avLst/>
          </a:prstGeom>
        </p:spPr>
      </p:pic>
      <p:pic>
        <p:nvPicPr>
          <p:cNvPr id="19" name="Image 18" descr="Capture d’écran 2014-06-30 à 09.05.4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08" y="6544513"/>
            <a:ext cx="540000" cy="205548"/>
          </a:xfrm>
          <a:prstGeom prst="rect">
            <a:avLst/>
          </a:prstGeom>
        </p:spPr>
      </p:pic>
      <p:pic>
        <p:nvPicPr>
          <p:cNvPr id="20" name="Image 19" descr="Capture d’écran 2014-06-30 à 09.06.37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6" y="6435023"/>
            <a:ext cx="540000" cy="424528"/>
          </a:xfrm>
          <a:prstGeom prst="rect">
            <a:avLst/>
          </a:prstGeom>
        </p:spPr>
      </p:pic>
      <p:pic>
        <p:nvPicPr>
          <p:cNvPr id="21" name="Image 20" descr="Capture d’écran 2014-06-30 à 09.07.07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62" y="6519585"/>
            <a:ext cx="540000" cy="255405"/>
          </a:xfrm>
          <a:prstGeom prst="rect">
            <a:avLst/>
          </a:prstGeom>
        </p:spPr>
      </p:pic>
      <p:pic>
        <p:nvPicPr>
          <p:cNvPr id="22" name="Image 21" descr="Capture d’écran 2014-06-30 à 09.07.44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08" y="1962150"/>
            <a:ext cx="540000" cy="190000"/>
          </a:xfrm>
          <a:prstGeom prst="rect">
            <a:avLst/>
          </a:prstGeom>
        </p:spPr>
      </p:pic>
      <p:pic>
        <p:nvPicPr>
          <p:cNvPr id="23" name="Image 22" descr="Capture d’écran 2014-06-30 à 09.08.26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0" y="6426378"/>
            <a:ext cx="540000" cy="441818"/>
          </a:xfrm>
          <a:prstGeom prst="rect">
            <a:avLst/>
          </a:prstGeom>
        </p:spPr>
      </p:pic>
      <p:pic>
        <p:nvPicPr>
          <p:cNvPr id="24" name="Image 23" descr="Capture d’écran 2014-06-30 à 09.09.00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98" y="6485464"/>
            <a:ext cx="540000" cy="323647"/>
          </a:xfrm>
          <a:prstGeom prst="rect">
            <a:avLst/>
          </a:prstGeom>
        </p:spPr>
      </p:pic>
      <p:pic>
        <p:nvPicPr>
          <p:cNvPr id="26" name="Image 25" descr="Capture d’écran 2014-06-30 à 09.15.48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20" y="6535889"/>
            <a:ext cx="540000" cy="2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2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91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65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10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4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054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957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31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09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87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918"/>
          </a:xfrm>
        </p:spPr>
        <p:txBody>
          <a:bodyPr/>
          <a:lstStyle>
            <a:lvl1pPr algn="l">
              <a:defRPr>
                <a:solidFill>
                  <a:srgbClr val="1A0A3C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4222"/>
            <a:ext cx="8229600" cy="5081941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801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e la date 3"/>
          <p:cNvSpPr txBox="1">
            <a:spLocks/>
          </p:cNvSpPr>
          <p:nvPr userDrawn="1"/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mtClean="0"/>
              <a:t>ECLille - LML</a:t>
            </a:r>
            <a:endParaRPr lang="fr-FR" dirty="0"/>
          </a:p>
        </p:txBody>
      </p:sp>
      <p:sp>
        <p:nvSpPr>
          <p:cNvPr id="10" name="Espace réservé du pied de page 4"/>
          <p:cNvSpPr txBox="1">
            <a:spLocks/>
          </p:cNvSpPr>
          <p:nvPr userDrawn="1"/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dirty="0" err="1" smtClean="0"/>
              <a:t>Villeurbane</a:t>
            </a:r>
            <a:r>
              <a:rPr lang="fr-FR" dirty="0" smtClean="0"/>
              <a:t>, du 30 juin au 4 juillet 2014</a:t>
            </a:r>
            <a:endParaRPr lang="fr-FR" dirty="0"/>
          </a:p>
        </p:txBody>
      </p:sp>
      <p:sp>
        <p:nvSpPr>
          <p:cNvPr id="11" name="Espace réservé du numéro de diapositive 5"/>
          <p:cNvSpPr txBox="1">
            <a:spLocks/>
          </p:cNvSpPr>
          <p:nvPr userDrawn="1"/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478992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74697" y="6478992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720" y="6478992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803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04122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80990"/>
            <a:ext cx="4040188" cy="44432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04122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680990"/>
            <a:ext cx="4041775" cy="44432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1" name="Espace réservé de la date 3"/>
          <p:cNvSpPr txBox="1">
            <a:spLocks/>
          </p:cNvSpPr>
          <p:nvPr userDrawn="1"/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mtClean="0"/>
              <a:t>ECLille - LML</a:t>
            </a:r>
            <a:endParaRPr lang="fr-FR" dirty="0"/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Ecole thématique 2014 : Conception de simulateurs médico-chirugicaux</a:t>
            </a:r>
          </a:p>
          <a:p>
            <a:r>
              <a:rPr lang="fr-FR" smtClean="0"/>
              <a:t>Villeurbane, du 30 juin au 4 juillet 2014</a:t>
            </a:r>
            <a:endParaRPr lang="fr-FR" dirty="0"/>
          </a:p>
        </p:txBody>
      </p:sp>
      <p:sp>
        <p:nvSpPr>
          <p:cNvPr id="13" name="Espace réservé du numéro de diapositive 5"/>
          <p:cNvSpPr txBox="1">
            <a:spLocks/>
          </p:cNvSpPr>
          <p:nvPr userDrawn="1"/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918"/>
          </a:xfrm>
        </p:spPr>
        <p:txBody>
          <a:bodyPr/>
          <a:lstStyle>
            <a:lvl1pPr algn="l">
              <a:defRPr>
                <a:solidFill>
                  <a:srgbClr val="1A0A3C"/>
                </a:solidFill>
                <a:latin typeface="Avenir Black"/>
                <a:cs typeface="Avenir Black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57200" y="818444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33215" y="6478992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98312" y="6478992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96335" y="6478992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45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 txBox="1">
            <a:spLocks/>
          </p:cNvSpPr>
          <p:nvPr userDrawn="1"/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mtClean="0"/>
              <a:t>ECLille - LML</a:t>
            </a:r>
            <a:endParaRPr lang="fr-FR" dirty="0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Ecole thématique 2014 : Conception de simulateurs médico-chirugicaux</a:t>
            </a:r>
          </a:p>
          <a:p>
            <a:r>
              <a:rPr lang="fr-FR" smtClean="0"/>
              <a:t>Villeurbane, du 30 juin au 4 juillet 2014</a:t>
            </a:r>
            <a:endParaRPr lang="fr-FR" dirty="0"/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7918"/>
          </a:xfrm>
        </p:spPr>
        <p:txBody>
          <a:bodyPr/>
          <a:lstStyle>
            <a:lvl1pPr algn="l">
              <a:defRPr>
                <a:solidFill>
                  <a:srgbClr val="1A0A3C"/>
                </a:solidFill>
                <a:latin typeface="Avenir Black"/>
                <a:cs typeface="Avenir Black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818444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1456" y="643196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186553" y="643196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576" y="643196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917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Mathias Brieu</a:t>
            </a:r>
          </a:p>
          <a:p>
            <a:r>
              <a:rPr lang="fr-FR" sz="1600" smtClean="0"/>
              <a:t>ECLille - LML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fr-FR" smtClean="0"/>
              <a:t>Ecole thématique 2014 : Conception de simulateurs médico-chirugicaux</a:t>
            </a:r>
          </a:p>
          <a:p>
            <a:r>
              <a:rPr lang="fr-FR" sz="1200" smtClean="0"/>
              <a:t>Villeurbane, du 30 juin au 4 juillet 2014</a:t>
            </a:r>
            <a:endParaRPr lang="fr-FR" sz="1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1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Mathias Brieu</a:t>
            </a:r>
          </a:p>
          <a:p>
            <a:r>
              <a:rPr lang="fr-FR" sz="1600" smtClean="0"/>
              <a:t>ECLille - LML</a:t>
            </a:r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fr-FR" smtClean="0"/>
              <a:t>Ecole thématique 2014 : Conception de simulateurs médico-chirugicaux</a:t>
            </a:r>
          </a:p>
          <a:p>
            <a:r>
              <a:rPr lang="fr-FR" sz="1200" smtClean="0"/>
              <a:t>Villeurbane, du 30 juin au 4 juillet 2014</a:t>
            </a:r>
            <a:endParaRPr lang="fr-FR" sz="1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04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80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17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086556"/>
            <a:ext cx="8229600" cy="503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 descr="Capture d’écran 2014-06-30 à 08.58.04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84477"/>
          <a:stretch/>
        </p:blipFill>
        <p:spPr>
          <a:xfrm>
            <a:off x="0" y="6356350"/>
            <a:ext cx="9144000" cy="564284"/>
          </a:xfrm>
          <a:prstGeom prst="rect">
            <a:avLst/>
          </a:prstGeom>
        </p:spPr>
      </p:pic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67888"/>
            <a:ext cx="1260000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62703" y="6452450"/>
            <a:ext cx="5432741" cy="3960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26800" y="6467888"/>
            <a:ext cx="126000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57200" y="818444"/>
            <a:ext cx="8229600" cy="0"/>
          </a:xfrm>
          <a:prstGeom prst="line">
            <a:avLst/>
          </a:prstGeom>
          <a:ln w="63500">
            <a:gradFill flip="none" rotWithShape="1">
              <a:gsLst>
                <a:gs pos="88000">
                  <a:srgbClr val="1A0A3C"/>
                </a:gs>
                <a:gs pos="100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51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small">
          <a:solidFill>
            <a:schemeClr val="tx1"/>
          </a:solidFill>
          <a:latin typeface="Franklin Gothic Medium"/>
          <a:ea typeface="+mj-ea"/>
          <a:cs typeface="Franklin Gothic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A0A3C"/>
        </a:buClr>
        <a:buFont typeface="Wingdings" charset="2"/>
        <a:buChar char="u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Wingdings" charset="2"/>
        <a:buChar char="v"/>
        <a:defRPr sz="18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20000"/>
            <a:lumOff val="80000"/>
          </a:schemeClr>
        </a:buClr>
        <a:buFont typeface="Wingdings" charset="2"/>
        <a:buChar char="²"/>
        <a:defRPr sz="16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20000"/>
            <a:lumOff val="80000"/>
          </a:schemeClr>
        </a:buClr>
        <a:buFont typeface="Wingdings" charset="2"/>
        <a:buChar char="²"/>
        <a:defRPr sz="14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>
            <a:lumMod val="20000"/>
            <a:lumOff val="80000"/>
          </a:schemeClr>
        </a:buClr>
        <a:buFont typeface="Wingdings" charset="2"/>
        <a:buChar char="²"/>
        <a:defRPr sz="14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506F-68BD-0C43-93DA-91B7154F97B7}" type="datetimeFigureOut">
              <a:rPr lang="fr-FR" smtClean="0"/>
              <a:t>30/06/2014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85F6E-6E40-2343-A0C0-67535F8FFBB2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 descr="Capture d’écran 2014-06-30 à 08.58.04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84477"/>
          <a:stretch/>
        </p:blipFill>
        <p:spPr>
          <a:xfrm>
            <a:off x="0" y="6356350"/>
            <a:ext cx="9144000" cy="564284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457200" y="6467888"/>
            <a:ext cx="1260000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457200" rtl="0" eaLnBrk="1" latinLnBrk="0" hangingPunct="1">
              <a:lnSpc>
                <a:spcPct val="70000"/>
              </a:lnSpc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Mathias Brieu</a:t>
            </a:r>
          </a:p>
          <a:p>
            <a:r>
              <a:rPr lang="fr-FR" sz="1600" smtClean="0"/>
              <a:t>ECLille - LML</a:t>
            </a:r>
            <a:endParaRPr lang="fr-FR" sz="1600" dirty="0"/>
          </a:p>
        </p:txBody>
      </p:sp>
      <p:sp>
        <p:nvSpPr>
          <p:cNvPr id="9" name="Espace réservé du pied de page 4"/>
          <p:cNvSpPr txBox="1">
            <a:spLocks/>
          </p:cNvSpPr>
          <p:nvPr userDrawn="1"/>
        </p:nvSpPr>
        <p:spPr>
          <a:xfrm>
            <a:off x="1862703" y="6452450"/>
            <a:ext cx="5432741" cy="396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fr-FR" smtClean="0"/>
              <a:t>Ecole thématique 2014 : Conception de simulateurs médico-chirugicaux</a:t>
            </a:r>
          </a:p>
          <a:p>
            <a:r>
              <a:rPr lang="fr-FR" sz="1200" smtClean="0"/>
              <a:t>Villeurbane,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7426800" y="6467888"/>
            <a:ext cx="1260000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ctr" defTabSz="457200" rtl="0" eaLnBrk="1" latinLnBrk="0" hangingPunct="1">
              <a:lnSpc>
                <a:spcPct val="70000"/>
              </a:lnSpc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6EB2B-5435-914C-B810-F05E36AEFDD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47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4" Type="http://schemas.openxmlformats.org/officeDocument/2006/relationships/image" Target="../media/image51.png"/><Relationship Id="rId5" Type="http://schemas.openxmlformats.org/officeDocument/2006/relationships/image" Target="../media/image5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64.e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.docx"/><Relationship Id="rId4" Type="http://schemas.openxmlformats.org/officeDocument/2006/relationships/image" Target="../media/image84.emf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6" Type="http://schemas.openxmlformats.org/officeDocument/2006/relationships/image" Target="../media/image92.emf"/><Relationship Id="rId7" Type="http://schemas.openxmlformats.org/officeDocument/2006/relationships/image" Target="../media/image93.emf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8" Type="http://schemas.openxmlformats.org/officeDocument/2006/relationships/image" Target="../media/image109.emf"/><Relationship Id="rId9" Type="http://schemas.openxmlformats.org/officeDocument/2006/relationships/image" Target="../media/image110.emf"/><Relationship Id="rId10" Type="http://schemas.openxmlformats.org/officeDocument/2006/relationships/image" Target="../media/image111.emf"/><Relationship Id="rId11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07.emf"/><Relationship Id="rId5" Type="http://schemas.openxmlformats.org/officeDocument/2006/relationships/image" Target="../media/image115.emf"/><Relationship Id="rId6" Type="http://schemas.openxmlformats.org/officeDocument/2006/relationships/image" Target="../media/image116.png"/><Relationship Id="rId7" Type="http://schemas.microsoft.com/office/2007/relationships/hdphoto" Target="../media/hdphoto1.wdp"/><Relationship Id="rId8" Type="http://schemas.openxmlformats.org/officeDocument/2006/relationships/image" Target="../media/image117.png"/><Relationship Id="rId9" Type="http://schemas.microsoft.com/office/2007/relationships/hdphoto" Target="../media/hdphoto2.wdp"/><Relationship Id="rId10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5" Type="http://schemas.openxmlformats.org/officeDocument/2006/relationships/image" Target="../media/image118.emf"/><Relationship Id="rId6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Relationship Id="rId3" Type="http://schemas.openxmlformats.org/officeDocument/2006/relationships/image" Target="../media/image1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3.docx"/><Relationship Id="rId4" Type="http://schemas.openxmlformats.org/officeDocument/2006/relationships/image" Target="../media/image129.emf"/><Relationship Id="rId5" Type="http://schemas.openxmlformats.org/officeDocument/2006/relationships/image" Target="../media/image1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Comportement des tissus biologiques mous</a:t>
            </a:r>
            <a:br>
              <a:rPr lang="fr-FR" dirty="0" smtClean="0"/>
            </a:br>
            <a:r>
              <a:rPr lang="fr-FR" dirty="0" smtClean="0"/>
              <a:t>Modélisation du comportement élastiques </a:t>
            </a:r>
            <a:br>
              <a:rPr lang="fr-FR" dirty="0" smtClean="0"/>
            </a:br>
            <a:r>
              <a:rPr lang="fr-FR" u="sng" dirty="0" smtClean="0"/>
              <a:t>en grandes transformations</a:t>
            </a:r>
            <a:endParaRPr lang="fr-FR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MATHIAS BRIEU</a:t>
            </a:r>
          </a:p>
          <a:p>
            <a:r>
              <a:rPr lang="fr-FR" dirty="0" smtClean="0"/>
              <a:t>EC Lille – Laboratoire de Mécanique de Lille (UMR 8107)</a:t>
            </a:r>
            <a:endParaRPr lang="fr-FR" dirty="0"/>
          </a:p>
        </p:txBody>
      </p:sp>
      <p:pic>
        <p:nvPicPr>
          <p:cNvPr id="4" name="Image 3" descr="logo LM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3" y="4945239"/>
            <a:ext cx="1460500" cy="495300"/>
          </a:xfrm>
          <a:prstGeom prst="rect">
            <a:avLst/>
          </a:prstGeom>
        </p:spPr>
      </p:pic>
      <p:pic>
        <p:nvPicPr>
          <p:cNvPr id="5" name="Image 4" descr="ECLil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" y="4840113"/>
            <a:ext cx="603504" cy="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6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tenseurs des contraintes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4222"/>
            <a:ext cx="8244000" cy="5081941"/>
          </a:xfrm>
        </p:spPr>
        <p:txBody>
          <a:bodyPr>
            <a:normAutofit/>
          </a:bodyPr>
          <a:lstStyle/>
          <a:p>
            <a:r>
              <a:rPr lang="fr-FR" dirty="0" smtClean="0"/>
              <a:t>Le classique : le tenseur des contraintes de Cauchy : </a:t>
            </a:r>
            <a:r>
              <a:rPr lang="fr-FR" u="dbl" dirty="0" smtClean="0">
                <a:latin typeface="Symbol" charset="2"/>
                <a:cs typeface="Symbol" charset="2"/>
              </a:rPr>
              <a:t>s</a:t>
            </a:r>
          </a:p>
          <a:p>
            <a:endParaRPr lang="fr-FR" dirty="0"/>
          </a:p>
          <a:p>
            <a:pPr lvl="1"/>
            <a:r>
              <a:rPr lang="fr-FR" i="1" u="sng" dirty="0" smtClean="0"/>
              <a:t>f</a:t>
            </a:r>
            <a:r>
              <a:rPr lang="fr-FR" dirty="0" smtClean="0"/>
              <a:t> et </a:t>
            </a:r>
            <a:r>
              <a:rPr lang="fr-FR" u="sng" dirty="0" smtClean="0"/>
              <a:t>n</a:t>
            </a:r>
            <a:r>
              <a:rPr lang="fr-FR" dirty="0" smtClean="0"/>
              <a:t> sont eulériens, c’est un tenseur purement eulérien</a:t>
            </a:r>
          </a:p>
          <a:p>
            <a:pPr lvl="1"/>
            <a:r>
              <a:rPr lang="fr-FR" dirty="0" smtClean="0"/>
              <a:t>Tenseur des contraintes difficilement mesurables car </a:t>
            </a:r>
            <a:r>
              <a:rPr lang="fr-FR" i="1" dirty="0" smtClean="0"/>
              <a:t>f </a:t>
            </a:r>
            <a:r>
              <a:rPr lang="fr-FR" dirty="0" smtClean="0"/>
              <a:t> l’est mais </a:t>
            </a:r>
            <a:r>
              <a:rPr lang="fr-FR" i="1" u="sng" dirty="0" err="1" smtClean="0"/>
              <a:t>n</a:t>
            </a:r>
            <a:r>
              <a:rPr lang="fr-FR" dirty="0" err="1" smtClean="0"/>
              <a:t>dS</a:t>
            </a:r>
            <a:r>
              <a:rPr lang="fr-FR" dirty="0" smtClean="0"/>
              <a:t> très rarement</a:t>
            </a:r>
          </a:p>
          <a:p>
            <a:pPr lvl="1"/>
            <a:endParaRPr lang="fr-FR" sz="100" dirty="0" smtClean="0"/>
          </a:p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Tenseur des contraintes de </a:t>
            </a:r>
            <a:r>
              <a:rPr lang="fr-FR" dirty="0" err="1" smtClean="0"/>
              <a:t>Piola-Kirchoff</a:t>
            </a:r>
            <a:r>
              <a:rPr lang="fr-FR" dirty="0" smtClean="0"/>
              <a:t> : </a:t>
            </a:r>
            <a:r>
              <a:rPr lang="fr-FR" u="dbl" dirty="0" err="1">
                <a:latin typeface="Symbol" charset="2"/>
                <a:cs typeface="Symbol" charset="2"/>
              </a:rPr>
              <a:t>t</a:t>
            </a:r>
            <a:r>
              <a:rPr lang="fr-FR" dirty="0" smtClean="0"/>
              <a:t>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 smtClean="0"/>
              <a:t>Tenseur dit « à cheval »</a:t>
            </a:r>
          </a:p>
          <a:p>
            <a:r>
              <a:rPr lang="fr-FR" dirty="0" smtClean="0"/>
              <a:t>2</a:t>
            </a:r>
            <a:r>
              <a:rPr lang="fr-FR" baseline="30000" dirty="0" smtClean="0"/>
              <a:t>nd</a:t>
            </a:r>
            <a:r>
              <a:rPr lang="fr-FR" dirty="0" smtClean="0"/>
              <a:t> Tenseur des contraintes de </a:t>
            </a:r>
            <a:r>
              <a:rPr lang="fr-FR" dirty="0" err="1" smtClean="0"/>
              <a:t>Piola-Kirchoff</a:t>
            </a:r>
            <a:r>
              <a:rPr lang="fr-FR" dirty="0" smtClean="0"/>
              <a:t> : </a:t>
            </a:r>
            <a:r>
              <a:rPr lang="fr-FR" u="dbl" dirty="0" smtClean="0">
                <a:latin typeface="Symbol" charset="2"/>
                <a:cs typeface="Symbol" charset="2"/>
              </a:rPr>
              <a:t>S</a:t>
            </a:r>
          </a:p>
          <a:p>
            <a:endParaRPr lang="fr-FR" u="dbl" dirty="0">
              <a:latin typeface="Symbol" charset="2"/>
              <a:cs typeface="Symbol" charset="2"/>
            </a:endParaRPr>
          </a:p>
          <a:p>
            <a:endParaRPr lang="fr-FR" u="dbl" dirty="0" smtClean="0">
              <a:latin typeface="Symbol" charset="2"/>
              <a:cs typeface="Symbol" charset="2"/>
            </a:endParaRPr>
          </a:p>
          <a:p>
            <a:endParaRPr lang="fr-FR" u="dbl" dirty="0">
              <a:latin typeface="Symbol" charset="2"/>
              <a:cs typeface="Symbol" charset="2"/>
            </a:endParaRPr>
          </a:p>
          <a:p>
            <a:pPr lvl="1"/>
            <a:r>
              <a:rPr lang="fr-FR" dirty="0" smtClean="0"/>
              <a:t>Tenseur purement eulérien mais non mesurables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0" y="1467714"/>
            <a:ext cx="9000000" cy="3774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0" y="3028584"/>
            <a:ext cx="9000000" cy="4370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" y="3462660"/>
            <a:ext cx="9000000" cy="4370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6753"/>
            <a:ext cx="9000000" cy="496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15707"/>
            <a:ext cx="9000000" cy="4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Loi de comportement élastique non linéaire</a:t>
            </a:r>
            <a:endParaRPr lang="fr-FR" dirty="0"/>
          </a:p>
        </p:txBody>
      </p:sp>
      <p:sp>
        <p:nvSpPr>
          <p:cNvPr id="2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11</a:t>
            </a:fld>
            <a:endParaRPr lang="fr-FR" dirty="0"/>
          </a:p>
        </p:txBody>
      </p:sp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304074"/>
              </p:ext>
            </p:extLst>
          </p:nvPr>
        </p:nvGraphicFramePr>
        <p:xfrm>
          <a:off x="-5667841" y="1006263"/>
          <a:ext cx="20703305" cy="672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cument" r:id="rId3" imgW="5753100" imgH="177800" progId="Word.Document.12">
                  <p:embed/>
                </p:oleObj>
              </mc:Choice>
              <mc:Fallback>
                <p:oleObj name="Document" r:id="rId3" imgW="5753100" imgH="17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667841" y="1006263"/>
                        <a:ext cx="20703305" cy="672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1" y="208970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Pas </a:t>
            </a:r>
            <a:r>
              <a:rPr lang="fr-FR" dirty="0" smtClean="0">
                <a:latin typeface="Franklin Gothic Medium"/>
                <a:cs typeface="Franklin Gothic Medium"/>
              </a:rPr>
              <a:t>de dissipation</a:t>
            </a:r>
          </a:p>
          <a:p>
            <a:pPr algn="ctr"/>
            <a:r>
              <a:rPr lang="fr-FR" dirty="0" smtClean="0">
                <a:latin typeface="Franklin Gothic Medium"/>
                <a:cs typeface="Franklin Gothic Medium"/>
              </a:rPr>
              <a:t>(endommagement, viscosité (dépendance au temps), </a:t>
            </a:r>
            <a:r>
              <a:rPr lang="fr-FR" dirty="0" smtClean="0">
                <a:latin typeface="Franklin Gothic Medium"/>
                <a:cs typeface="Franklin Gothic Medium"/>
              </a:rPr>
              <a:t>plasticité </a:t>
            </a:r>
            <a:r>
              <a:rPr lang="fr-FR" dirty="0" smtClean="0">
                <a:latin typeface="Franklin Gothic Medium"/>
                <a:cs typeface="Franklin Gothic Medium"/>
              </a:rPr>
              <a:t>(</a:t>
            </a:r>
            <a:r>
              <a:rPr lang="fr-FR" dirty="0" err="1" smtClean="0">
                <a:latin typeface="Franklin Gothic Medium"/>
                <a:cs typeface="Franklin Gothic Medium"/>
              </a:rPr>
              <a:t>déf</a:t>
            </a:r>
            <a:r>
              <a:rPr lang="fr-FR" dirty="0" smtClean="0">
                <a:latin typeface="Franklin Gothic Medium"/>
                <a:cs typeface="Franklin Gothic Medium"/>
              </a:rPr>
              <a:t>. </a:t>
            </a:r>
            <a:r>
              <a:rPr lang="fr-FR" dirty="0" smtClean="0">
                <a:latin typeface="Franklin Gothic Medium"/>
                <a:cs typeface="Franklin Gothic Medium"/>
              </a:rPr>
              <a:t>non réversible) </a:t>
            </a:r>
            <a:endParaRPr lang="fr-FR" dirty="0">
              <a:latin typeface="Franklin Gothic Medium"/>
              <a:cs typeface="Franklin Gothic Medium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0256" y="4750333"/>
            <a:ext cx="801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W</a:t>
            </a:r>
            <a:r>
              <a:rPr lang="fr-FR" dirty="0" smtClean="0"/>
              <a:t> est appelée densité d’énergie</a:t>
            </a:r>
            <a:endParaRPr lang="fr-FR" i="1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2657507" y="3292310"/>
            <a:ext cx="3280728" cy="1340441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A0A3C"/>
                </a:solidFill>
              </a:ln>
              <a:noFill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598" y="3531084"/>
            <a:ext cx="9000000" cy="8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7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Lois de comportement isotrope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62" y="1007602"/>
            <a:ext cx="9000000" cy="5364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62" y="1785643"/>
            <a:ext cx="9000000" cy="8543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" y="2875351"/>
            <a:ext cx="9000000" cy="675497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1505137" y="3692091"/>
            <a:ext cx="5985270" cy="1340441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A0A3C"/>
                </a:solidFill>
              </a:ln>
              <a:noFill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6" y="3890370"/>
            <a:ext cx="9000000" cy="8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3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8344" cy="557918"/>
          </a:xfrm>
        </p:spPr>
        <p:txBody>
          <a:bodyPr/>
          <a:lstStyle/>
          <a:p>
            <a:r>
              <a:rPr lang="fr-FR" dirty="0" smtClean="0"/>
              <a:t>Lois de comportement isotrope et incompressible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Incompressible : pas de variation de volume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Isotrope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Incompressible et isotrope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200" y="1615862"/>
            <a:ext cx="9000000" cy="5960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4" y="2485972"/>
            <a:ext cx="9000000" cy="596026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1505137" y="3692091"/>
            <a:ext cx="5985270" cy="1340441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A0A3C"/>
                </a:solidFill>
              </a:ln>
              <a:noFill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2677"/>
            <a:ext cx="9000000" cy="8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97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construction historiques des modèles</a:t>
            </a:r>
            <a:endParaRPr lang="fr-FR" dirty="0"/>
          </a:p>
        </p:txBody>
      </p:sp>
      <p:sp>
        <p:nvSpPr>
          <p:cNvPr id="4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4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4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81321"/>
            <a:ext cx="5842944" cy="3645057"/>
          </a:xfrm>
          <a:prstGeom prst="rect">
            <a:avLst/>
          </a:prstGeom>
        </p:spPr>
      </p:pic>
      <p:sp>
        <p:nvSpPr>
          <p:cNvPr id="45" name="Espace réservé du contenu 2"/>
          <p:cNvSpPr>
            <a:spLocks noGrp="1"/>
          </p:cNvSpPr>
          <p:nvPr>
            <p:ph idx="1"/>
          </p:nvPr>
        </p:nvSpPr>
        <p:spPr>
          <a:xfrm>
            <a:off x="5842944" y="1044222"/>
            <a:ext cx="2843855" cy="5081941"/>
          </a:xfrm>
        </p:spPr>
        <p:txBody>
          <a:bodyPr/>
          <a:lstStyle/>
          <a:p>
            <a:r>
              <a:rPr lang="fr-FR" dirty="0" smtClean="0"/>
              <a:t>Traction uni axiale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800" dirty="0"/>
          </a:p>
          <a:p>
            <a:r>
              <a:rPr lang="fr-FR" dirty="0" smtClean="0"/>
              <a:t>Incompressible</a:t>
            </a:r>
          </a:p>
          <a:p>
            <a:endParaRPr lang="fr-FR" dirty="0"/>
          </a:p>
          <a:p>
            <a:endParaRPr lang="fr-FR" sz="1100" dirty="0" smtClean="0"/>
          </a:p>
          <a:p>
            <a:r>
              <a:rPr lang="fr-FR" dirty="0" smtClean="0"/>
              <a:t>Invariants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Incompressibilité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-21643"/>
          <a:stretch/>
        </p:blipFill>
        <p:spPr>
          <a:xfrm>
            <a:off x="2618052" y="1503837"/>
            <a:ext cx="9000000" cy="9183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65" y="2716401"/>
            <a:ext cx="9000000" cy="59602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130" y="3655033"/>
            <a:ext cx="9000000" cy="556291"/>
          </a:xfrm>
          <a:prstGeom prst="rect">
            <a:avLst/>
          </a:prstGeom>
        </p:spPr>
      </p:pic>
      <p:sp>
        <p:nvSpPr>
          <p:cNvPr id="48" name="Rectangle à coins arrondis 47"/>
          <p:cNvSpPr/>
          <p:nvPr/>
        </p:nvSpPr>
        <p:spPr>
          <a:xfrm>
            <a:off x="4868177" y="4950224"/>
            <a:ext cx="4170223" cy="1340441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A0A3C"/>
                </a:solidFill>
              </a:ln>
              <a:noFill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321" y="5338074"/>
            <a:ext cx="9000000" cy="5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premiers modèles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57200" y="1822529"/>
            <a:ext cx="8229600" cy="1332112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A0A3C"/>
                </a:solidFill>
              </a:ln>
              <a:noFill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80" y="3154641"/>
            <a:ext cx="4997525" cy="31133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9157"/>
            <a:ext cx="9000000" cy="5960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" y="1822529"/>
            <a:ext cx="82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Le modèle Néo-</a:t>
            </a:r>
            <a:r>
              <a:rPr lang="fr-FR" dirty="0" err="1" smtClean="0">
                <a:solidFill>
                  <a:srgbClr val="FFFFFF"/>
                </a:solidFill>
                <a:latin typeface="Franklin Gothic Medium"/>
                <a:cs typeface="Franklin Gothic Medium"/>
              </a:rPr>
              <a:t>Hookéen</a:t>
            </a:r>
            <a:endParaRPr lang="fr-FR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00" y="3340100"/>
            <a:ext cx="5753100" cy="1778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321" y="2191861"/>
            <a:ext cx="9000000" cy="27814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4976"/>
            <a:ext cx="9000000" cy="5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7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Les limitations du modèle Néo-</a:t>
            </a:r>
            <a:r>
              <a:rPr lang="fr-FR" sz="2400" dirty="0" err="1" smtClean="0"/>
              <a:t>Hookéen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Sollicitations non uni axiale : exemple la traction </a:t>
            </a:r>
            <a:r>
              <a:rPr lang="fr-FR" dirty="0" err="1" smtClean="0"/>
              <a:t>equi</a:t>
            </a:r>
            <a:r>
              <a:rPr lang="fr-FR" dirty="0" smtClean="0"/>
              <a:t> </a:t>
            </a:r>
            <a:r>
              <a:rPr lang="fr-FR" dirty="0" err="1" smtClean="0"/>
              <a:t>biaxiale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lvl="1"/>
            <a:r>
              <a:rPr lang="fr-FR" dirty="0" smtClean="0"/>
              <a:t>Dans le cas de la densité Néo-</a:t>
            </a:r>
            <a:r>
              <a:rPr lang="fr-FR" dirty="0" err="1" smtClean="0"/>
              <a:t>Hookéenne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587"/>
            <a:ext cx="9000000" cy="5960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4948" y="2557463"/>
            <a:ext cx="9000000" cy="5364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550" y="2557463"/>
            <a:ext cx="9000000" cy="5364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22" y="3430720"/>
            <a:ext cx="4546277" cy="248816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5042"/>
            <a:ext cx="4303751" cy="26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limites dépassées ?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Modèle d’ordre 2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Modèle de </a:t>
            </a:r>
            <a:r>
              <a:rPr lang="fr-FR" dirty="0" err="1" smtClean="0"/>
              <a:t>Yeoh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Il faut pouvoir prendre en compte la dépendance au 2</a:t>
            </a:r>
            <a:r>
              <a:rPr lang="fr-FR" baseline="30000" dirty="0" smtClean="0"/>
              <a:t>nd</a:t>
            </a:r>
            <a:r>
              <a:rPr lang="fr-FR" dirty="0" smtClean="0"/>
              <a:t> invariant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839" y="1817451"/>
            <a:ext cx="9000000" cy="2781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47" y="2752187"/>
            <a:ext cx="9000000" cy="278146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697954" y="3339343"/>
            <a:ext cx="7662611" cy="1940112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1A0A3C"/>
                </a:solidFill>
              </a:ln>
              <a:noFill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8902" y="3727193"/>
            <a:ext cx="9000000" cy="59602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2162" y="4578940"/>
            <a:ext cx="9000000" cy="5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6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modèles « complet »</a:t>
            </a:r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idx="1"/>
          </p:nvPr>
        </p:nvSpPr>
        <p:spPr>
          <a:xfrm>
            <a:off x="164624" y="1044222"/>
            <a:ext cx="8979376" cy="5081941"/>
          </a:xfrm>
        </p:spPr>
        <p:txBody>
          <a:bodyPr>
            <a:normAutofit/>
          </a:bodyPr>
          <a:lstStyle/>
          <a:p>
            <a:r>
              <a:rPr lang="fr-FR" dirty="0" smtClean="0"/>
              <a:t>Linéaire</a:t>
            </a:r>
          </a:p>
          <a:p>
            <a:pPr lvl="1"/>
            <a:r>
              <a:rPr lang="fr-FR" dirty="0" smtClean="0"/>
              <a:t>Néo-</a:t>
            </a:r>
            <a:r>
              <a:rPr lang="fr-FR" dirty="0" err="1" smtClean="0"/>
              <a:t>Hookéen</a:t>
            </a:r>
            <a:r>
              <a:rPr lang="fr-FR" dirty="0" smtClean="0"/>
              <a:t> : </a:t>
            </a:r>
            <a:r>
              <a:rPr lang="fr-FR" dirty="0"/>
              <a:t>W(I</a:t>
            </a:r>
            <a:r>
              <a:rPr lang="fr-FR" baseline="-25000" dirty="0"/>
              <a:t>1</a:t>
            </a:r>
            <a:r>
              <a:rPr lang="fr-FR" dirty="0"/>
              <a:t>, I</a:t>
            </a:r>
            <a:r>
              <a:rPr lang="fr-FR" baseline="-25000" dirty="0"/>
              <a:t>2</a:t>
            </a:r>
            <a:r>
              <a:rPr lang="fr-FR" dirty="0"/>
              <a:t>) = C</a:t>
            </a:r>
            <a:r>
              <a:rPr lang="fr-FR" baseline="-25000" dirty="0"/>
              <a:t>0</a:t>
            </a:r>
            <a:r>
              <a:rPr lang="fr-FR" dirty="0"/>
              <a:t>(I</a:t>
            </a:r>
            <a:r>
              <a:rPr lang="fr-FR" baseline="-25000" dirty="0"/>
              <a:t>1</a:t>
            </a:r>
            <a:r>
              <a:rPr lang="fr-FR" dirty="0"/>
              <a:t>-3</a:t>
            </a:r>
            <a:r>
              <a:rPr lang="fr-FR" dirty="0" smtClean="0"/>
              <a:t>)</a:t>
            </a:r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Mooney-Rivlin</a:t>
            </a:r>
            <a:r>
              <a:rPr lang="fr-FR" dirty="0" smtClean="0"/>
              <a:t> : W(I</a:t>
            </a:r>
            <a:r>
              <a:rPr lang="fr-FR" baseline="-25000" dirty="0" smtClean="0"/>
              <a:t>1</a:t>
            </a:r>
            <a:r>
              <a:rPr lang="fr-FR" dirty="0" smtClean="0"/>
              <a:t>, I</a:t>
            </a:r>
            <a:r>
              <a:rPr lang="fr-FR" baseline="-25000" dirty="0" smtClean="0"/>
              <a:t>2</a:t>
            </a:r>
            <a:r>
              <a:rPr lang="fr-FR" dirty="0" smtClean="0"/>
              <a:t>) = C</a:t>
            </a:r>
            <a:r>
              <a:rPr lang="fr-FR" baseline="-25000" dirty="0" smtClean="0"/>
              <a:t>0</a:t>
            </a:r>
            <a:r>
              <a:rPr lang="fr-FR" dirty="0" smtClean="0"/>
              <a:t>(I</a:t>
            </a:r>
            <a:r>
              <a:rPr lang="fr-FR" baseline="-25000" dirty="0" smtClean="0"/>
              <a:t>1</a:t>
            </a:r>
            <a:r>
              <a:rPr lang="fr-FR" dirty="0" smtClean="0"/>
              <a:t>-3)+C</a:t>
            </a:r>
            <a:r>
              <a:rPr lang="fr-FR" baseline="-25000" dirty="0" smtClean="0"/>
              <a:t>1</a:t>
            </a:r>
            <a:r>
              <a:rPr lang="fr-FR" dirty="0" smtClean="0"/>
              <a:t>(I</a:t>
            </a:r>
            <a:r>
              <a:rPr lang="fr-FR" baseline="-25000" dirty="0" smtClean="0"/>
              <a:t>2</a:t>
            </a:r>
            <a:r>
              <a:rPr lang="fr-FR" dirty="0" smtClean="0"/>
              <a:t>-3)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Non linéaire</a:t>
            </a:r>
          </a:p>
          <a:p>
            <a:pPr lvl="1"/>
            <a:r>
              <a:rPr lang="fr-FR" dirty="0" smtClean="0"/>
              <a:t>I1 simple : W(I</a:t>
            </a:r>
            <a:r>
              <a:rPr lang="fr-FR" baseline="-25000" dirty="0" smtClean="0"/>
              <a:t>1</a:t>
            </a:r>
            <a:r>
              <a:rPr lang="fr-FR" dirty="0" smtClean="0"/>
              <a:t>, I</a:t>
            </a:r>
            <a:r>
              <a:rPr lang="fr-FR" baseline="-25000" dirty="0" smtClean="0"/>
              <a:t>2</a:t>
            </a:r>
            <a:r>
              <a:rPr lang="fr-FR" dirty="0" smtClean="0"/>
              <a:t>) = C</a:t>
            </a:r>
            <a:r>
              <a:rPr lang="fr-FR" baseline="-25000" dirty="0" smtClean="0"/>
              <a:t>10</a:t>
            </a:r>
            <a:r>
              <a:rPr lang="fr-FR" dirty="0" smtClean="0"/>
              <a:t>(I</a:t>
            </a:r>
            <a:r>
              <a:rPr lang="fr-FR" baseline="-25000" dirty="0" smtClean="0"/>
              <a:t>1</a:t>
            </a:r>
            <a:r>
              <a:rPr lang="fr-FR" dirty="0" smtClean="0"/>
              <a:t>-3)+C</a:t>
            </a:r>
            <a:r>
              <a:rPr lang="fr-FR" baseline="-25000" dirty="0" smtClean="0"/>
              <a:t>20</a:t>
            </a:r>
            <a:r>
              <a:rPr lang="fr-FR" dirty="0" smtClean="0"/>
              <a:t>(I</a:t>
            </a:r>
            <a:r>
              <a:rPr lang="fr-FR" baseline="-25000" dirty="0" smtClean="0"/>
              <a:t>1</a:t>
            </a:r>
            <a:r>
              <a:rPr lang="fr-FR" dirty="0" smtClean="0"/>
              <a:t>-3)</a:t>
            </a:r>
            <a:r>
              <a:rPr lang="fr-FR" baseline="30000" dirty="0" smtClean="0"/>
              <a:t>2</a:t>
            </a:r>
          </a:p>
          <a:p>
            <a:pPr lvl="1"/>
            <a:endParaRPr lang="fr-FR" baseline="30000" dirty="0" smtClean="0"/>
          </a:p>
          <a:p>
            <a:pPr lvl="1"/>
            <a:r>
              <a:rPr lang="fr-FR" dirty="0" err="1" smtClean="0"/>
              <a:t>Yeoh</a:t>
            </a:r>
            <a:r>
              <a:rPr lang="fr-FR" dirty="0" smtClean="0"/>
              <a:t> : </a:t>
            </a:r>
            <a:r>
              <a:rPr lang="fr-FR" dirty="0"/>
              <a:t>W(I1, I2) = C</a:t>
            </a:r>
            <a:r>
              <a:rPr lang="fr-FR" baseline="-25000" dirty="0"/>
              <a:t>10</a:t>
            </a:r>
            <a:r>
              <a:rPr lang="fr-FR" dirty="0"/>
              <a:t>(I</a:t>
            </a:r>
            <a:r>
              <a:rPr lang="fr-FR" baseline="-25000" dirty="0"/>
              <a:t>1</a:t>
            </a:r>
            <a:r>
              <a:rPr lang="fr-FR" dirty="0"/>
              <a:t>-3)+C</a:t>
            </a:r>
            <a:r>
              <a:rPr lang="fr-FR" baseline="-25000" dirty="0"/>
              <a:t>20</a:t>
            </a:r>
            <a:r>
              <a:rPr lang="fr-FR" dirty="0"/>
              <a:t>(I</a:t>
            </a:r>
            <a:r>
              <a:rPr lang="fr-FR" baseline="-25000" dirty="0"/>
              <a:t>1</a:t>
            </a:r>
            <a:r>
              <a:rPr lang="fr-FR" dirty="0"/>
              <a:t>-3</a:t>
            </a:r>
            <a:r>
              <a:rPr lang="fr-FR" dirty="0" smtClean="0"/>
              <a:t>)</a:t>
            </a:r>
            <a:r>
              <a:rPr lang="fr-FR" baseline="30000" dirty="0" smtClean="0"/>
              <a:t>2</a:t>
            </a:r>
            <a:r>
              <a:rPr lang="fr-FR" dirty="0" smtClean="0"/>
              <a:t>+C</a:t>
            </a:r>
            <a:r>
              <a:rPr lang="fr-FR" baseline="-25000" dirty="0" smtClean="0"/>
              <a:t>30</a:t>
            </a:r>
            <a:r>
              <a:rPr lang="fr-FR" dirty="0" smtClean="0"/>
              <a:t>(I</a:t>
            </a:r>
            <a:r>
              <a:rPr lang="fr-FR" baseline="-25000" dirty="0" smtClean="0"/>
              <a:t>1</a:t>
            </a:r>
            <a:r>
              <a:rPr lang="fr-FR" dirty="0" smtClean="0"/>
              <a:t>-3)</a:t>
            </a:r>
            <a:r>
              <a:rPr lang="fr-FR" baseline="30000" dirty="0" smtClean="0"/>
              <a:t>3</a:t>
            </a:r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Henrits</a:t>
            </a:r>
            <a:r>
              <a:rPr lang="fr-FR" dirty="0" smtClean="0"/>
              <a:t>: W</a:t>
            </a:r>
            <a:r>
              <a:rPr lang="fr-FR" dirty="0"/>
              <a:t>(I1, I2) = C</a:t>
            </a:r>
            <a:r>
              <a:rPr lang="fr-FR" baseline="-25000" dirty="0"/>
              <a:t>10</a:t>
            </a:r>
            <a:r>
              <a:rPr lang="fr-FR" dirty="0"/>
              <a:t>(I</a:t>
            </a:r>
            <a:r>
              <a:rPr lang="fr-FR" baseline="-25000" dirty="0"/>
              <a:t>1</a:t>
            </a:r>
            <a:r>
              <a:rPr lang="fr-FR" dirty="0"/>
              <a:t>-3)+</a:t>
            </a:r>
            <a:r>
              <a:rPr lang="fr-FR" dirty="0" smtClean="0"/>
              <a:t>C</a:t>
            </a:r>
            <a:r>
              <a:rPr lang="fr-FR" baseline="-25000" dirty="0" smtClean="0"/>
              <a:t>11</a:t>
            </a:r>
            <a:r>
              <a:rPr lang="fr-FR" dirty="0" smtClean="0"/>
              <a:t>(</a:t>
            </a:r>
            <a:r>
              <a:rPr lang="fr-FR" dirty="0"/>
              <a:t>I</a:t>
            </a:r>
            <a:r>
              <a:rPr lang="fr-FR" baseline="-25000" dirty="0"/>
              <a:t>1</a:t>
            </a:r>
            <a:r>
              <a:rPr lang="fr-FR" dirty="0"/>
              <a:t>-3</a:t>
            </a:r>
            <a:r>
              <a:rPr lang="fr-FR" dirty="0" smtClean="0"/>
              <a:t>)(I</a:t>
            </a:r>
            <a:r>
              <a:rPr lang="fr-FR" baseline="-25000" dirty="0" smtClean="0"/>
              <a:t>2</a:t>
            </a:r>
            <a:r>
              <a:rPr lang="fr-FR" dirty="0" smtClean="0"/>
              <a:t>-3)+C</a:t>
            </a:r>
            <a:r>
              <a:rPr lang="fr-FR" baseline="-25000" dirty="0" smtClean="0"/>
              <a:t>01</a:t>
            </a:r>
            <a:r>
              <a:rPr lang="fr-FR" dirty="0" smtClean="0"/>
              <a:t>(I</a:t>
            </a:r>
            <a:r>
              <a:rPr lang="fr-FR" baseline="-25000" dirty="0" smtClean="0"/>
              <a:t>2</a:t>
            </a:r>
            <a:r>
              <a:rPr lang="fr-FR" dirty="0" smtClean="0"/>
              <a:t>-</a:t>
            </a:r>
            <a:r>
              <a:rPr lang="fr-FR" dirty="0"/>
              <a:t>3</a:t>
            </a:r>
            <a:r>
              <a:rPr lang="fr-FR" dirty="0" smtClean="0"/>
              <a:t>)</a:t>
            </a:r>
            <a:endParaRPr lang="fr-FR" baseline="30000" dirty="0" smtClean="0"/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Rivlin</a:t>
            </a:r>
            <a:r>
              <a:rPr lang="fr-FR" dirty="0" smtClean="0"/>
              <a:t> d’ordre 2 : </a:t>
            </a:r>
            <a:r>
              <a:rPr lang="fr-FR" dirty="0"/>
              <a:t>W(I1, I2) = C</a:t>
            </a:r>
            <a:r>
              <a:rPr lang="fr-FR" baseline="-25000" dirty="0"/>
              <a:t>10</a:t>
            </a:r>
            <a:r>
              <a:rPr lang="fr-FR" dirty="0"/>
              <a:t>(I</a:t>
            </a:r>
            <a:r>
              <a:rPr lang="fr-FR" baseline="-25000" dirty="0"/>
              <a:t>1</a:t>
            </a:r>
            <a:r>
              <a:rPr lang="fr-FR" dirty="0"/>
              <a:t>-3)+</a:t>
            </a:r>
            <a:r>
              <a:rPr lang="fr-FR" dirty="0" smtClean="0"/>
              <a:t>C</a:t>
            </a:r>
            <a:r>
              <a:rPr lang="fr-FR" baseline="-25000" dirty="0" smtClean="0"/>
              <a:t>01</a:t>
            </a:r>
            <a:r>
              <a:rPr lang="fr-FR" dirty="0" smtClean="0"/>
              <a:t>(I</a:t>
            </a:r>
            <a:r>
              <a:rPr lang="fr-FR" baseline="-25000" dirty="0" smtClean="0"/>
              <a:t>2</a:t>
            </a:r>
            <a:r>
              <a:rPr lang="fr-FR" dirty="0" smtClean="0"/>
              <a:t>-</a:t>
            </a:r>
            <a:r>
              <a:rPr lang="fr-FR" dirty="0"/>
              <a:t>3)+</a:t>
            </a:r>
            <a:r>
              <a:rPr lang="fr-FR" dirty="0" smtClean="0"/>
              <a:t>C</a:t>
            </a:r>
            <a:r>
              <a:rPr lang="fr-FR" baseline="-25000" dirty="0" smtClean="0"/>
              <a:t>11</a:t>
            </a:r>
            <a:r>
              <a:rPr lang="fr-FR" dirty="0" smtClean="0"/>
              <a:t>(</a:t>
            </a:r>
            <a:r>
              <a:rPr lang="fr-FR" dirty="0"/>
              <a:t>I</a:t>
            </a:r>
            <a:r>
              <a:rPr lang="fr-FR" baseline="-25000" dirty="0"/>
              <a:t>1</a:t>
            </a:r>
            <a:r>
              <a:rPr lang="fr-FR" dirty="0"/>
              <a:t>-3</a:t>
            </a:r>
            <a:r>
              <a:rPr lang="fr-FR" dirty="0" smtClean="0"/>
              <a:t>)(</a:t>
            </a:r>
            <a:r>
              <a:rPr lang="fr-FR" dirty="0"/>
              <a:t>I</a:t>
            </a:r>
            <a:r>
              <a:rPr lang="fr-FR" baseline="-25000" dirty="0"/>
              <a:t>1</a:t>
            </a:r>
            <a:r>
              <a:rPr lang="fr-FR" dirty="0"/>
              <a:t>-3</a:t>
            </a:r>
            <a:r>
              <a:rPr lang="fr-FR" dirty="0" smtClean="0"/>
              <a:t>)+C</a:t>
            </a:r>
            <a:r>
              <a:rPr lang="fr-FR" baseline="-25000" dirty="0" smtClean="0"/>
              <a:t>20</a:t>
            </a:r>
            <a:r>
              <a:rPr lang="fr-FR" dirty="0" smtClean="0"/>
              <a:t>(I</a:t>
            </a:r>
            <a:r>
              <a:rPr lang="fr-FR" baseline="-25000" dirty="0" smtClean="0"/>
              <a:t>1</a:t>
            </a:r>
            <a:r>
              <a:rPr lang="fr-FR" dirty="0" smtClean="0"/>
              <a:t>-3)</a:t>
            </a:r>
            <a:r>
              <a:rPr lang="fr-FR" baseline="30000" dirty="0" smtClean="0"/>
              <a:t>2</a:t>
            </a:r>
            <a:r>
              <a:rPr lang="fr-FR" dirty="0" smtClean="0"/>
              <a:t>+C</a:t>
            </a:r>
            <a:r>
              <a:rPr lang="fr-FR" baseline="-25000" dirty="0" smtClean="0"/>
              <a:t>02</a:t>
            </a:r>
            <a:r>
              <a:rPr lang="fr-FR" dirty="0" smtClean="0"/>
              <a:t>(I</a:t>
            </a:r>
            <a:r>
              <a:rPr lang="fr-FR" baseline="-25000" dirty="0" smtClean="0"/>
              <a:t>2</a:t>
            </a:r>
            <a:r>
              <a:rPr lang="fr-FR" dirty="0" smtClean="0"/>
              <a:t>-3)</a:t>
            </a:r>
            <a:r>
              <a:rPr lang="fr-FR" baseline="30000" dirty="0" smtClean="0"/>
              <a:t>2</a:t>
            </a:r>
          </a:p>
          <a:p>
            <a:pPr lvl="1"/>
            <a:endParaRPr lang="fr-FR" dirty="0" smtClean="0"/>
          </a:p>
          <a:p>
            <a:pPr lvl="1"/>
            <a:r>
              <a:rPr lang="fr-FR" dirty="0" err="1" smtClean="0"/>
              <a:t>Rivlin</a:t>
            </a:r>
            <a:r>
              <a:rPr lang="fr-FR" dirty="0" smtClean="0"/>
              <a:t> généralisé :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37" y="5421067"/>
            <a:ext cx="9000000" cy="8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5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Avantages/Inconvénients </a:t>
            </a:r>
            <a:r>
              <a:rPr lang="fr-FR" dirty="0" smtClean="0"/>
              <a:t>de ces approches</a:t>
            </a:r>
            <a:endParaRPr lang="fr-FR" dirty="0"/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457200" y="1044222"/>
            <a:ext cx="8229600" cy="332984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Utilisation et implémentation extr</a:t>
            </a:r>
            <a:r>
              <a:rPr lang="fr-FR" dirty="0" smtClean="0"/>
              <a:t>êmement simple</a:t>
            </a:r>
          </a:p>
          <a:p>
            <a:endParaRPr lang="fr-FR" dirty="0" smtClean="0"/>
          </a:p>
          <a:p>
            <a:r>
              <a:rPr lang="fr-FR" dirty="0" smtClean="0"/>
              <a:t>Un nombre de paramètres croissant</a:t>
            </a:r>
          </a:p>
          <a:p>
            <a:pPr lvl="1"/>
            <a:r>
              <a:rPr lang="fr-FR" dirty="0" smtClean="0"/>
              <a:t>Difficile à identifier</a:t>
            </a:r>
          </a:p>
          <a:p>
            <a:pPr lvl="1"/>
            <a:r>
              <a:rPr lang="fr-FR" dirty="0" smtClean="0"/>
              <a:t>Non unicité des jeux de paramètres</a:t>
            </a:r>
          </a:p>
          <a:p>
            <a:pPr lvl="1"/>
            <a:r>
              <a:rPr lang="fr-FR" dirty="0" smtClean="0"/>
              <a:t>Aucun lien avec la physique de la matière</a:t>
            </a:r>
          </a:p>
          <a:p>
            <a:pPr lvl="1"/>
            <a:endParaRPr lang="fr-FR" dirty="0"/>
          </a:p>
          <a:p>
            <a:r>
              <a:rPr lang="fr-FR" dirty="0" smtClean="0"/>
              <a:t>Isotrope</a:t>
            </a:r>
          </a:p>
          <a:p>
            <a:pPr lvl="1"/>
            <a:r>
              <a:rPr lang="fr-FR" dirty="0" smtClean="0"/>
              <a:t>Ce formalisme l’impose</a:t>
            </a:r>
          </a:p>
          <a:p>
            <a:pPr lvl="1"/>
            <a:r>
              <a:rPr lang="fr-FR" dirty="0" smtClean="0"/>
              <a:t>Très complexe d’en sortir</a:t>
            </a:r>
            <a:endParaRPr lang="fr-FR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697954" y="4374069"/>
            <a:ext cx="7662611" cy="1552090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>
                  <a:solidFill>
                    <a:srgbClr val="1A0A3C"/>
                  </a:solidFill>
                </a:ln>
                <a:solidFill>
                  <a:srgbClr val="FFFFFF"/>
                </a:solidFill>
                <a:latin typeface="Franklin Gothic Medium"/>
                <a:cs typeface="Franklin Gothic Medium"/>
              </a:rPr>
              <a:t>Que permettent les approches histologiquement fondées ?</a:t>
            </a:r>
            <a:endParaRPr lang="fr-FR" sz="2800" b="1" dirty="0">
              <a:ln>
                <a:solidFill>
                  <a:srgbClr val="1A0A3C"/>
                </a:solidFill>
              </a:ln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2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Notion de transformations mécanique</a:t>
            </a:r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8" name="Image 7" descr="transform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6" y="1152308"/>
            <a:ext cx="7008514" cy="256329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58894" y="4550443"/>
            <a:ext cx="770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f</a:t>
            </a:r>
            <a:r>
              <a:rPr lang="fr-FR" dirty="0" smtClean="0"/>
              <a:t> est une application de R</a:t>
            </a:r>
            <a:r>
              <a:rPr lang="fr-FR" baseline="30000" dirty="0" smtClean="0"/>
              <a:t>3</a:t>
            </a:r>
            <a:r>
              <a:rPr lang="fr-FR" dirty="0" smtClean="0"/>
              <a:t> dans R</a:t>
            </a:r>
            <a:r>
              <a:rPr lang="fr-FR" baseline="30000" dirty="0" smtClean="0"/>
              <a:t>3</a:t>
            </a:r>
            <a:r>
              <a:rPr lang="fr-FR" dirty="0" smtClean="0"/>
              <a:t> bijective, dite transformation, telle que : 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4" y="3820937"/>
            <a:ext cx="7920000" cy="24476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" y="4997041"/>
            <a:ext cx="7920000" cy="115390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94" y="4146615"/>
            <a:ext cx="7920000" cy="2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4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667"/>
          </a:xfrm>
        </p:spPr>
        <p:txBody>
          <a:bodyPr/>
          <a:lstStyle/>
          <a:p>
            <a:r>
              <a:rPr lang="fr-FR" dirty="0" smtClean="0"/>
              <a:t>Description histologiques des tissus conjonctifs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874890"/>
            <a:ext cx="9144000" cy="4865496"/>
          </a:xfrm>
        </p:spPr>
        <p:txBody>
          <a:bodyPr/>
          <a:lstStyle/>
          <a:p>
            <a:r>
              <a:rPr lang="fr-FR" dirty="0" smtClean="0"/>
              <a:t>Les tissus conjonctifs sont constitués de :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lvl="1"/>
            <a:r>
              <a:rPr lang="fr-FR" dirty="0" err="1"/>
              <a:t>Both</a:t>
            </a:r>
            <a:r>
              <a:rPr lang="fr-FR" dirty="0"/>
              <a:t> are </a:t>
            </a:r>
            <a:r>
              <a:rPr lang="fr-FR" dirty="0" err="1"/>
              <a:t>composed</a:t>
            </a:r>
            <a:r>
              <a:rPr lang="fr-FR" dirty="0"/>
              <a:t> of long </a:t>
            </a:r>
            <a:r>
              <a:rPr lang="fr-FR" dirty="0" err="1"/>
              <a:t>macromolecules</a:t>
            </a:r>
            <a:r>
              <a:rPr lang="fr-FR" dirty="0"/>
              <a:t> </a:t>
            </a:r>
            <a:r>
              <a:rPr lang="fr-FR" dirty="0" err="1"/>
              <a:t>biopolymer</a:t>
            </a:r>
            <a:r>
              <a:rPr lang="fr-FR" dirty="0"/>
              <a:t> </a:t>
            </a:r>
          </a:p>
          <a:p>
            <a:pPr lvl="1"/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contributes</a:t>
            </a:r>
            <a:r>
              <a:rPr lang="fr-FR" dirty="0" smtClean="0"/>
              <a:t> to the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r>
              <a:rPr lang="fr-FR" dirty="0" smtClean="0"/>
              <a:t> of connective tissue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9" name="Image 8" descr="slide_intro-illus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024"/>
            <a:ext cx="9144000" cy="33450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67556" y="1509891"/>
            <a:ext cx="17497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/>
              <a:t>Collagene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542843" y="1478845"/>
            <a:ext cx="17497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Elastine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27002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4871"/>
          </a:xfrm>
        </p:spPr>
        <p:txBody>
          <a:bodyPr>
            <a:normAutofit/>
          </a:bodyPr>
          <a:lstStyle/>
          <a:p>
            <a:r>
              <a:rPr lang="fr-FR" dirty="0" smtClean="0"/>
              <a:t>Caractéristiques mécaniques des </a:t>
            </a:r>
            <a:r>
              <a:rPr lang="fr-FR" dirty="0" err="1" smtClean="0"/>
              <a:t>constitutants</a:t>
            </a:r>
            <a:endParaRPr lang="fr-FR" dirty="0"/>
          </a:p>
        </p:txBody>
      </p:sp>
      <p:pic>
        <p:nvPicPr>
          <p:cNvPr id="5" name="Espace réservé du contenu 4" descr="slide_intro-illus1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8553" r="2777" b="17698"/>
          <a:stretch/>
        </p:blipFill>
        <p:spPr>
          <a:xfrm>
            <a:off x="1622778" y="804333"/>
            <a:ext cx="7366000" cy="330200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32755"/>
              </p:ext>
            </p:extLst>
          </p:nvPr>
        </p:nvGraphicFramePr>
        <p:xfrm>
          <a:off x="112889" y="4152019"/>
          <a:ext cx="8805333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889"/>
                <a:gridCol w="3019778"/>
                <a:gridCol w="917222"/>
                <a:gridCol w="323144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dirty="0" smtClean="0">
                          <a:solidFill>
                            <a:schemeClr val="tx1"/>
                          </a:solidFill>
                        </a:rPr>
                        <a:t>Taille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solidFill>
                            <a:schemeClr val="tx1"/>
                          </a:solidFill>
                        </a:rPr>
                        <a:t>1 - 12 </a:t>
                      </a:r>
                      <a:r>
                        <a:rPr lang="fr-FR" b="0" dirty="0" err="1" smtClean="0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>
                          <a:solidFill>
                            <a:schemeClr val="tx1"/>
                          </a:solidFill>
                        </a:rPr>
                        <a:t>0.1 – 1 </a:t>
                      </a:r>
                      <a:r>
                        <a:rPr lang="fr-FR" b="0" dirty="0" err="1" smtClean="0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fr-FR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/>
                        <a:t>Déformation à rupture</a:t>
                      </a:r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10 %</a:t>
                      </a:r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150 %</a:t>
                      </a:r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/>
                        <a:t>Rigidité</a:t>
                      </a:r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150-200 kPa</a:t>
                      </a:r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/>
                        <a:t>1 – 5 kPa</a:t>
                      </a:r>
                      <a:endParaRPr lang="fr-FR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55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4871"/>
          </a:xfrm>
        </p:spPr>
        <p:txBody>
          <a:bodyPr>
            <a:normAutofit/>
          </a:bodyPr>
          <a:lstStyle/>
          <a:p>
            <a:r>
              <a:rPr lang="fr-FR" dirty="0" smtClean="0"/>
              <a:t>Liens entre histologie et </a:t>
            </a:r>
            <a:r>
              <a:rPr lang="fr-FR" dirty="0" err="1" smtClean="0"/>
              <a:t>prop</a:t>
            </a:r>
            <a:r>
              <a:rPr lang="fr-FR" dirty="0" smtClean="0"/>
              <a:t>. mécanique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60188" y="899674"/>
            <a:ext cx="663536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 smtClean="0"/>
              <a:t>Immuno</a:t>
            </a:r>
            <a:r>
              <a:rPr lang="en-US" sz="2000" dirty="0" smtClean="0"/>
              <a:t>-histology of soft tissue </a:t>
            </a:r>
            <a:r>
              <a:rPr lang="en-US" sz="2000" dirty="0" err="1" smtClean="0"/>
              <a:t>vs</a:t>
            </a:r>
            <a:r>
              <a:rPr lang="en-US" sz="2000" dirty="0" smtClean="0"/>
              <a:t> mechanical tests</a:t>
            </a:r>
            <a:endParaRPr lang="en-US" sz="20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245534" y="1511662"/>
            <a:ext cx="1814689" cy="1750299"/>
            <a:chOff x="330200" y="1568106"/>
            <a:chExt cx="1814689" cy="1750299"/>
          </a:xfrm>
        </p:grpSpPr>
        <p:pic>
          <p:nvPicPr>
            <p:cNvPr id="6" name="Picture 9" descr="A SMA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" y="1568106"/>
              <a:ext cx="1814689" cy="142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9"/>
            <p:cNvSpPr txBox="1">
              <a:spLocks noChangeArrowheads="1"/>
            </p:cNvSpPr>
            <p:nvPr/>
          </p:nvSpPr>
          <p:spPr bwMode="auto">
            <a:xfrm>
              <a:off x="361244" y="2980267"/>
              <a:ext cx="17526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>
                  <a:latin typeface="Calibri" charset="0"/>
                </a:rPr>
                <a:t>α-SMA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3255698" y="1509888"/>
            <a:ext cx="1822626" cy="1693223"/>
            <a:chOff x="2340152" y="1566332"/>
            <a:chExt cx="1822626" cy="1693223"/>
          </a:xfrm>
        </p:grpSpPr>
        <p:pic>
          <p:nvPicPr>
            <p:cNvPr id="7" name="Picture 10" descr="Orcéin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152" y="1566332"/>
              <a:ext cx="1818393" cy="1430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0"/>
            <p:cNvSpPr txBox="1">
              <a:spLocks noChangeArrowheads="1"/>
            </p:cNvSpPr>
            <p:nvPr/>
          </p:nvSpPr>
          <p:spPr bwMode="auto">
            <a:xfrm>
              <a:off x="2359377" y="2921001"/>
              <a:ext cx="18034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 err="1">
                  <a:latin typeface="Calibri" charset="0"/>
                </a:rPr>
                <a:t>Orcéine</a:t>
              </a:r>
              <a:r>
                <a:rPr lang="fr-FR" sz="1600" dirty="0">
                  <a:latin typeface="Calibri" charset="0"/>
                </a:rPr>
                <a:t> (Elastine)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6273800" y="1509888"/>
            <a:ext cx="2672644" cy="1760956"/>
            <a:chOff x="5286022" y="1566332"/>
            <a:chExt cx="2672644" cy="1760956"/>
          </a:xfrm>
        </p:grpSpPr>
        <p:pic>
          <p:nvPicPr>
            <p:cNvPr id="10" name="Image 3" descr="Muscle_102A.bmp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23"/>
            <a:stretch/>
          </p:blipFill>
          <p:spPr bwMode="auto">
            <a:xfrm>
              <a:off x="5286022" y="1566332"/>
              <a:ext cx="2672644" cy="143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>
              <a:off x="5305778" y="2988734"/>
              <a:ext cx="26387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dirty="0" err="1" smtClean="0">
                  <a:latin typeface="Calibri" charset="0"/>
                </a:rPr>
                <a:t>Morphometric</a:t>
              </a:r>
              <a:r>
                <a:rPr lang="fr-FR" sz="1600" dirty="0" smtClean="0">
                  <a:latin typeface="Calibri" charset="0"/>
                </a:rPr>
                <a:t> </a:t>
              </a:r>
              <a:r>
                <a:rPr lang="fr-FR" sz="1600" dirty="0" err="1" smtClean="0">
                  <a:latin typeface="Calibri" charset="0"/>
                </a:rPr>
                <a:t>analysis</a:t>
              </a:r>
              <a:endParaRPr lang="fr-FR" sz="1600" dirty="0">
                <a:latin typeface="Calibri" charset="0"/>
              </a:endParaRPr>
            </a:p>
          </p:txBody>
        </p:sp>
      </p:grpSp>
      <p:sp>
        <p:nvSpPr>
          <p:cNvPr id="15" name="Croix 14"/>
          <p:cNvSpPr/>
          <p:nvPr/>
        </p:nvSpPr>
        <p:spPr>
          <a:xfrm>
            <a:off x="3908778" y="3134254"/>
            <a:ext cx="987778" cy="1084968"/>
          </a:xfrm>
          <a:prstGeom prst="mathPlus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traction_uniaxial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949" y="3726430"/>
            <a:ext cx="1613945" cy="2330857"/>
          </a:xfrm>
          <a:prstGeom prst="rect">
            <a:avLst/>
          </a:prstGeom>
        </p:spPr>
      </p:pic>
      <p:pic>
        <p:nvPicPr>
          <p:cNvPr id="17" name="Image 16" descr="IMG_268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9" y="4047952"/>
            <a:ext cx="2622350" cy="1989066"/>
          </a:xfrm>
          <a:prstGeom prst="rect">
            <a:avLst/>
          </a:prstGeom>
        </p:spPr>
      </p:pic>
      <p:sp>
        <p:nvSpPr>
          <p:cNvPr id="19" name="ZoneTexte 10"/>
          <p:cNvSpPr txBox="1">
            <a:spLocks noChangeArrowheads="1"/>
          </p:cNvSpPr>
          <p:nvPr/>
        </p:nvSpPr>
        <p:spPr bwMode="auto">
          <a:xfrm>
            <a:off x="3497879" y="4865513"/>
            <a:ext cx="1803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dirty="0" err="1" smtClean="0">
                <a:latin typeface="Calibri" charset="0"/>
              </a:rPr>
              <a:t>Mechanical</a:t>
            </a:r>
            <a:r>
              <a:rPr lang="fr-FR" sz="1600" dirty="0" smtClean="0">
                <a:latin typeface="Calibri" charset="0"/>
              </a:rPr>
              <a:t> test</a:t>
            </a:r>
            <a:endParaRPr lang="fr-FR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5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4871"/>
          </a:xfrm>
        </p:spPr>
        <p:txBody>
          <a:bodyPr>
            <a:normAutofit/>
          </a:bodyPr>
          <a:lstStyle/>
          <a:p>
            <a:r>
              <a:rPr lang="fr-FR" dirty="0" smtClean="0"/>
              <a:t>Confrontation entre histologie et </a:t>
            </a:r>
            <a:r>
              <a:rPr lang="fr-FR" dirty="0" err="1" smtClean="0"/>
              <a:t>prop</a:t>
            </a:r>
            <a:r>
              <a:rPr lang="fr-FR" dirty="0" smtClean="0"/>
              <a:t>. mécanique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graphicFrame>
        <p:nvGraphicFramePr>
          <p:cNvPr id="5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090771"/>
              </p:ext>
            </p:extLst>
          </p:nvPr>
        </p:nvGraphicFramePr>
        <p:xfrm>
          <a:off x="1268097" y="744871"/>
          <a:ext cx="8886825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Document" r:id="rId3" imgW="5905500" imgH="2806700" progId="Word.Document.12">
                  <p:embed/>
                </p:oleObj>
              </mc:Choice>
              <mc:Fallback>
                <p:oleObj name="Document" r:id="rId3" imgW="5905500" imgH="2806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097" y="744871"/>
                        <a:ext cx="8886825" cy="280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Graphique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39497531"/>
              </p:ext>
            </p:extLst>
          </p:nvPr>
        </p:nvGraphicFramePr>
        <p:xfrm>
          <a:off x="213516" y="3622059"/>
          <a:ext cx="4568027" cy="234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phique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75454596"/>
              </p:ext>
            </p:extLst>
          </p:nvPr>
        </p:nvGraphicFramePr>
        <p:xfrm>
          <a:off x="4906715" y="3538819"/>
          <a:ext cx="4107943" cy="250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9187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4871"/>
          </a:xfrm>
        </p:spPr>
        <p:txBody>
          <a:bodyPr/>
          <a:lstStyle/>
          <a:p>
            <a:r>
              <a:rPr lang="fr-FR" dirty="0" smtClean="0"/>
              <a:t>La schématisation des modèles histologiquement fondés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33307"/>
            <a:ext cx="9144000" cy="5290800"/>
          </a:xfrm>
        </p:spPr>
        <p:txBody>
          <a:bodyPr/>
          <a:lstStyle/>
          <a:p>
            <a:r>
              <a:rPr lang="fr-FR" dirty="0" smtClean="0"/>
              <a:t>Les acteurs principaux du comportement mécanique des tissus sont les collagènes et l’élastine.</a:t>
            </a:r>
          </a:p>
          <a:p>
            <a:endParaRPr lang="fr-FR" sz="2000" dirty="0" smtClean="0"/>
          </a:p>
          <a:p>
            <a:r>
              <a:rPr lang="fr-FR" dirty="0" smtClean="0"/>
              <a:t>Les deux sont des bio-polymères macromoléculaires</a:t>
            </a:r>
            <a:endParaRPr lang="fr-FR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r>
              <a:rPr lang="fr-FR" dirty="0" smtClean="0"/>
              <a:t>La proportion relative de ces deux constituants est la clé du comportement de ces tissus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30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aux tissus conjonctifs mous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533704"/>
              </p:ext>
            </p:extLst>
          </p:nvPr>
        </p:nvGraphicFramePr>
        <p:xfrm>
          <a:off x="0" y="1146352"/>
          <a:ext cx="4537604" cy="121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687"/>
                <a:gridCol w="1390000"/>
                <a:gridCol w="425041"/>
                <a:gridCol w="1504876"/>
              </a:tblGrid>
              <a:tr h="224661"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Collagene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Elastine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661">
                <a:tc>
                  <a:txBody>
                    <a:bodyPr/>
                    <a:lstStyle/>
                    <a:p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1 - 12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0.1 – 1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fr-FR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661">
                <a:tc>
                  <a:txBody>
                    <a:bodyPr/>
                    <a:lstStyle/>
                    <a:p>
                      <a:r>
                        <a:rPr lang="fr-FR" sz="1400" b="0" dirty="0" err="1" smtClean="0"/>
                        <a:t>Ultim</a:t>
                      </a:r>
                      <a:r>
                        <a:rPr lang="fr-FR" sz="1400" b="0" dirty="0" smtClean="0"/>
                        <a:t>. </a:t>
                      </a:r>
                      <a:r>
                        <a:rPr lang="fr-FR" sz="1400" b="0" dirty="0" err="1" smtClean="0"/>
                        <a:t>strain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10 %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150 %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661">
                <a:tc>
                  <a:txBody>
                    <a:bodyPr/>
                    <a:lstStyle/>
                    <a:p>
                      <a:r>
                        <a:rPr lang="fr-FR" sz="1400" b="0" dirty="0" err="1" smtClean="0"/>
                        <a:t>Stifness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150-200 kPa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 – 5 kPa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4797778" y="1044224"/>
            <a:ext cx="4247443" cy="153810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 smtClean="0"/>
              <a:t>Macromolecule</a:t>
            </a:r>
            <a:r>
              <a:rPr lang="fr-FR" sz="2000" dirty="0" smtClean="0"/>
              <a:t> </a:t>
            </a:r>
            <a:r>
              <a:rPr lang="fr-FR" sz="2000" dirty="0" err="1" smtClean="0"/>
              <a:t>biopolymères</a:t>
            </a:r>
            <a:r>
              <a:rPr lang="fr-FR" sz="2000" dirty="0" smtClean="0"/>
              <a:t>,</a:t>
            </a:r>
          </a:p>
          <a:p>
            <a:r>
              <a:rPr lang="fr-FR" sz="2000" dirty="0" smtClean="0"/>
              <a:t>≠ </a:t>
            </a:r>
            <a:r>
              <a:rPr lang="fr-FR" sz="2000" dirty="0" err="1" smtClean="0"/>
              <a:t>Prop</a:t>
            </a:r>
            <a:r>
              <a:rPr lang="fr-FR" sz="2000" dirty="0" smtClean="0"/>
              <a:t>. mécanique</a:t>
            </a:r>
            <a:endParaRPr lang="fr-FR" sz="2000" dirty="0" smtClean="0"/>
          </a:p>
          <a:p>
            <a:r>
              <a:rPr lang="fr-FR" sz="2000" dirty="0"/>
              <a:t>≠ </a:t>
            </a:r>
            <a:r>
              <a:rPr lang="fr-FR" sz="2000" dirty="0" smtClean="0"/>
              <a:t>fraction volumique</a:t>
            </a:r>
            <a:endParaRPr lang="fr-FR" sz="2000" dirty="0" smtClean="0"/>
          </a:p>
          <a:p>
            <a:r>
              <a:rPr lang="fr-FR" sz="2000" dirty="0" smtClean="0"/>
              <a:t>Le tissu est un composite</a:t>
            </a:r>
            <a:endParaRPr lang="fr-FR" sz="2000" dirty="0"/>
          </a:p>
        </p:txBody>
      </p:sp>
      <p:grpSp>
        <p:nvGrpSpPr>
          <p:cNvPr id="8" name="Grouper 7"/>
          <p:cNvGrpSpPr>
            <a:grpSpLocks noChangeAspect="1"/>
          </p:cNvGrpSpPr>
          <p:nvPr/>
        </p:nvGrpSpPr>
        <p:grpSpPr>
          <a:xfrm>
            <a:off x="7718777" y="3034675"/>
            <a:ext cx="1227668" cy="1213418"/>
            <a:chOff x="3849783" y="4431865"/>
            <a:chExt cx="613834" cy="606709"/>
          </a:xfrm>
        </p:grpSpPr>
        <p:pic>
          <p:nvPicPr>
            <p:cNvPr id="9" name="Image 8" descr="P002 surplus elastine X20.JPG"/>
            <p:cNvPicPr>
              <a:picLocks noChangeAspect="1"/>
            </p:cNvPicPr>
            <p:nvPr/>
          </p:nvPicPr>
          <p:blipFill rotWithShape="1">
            <a:blip r:embed="rId2"/>
            <a:srcRect l="25000"/>
            <a:stretch/>
          </p:blipFill>
          <p:spPr>
            <a:xfrm>
              <a:off x="3856839" y="4431865"/>
              <a:ext cx="606709" cy="60670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3849783" y="4431865"/>
              <a:ext cx="61383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Elastine</a:t>
              </a:r>
              <a:endParaRPr lang="en-US" sz="2000" dirty="0"/>
            </a:p>
          </p:txBody>
        </p:sp>
      </p:grp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296333" y="2950008"/>
            <a:ext cx="1241782" cy="1224004"/>
            <a:chOff x="3487711" y="5421159"/>
            <a:chExt cx="620891" cy="612002"/>
          </a:xfrm>
        </p:grpSpPr>
        <p:pic>
          <p:nvPicPr>
            <p:cNvPr id="12" name="Image 11" descr="collagen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6602" y="5421161"/>
              <a:ext cx="612000" cy="612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487711" y="5421159"/>
              <a:ext cx="62088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Collagen</a:t>
              </a:r>
              <a:endParaRPr lang="en-US" dirty="0"/>
            </a:p>
          </p:txBody>
        </p:sp>
      </p:grpSp>
      <p:pic>
        <p:nvPicPr>
          <p:cNvPr id="14" name="Image 13" descr="DSCN0336.JPG"/>
          <p:cNvPicPr>
            <a:picLocks noChangeAspect="1"/>
          </p:cNvPicPr>
          <p:nvPr/>
        </p:nvPicPr>
        <p:blipFill rotWithShape="1">
          <a:blip r:embed="rId4"/>
          <a:srcRect l="21515" t="43041" r="19318" b="21821"/>
          <a:stretch/>
        </p:blipFill>
        <p:spPr>
          <a:xfrm>
            <a:off x="3410898" y="2737353"/>
            <a:ext cx="1944000" cy="86602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682396" y="3685272"/>
            <a:ext cx="5622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Description histologique des tissues couplée à des modélisation des macromolécules et une théorie des mélange</a:t>
            </a:r>
            <a:endParaRPr lang="fr-FR" dirty="0" smtClean="0"/>
          </a:p>
        </p:txBody>
      </p:sp>
      <p:grpSp>
        <p:nvGrpSpPr>
          <p:cNvPr id="17" name="Grouper 52"/>
          <p:cNvGrpSpPr/>
          <p:nvPr/>
        </p:nvGrpSpPr>
        <p:grpSpPr>
          <a:xfrm>
            <a:off x="3465837" y="4532212"/>
            <a:ext cx="1724446" cy="606145"/>
            <a:chOff x="1226707" y="4532431"/>
            <a:chExt cx="2565400" cy="965200"/>
          </a:xfrm>
        </p:grpSpPr>
        <p:sp>
          <p:nvSpPr>
            <p:cNvPr id="18" name="Ellipse 17"/>
            <p:cNvSpPr/>
            <p:nvPr/>
          </p:nvSpPr>
          <p:spPr>
            <a:xfrm>
              <a:off x="1226707" y="4532431"/>
              <a:ext cx="2565400" cy="965200"/>
            </a:xfrm>
            <a:prstGeom prst="ellips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r 21"/>
            <p:cNvGrpSpPr/>
            <p:nvPr/>
          </p:nvGrpSpPr>
          <p:grpSpPr>
            <a:xfrm>
              <a:off x="2643352" y="4682567"/>
              <a:ext cx="933397" cy="660610"/>
              <a:chOff x="544817" y="4482519"/>
              <a:chExt cx="2172978" cy="1511875"/>
            </a:xfrm>
          </p:grpSpPr>
          <p:sp>
            <p:nvSpPr>
              <p:cNvPr id="25" name="Forme libre 24"/>
              <p:cNvSpPr/>
              <p:nvPr/>
            </p:nvSpPr>
            <p:spPr>
              <a:xfrm>
                <a:off x="1152222" y="4482519"/>
                <a:ext cx="1487478" cy="1079499"/>
              </a:xfrm>
              <a:custGeom>
                <a:avLst/>
                <a:gdLst>
                  <a:gd name="connsiteX0" fmla="*/ 39680 w 1487480"/>
                  <a:gd name="connsiteY0" fmla="*/ 0 h 1079500"/>
                  <a:gd name="connsiteX1" fmla="*/ 115880 w 1487480"/>
                  <a:gd name="connsiteY1" fmla="*/ 25400 h 1079500"/>
                  <a:gd name="connsiteX2" fmla="*/ 268280 w 1487480"/>
                  <a:gd name="connsiteY2" fmla="*/ 139700 h 1079500"/>
                  <a:gd name="connsiteX3" fmla="*/ 280980 w 1487480"/>
                  <a:gd name="connsiteY3" fmla="*/ 177800 h 1079500"/>
                  <a:gd name="connsiteX4" fmla="*/ 306380 w 1487480"/>
                  <a:gd name="connsiteY4" fmla="*/ 266700 h 1079500"/>
                  <a:gd name="connsiteX5" fmla="*/ 293680 w 1487480"/>
                  <a:gd name="connsiteY5" fmla="*/ 584200 h 1079500"/>
                  <a:gd name="connsiteX6" fmla="*/ 280980 w 1487480"/>
                  <a:gd name="connsiteY6" fmla="*/ 622300 h 1079500"/>
                  <a:gd name="connsiteX7" fmla="*/ 242880 w 1487480"/>
                  <a:gd name="connsiteY7" fmla="*/ 673100 h 1079500"/>
                  <a:gd name="connsiteX8" fmla="*/ 166680 w 1487480"/>
                  <a:gd name="connsiteY8" fmla="*/ 749300 h 1079500"/>
                  <a:gd name="connsiteX9" fmla="*/ 77780 w 1487480"/>
                  <a:gd name="connsiteY9" fmla="*/ 774700 h 1079500"/>
                  <a:gd name="connsiteX10" fmla="*/ 14280 w 1487480"/>
                  <a:gd name="connsiteY10" fmla="*/ 762000 h 1079500"/>
                  <a:gd name="connsiteX11" fmla="*/ 1580 w 1487480"/>
                  <a:gd name="connsiteY11" fmla="*/ 711200 h 1079500"/>
                  <a:gd name="connsiteX12" fmla="*/ 26980 w 1487480"/>
                  <a:gd name="connsiteY12" fmla="*/ 622300 h 1079500"/>
                  <a:gd name="connsiteX13" fmla="*/ 128580 w 1487480"/>
                  <a:gd name="connsiteY13" fmla="*/ 571500 h 1079500"/>
                  <a:gd name="connsiteX14" fmla="*/ 382580 w 1487480"/>
                  <a:gd name="connsiteY14" fmla="*/ 584200 h 1079500"/>
                  <a:gd name="connsiteX15" fmla="*/ 458780 w 1487480"/>
                  <a:gd name="connsiteY15" fmla="*/ 660400 h 1079500"/>
                  <a:gd name="connsiteX16" fmla="*/ 598480 w 1487480"/>
                  <a:gd name="connsiteY16" fmla="*/ 647700 h 1079500"/>
                  <a:gd name="connsiteX17" fmla="*/ 725480 w 1487480"/>
                  <a:gd name="connsiteY17" fmla="*/ 571500 h 1079500"/>
                  <a:gd name="connsiteX18" fmla="*/ 763580 w 1487480"/>
                  <a:gd name="connsiteY18" fmla="*/ 558800 h 1079500"/>
                  <a:gd name="connsiteX19" fmla="*/ 801680 w 1487480"/>
                  <a:gd name="connsiteY19" fmla="*/ 533400 h 1079500"/>
                  <a:gd name="connsiteX20" fmla="*/ 877880 w 1487480"/>
                  <a:gd name="connsiteY20" fmla="*/ 508000 h 1079500"/>
                  <a:gd name="connsiteX21" fmla="*/ 992180 w 1487480"/>
                  <a:gd name="connsiteY21" fmla="*/ 444500 h 1079500"/>
                  <a:gd name="connsiteX22" fmla="*/ 1042980 w 1487480"/>
                  <a:gd name="connsiteY22" fmla="*/ 406400 h 1079500"/>
                  <a:gd name="connsiteX23" fmla="*/ 1081080 w 1487480"/>
                  <a:gd name="connsiteY23" fmla="*/ 381000 h 1079500"/>
                  <a:gd name="connsiteX24" fmla="*/ 1093780 w 1487480"/>
                  <a:gd name="connsiteY24" fmla="*/ 342900 h 1079500"/>
                  <a:gd name="connsiteX25" fmla="*/ 1169980 w 1487480"/>
                  <a:gd name="connsiteY25" fmla="*/ 292100 h 1079500"/>
                  <a:gd name="connsiteX26" fmla="*/ 1246180 w 1487480"/>
                  <a:gd name="connsiteY26" fmla="*/ 330200 h 1079500"/>
                  <a:gd name="connsiteX27" fmla="*/ 1271580 w 1487480"/>
                  <a:gd name="connsiteY27" fmla="*/ 381000 h 1079500"/>
                  <a:gd name="connsiteX28" fmla="*/ 1322380 w 1487480"/>
                  <a:gd name="connsiteY28" fmla="*/ 469900 h 1079500"/>
                  <a:gd name="connsiteX29" fmla="*/ 1335080 w 1487480"/>
                  <a:gd name="connsiteY29" fmla="*/ 520700 h 1079500"/>
                  <a:gd name="connsiteX30" fmla="*/ 1322380 w 1487480"/>
                  <a:gd name="connsiteY30" fmla="*/ 647700 h 1079500"/>
                  <a:gd name="connsiteX31" fmla="*/ 1284280 w 1487480"/>
                  <a:gd name="connsiteY31" fmla="*/ 698500 h 1079500"/>
                  <a:gd name="connsiteX32" fmla="*/ 1220780 w 1487480"/>
                  <a:gd name="connsiteY32" fmla="*/ 774700 h 1079500"/>
                  <a:gd name="connsiteX33" fmla="*/ 1195380 w 1487480"/>
                  <a:gd name="connsiteY33" fmla="*/ 812800 h 1079500"/>
                  <a:gd name="connsiteX34" fmla="*/ 1195380 w 1487480"/>
                  <a:gd name="connsiteY34" fmla="*/ 1003300 h 1079500"/>
                  <a:gd name="connsiteX35" fmla="*/ 1220780 w 1487480"/>
                  <a:gd name="connsiteY35" fmla="*/ 1041400 h 1079500"/>
                  <a:gd name="connsiteX36" fmla="*/ 1309680 w 1487480"/>
                  <a:gd name="connsiteY36" fmla="*/ 1079500 h 1079500"/>
                  <a:gd name="connsiteX37" fmla="*/ 1436680 w 1487480"/>
                  <a:gd name="connsiteY37" fmla="*/ 1066800 h 1079500"/>
                  <a:gd name="connsiteX38" fmla="*/ 1474780 w 1487480"/>
                  <a:gd name="connsiteY38" fmla="*/ 1054100 h 1079500"/>
                  <a:gd name="connsiteX39" fmla="*/ 1487480 w 1487480"/>
                  <a:gd name="connsiteY39" fmla="*/ 1028700 h 107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487480" h="1079500">
                    <a:moveTo>
                      <a:pt x="39680" y="0"/>
                    </a:moveTo>
                    <a:cubicBezTo>
                      <a:pt x="65080" y="8467"/>
                      <a:pt x="91933" y="13426"/>
                      <a:pt x="115880" y="25400"/>
                    </a:cubicBezTo>
                    <a:cubicBezTo>
                      <a:pt x="207310" y="71115"/>
                      <a:pt x="207515" y="78935"/>
                      <a:pt x="268280" y="139700"/>
                    </a:cubicBezTo>
                    <a:cubicBezTo>
                      <a:pt x="272513" y="152400"/>
                      <a:pt x="277302" y="164928"/>
                      <a:pt x="280980" y="177800"/>
                    </a:cubicBezTo>
                    <a:cubicBezTo>
                      <a:pt x="312874" y="289428"/>
                      <a:pt x="275930" y="175349"/>
                      <a:pt x="306380" y="266700"/>
                    </a:cubicBezTo>
                    <a:cubicBezTo>
                      <a:pt x="302147" y="372533"/>
                      <a:pt x="301226" y="478551"/>
                      <a:pt x="293680" y="584200"/>
                    </a:cubicBezTo>
                    <a:cubicBezTo>
                      <a:pt x="292726" y="597553"/>
                      <a:pt x="287622" y="610677"/>
                      <a:pt x="280980" y="622300"/>
                    </a:cubicBezTo>
                    <a:cubicBezTo>
                      <a:pt x="270478" y="640678"/>
                      <a:pt x="255183" y="655876"/>
                      <a:pt x="242880" y="673100"/>
                    </a:cubicBezTo>
                    <a:cubicBezTo>
                      <a:pt x="211049" y="717664"/>
                      <a:pt x="222327" y="717502"/>
                      <a:pt x="166680" y="749300"/>
                    </a:cubicBezTo>
                    <a:cubicBezTo>
                      <a:pt x="152509" y="757398"/>
                      <a:pt x="88777" y="771951"/>
                      <a:pt x="77780" y="774700"/>
                    </a:cubicBezTo>
                    <a:cubicBezTo>
                      <a:pt x="56613" y="770467"/>
                      <a:pt x="30863" y="775819"/>
                      <a:pt x="14280" y="762000"/>
                    </a:cubicBezTo>
                    <a:cubicBezTo>
                      <a:pt x="871" y="750826"/>
                      <a:pt x="0" y="728583"/>
                      <a:pt x="1580" y="711200"/>
                    </a:cubicBezTo>
                    <a:cubicBezTo>
                      <a:pt x="4370" y="680507"/>
                      <a:pt x="9306" y="647548"/>
                      <a:pt x="26980" y="622300"/>
                    </a:cubicBezTo>
                    <a:cubicBezTo>
                      <a:pt x="45236" y="596220"/>
                      <a:pt x="97825" y="581752"/>
                      <a:pt x="128580" y="571500"/>
                    </a:cubicBezTo>
                    <a:lnTo>
                      <a:pt x="382580" y="584200"/>
                    </a:lnTo>
                    <a:cubicBezTo>
                      <a:pt x="417266" y="593539"/>
                      <a:pt x="458780" y="660400"/>
                      <a:pt x="458780" y="660400"/>
                    </a:cubicBezTo>
                    <a:cubicBezTo>
                      <a:pt x="505347" y="656167"/>
                      <a:pt x="552964" y="658410"/>
                      <a:pt x="598480" y="647700"/>
                    </a:cubicBezTo>
                    <a:cubicBezTo>
                      <a:pt x="671096" y="630614"/>
                      <a:pt x="668744" y="603920"/>
                      <a:pt x="725480" y="571500"/>
                    </a:cubicBezTo>
                    <a:cubicBezTo>
                      <a:pt x="737103" y="564858"/>
                      <a:pt x="751606" y="564787"/>
                      <a:pt x="763580" y="558800"/>
                    </a:cubicBezTo>
                    <a:cubicBezTo>
                      <a:pt x="777232" y="551974"/>
                      <a:pt x="787732" y="539599"/>
                      <a:pt x="801680" y="533400"/>
                    </a:cubicBezTo>
                    <a:cubicBezTo>
                      <a:pt x="826146" y="522526"/>
                      <a:pt x="853933" y="519974"/>
                      <a:pt x="877880" y="508000"/>
                    </a:cubicBezTo>
                    <a:cubicBezTo>
                      <a:pt x="926297" y="483791"/>
                      <a:pt x="944340" y="476394"/>
                      <a:pt x="992180" y="444500"/>
                    </a:cubicBezTo>
                    <a:cubicBezTo>
                      <a:pt x="1009792" y="432759"/>
                      <a:pt x="1025756" y="418703"/>
                      <a:pt x="1042980" y="406400"/>
                    </a:cubicBezTo>
                    <a:cubicBezTo>
                      <a:pt x="1055400" y="397528"/>
                      <a:pt x="1068380" y="389467"/>
                      <a:pt x="1081080" y="381000"/>
                    </a:cubicBezTo>
                    <a:cubicBezTo>
                      <a:pt x="1085313" y="368300"/>
                      <a:pt x="1086354" y="354039"/>
                      <a:pt x="1093780" y="342900"/>
                    </a:cubicBezTo>
                    <a:cubicBezTo>
                      <a:pt x="1120961" y="302129"/>
                      <a:pt x="1130036" y="305415"/>
                      <a:pt x="1169980" y="292100"/>
                    </a:cubicBezTo>
                    <a:cubicBezTo>
                      <a:pt x="1195380" y="304800"/>
                      <a:pt x="1224808" y="311500"/>
                      <a:pt x="1246180" y="330200"/>
                    </a:cubicBezTo>
                    <a:cubicBezTo>
                      <a:pt x="1260428" y="342667"/>
                      <a:pt x="1262187" y="364562"/>
                      <a:pt x="1271580" y="381000"/>
                    </a:cubicBezTo>
                    <a:cubicBezTo>
                      <a:pt x="1298377" y="427895"/>
                      <a:pt x="1301446" y="414077"/>
                      <a:pt x="1322380" y="469900"/>
                    </a:cubicBezTo>
                    <a:cubicBezTo>
                      <a:pt x="1328509" y="486243"/>
                      <a:pt x="1330847" y="503767"/>
                      <a:pt x="1335080" y="520700"/>
                    </a:cubicBezTo>
                    <a:cubicBezTo>
                      <a:pt x="1330847" y="563033"/>
                      <a:pt x="1334068" y="606792"/>
                      <a:pt x="1322380" y="647700"/>
                    </a:cubicBezTo>
                    <a:cubicBezTo>
                      <a:pt x="1316565" y="668052"/>
                      <a:pt x="1295498" y="680551"/>
                      <a:pt x="1284280" y="698500"/>
                    </a:cubicBezTo>
                    <a:cubicBezTo>
                      <a:pt x="1238243" y="772160"/>
                      <a:pt x="1285767" y="731375"/>
                      <a:pt x="1220780" y="774700"/>
                    </a:cubicBezTo>
                    <a:cubicBezTo>
                      <a:pt x="1212313" y="787400"/>
                      <a:pt x="1202206" y="799148"/>
                      <a:pt x="1195380" y="812800"/>
                    </a:cubicBezTo>
                    <a:cubicBezTo>
                      <a:pt x="1166070" y="871420"/>
                      <a:pt x="1183434" y="943571"/>
                      <a:pt x="1195380" y="1003300"/>
                    </a:cubicBezTo>
                    <a:cubicBezTo>
                      <a:pt x="1198373" y="1018267"/>
                      <a:pt x="1209987" y="1030607"/>
                      <a:pt x="1220780" y="1041400"/>
                    </a:cubicBezTo>
                    <a:cubicBezTo>
                      <a:pt x="1250015" y="1070635"/>
                      <a:pt x="1270817" y="1069784"/>
                      <a:pt x="1309680" y="1079500"/>
                    </a:cubicBezTo>
                    <a:cubicBezTo>
                      <a:pt x="1352013" y="1075267"/>
                      <a:pt x="1394630" y="1073269"/>
                      <a:pt x="1436680" y="1066800"/>
                    </a:cubicBezTo>
                    <a:cubicBezTo>
                      <a:pt x="1449911" y="1064764"/>
                      <a:pt x="1464070" y="1062132"/>
                      <a:pt x="1474780" y="1054100"/>
                    </a:cubicBezTo>
                    <a:cubicBezTo>
                      <a:pt x="1482353" y="1048420"/>
                      <a:pt x="1483247" y="1037167"/>
                      <a:pt x="1487480" y="102870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658998" y="4559300"/>
                <a:ext cx="1271402" cy="1417729"/>
              </a:xfrm>
              <a:custGeom>
                <a:avLst/>
                <a:gdLst>
                  <a:gd name="connsiteX0" fmla="*/ 1195202 w 1271402"/>
                  <a:gd name="connsiteY0" fmla="*/ 0 h 1417729"/>
                  <a:gd name="connsiteX1" fmla="*/ 1207902 w 1271402"/>
                  <a:gd name="connsiteY1" fmla="*/ 279400 h 1417729"/>
                  <a:gd name="connsiteX2" fmla="*/ 1258702 w 1271402"/>
                  <a:gd name="connsiteY2" fmla="*/ 406400 h 1417729"/>
                  <a:gd name="connsiteX3" fmla="*/ 1271402 w 1271402"/>
                  <a:gd name="connsiteY3" fmla="*/ 444500 h 1417729"/>
                  <a:gd name="connsiteX4" fmla="*/ 1258702 w 1271402"/>
                  <a:gd name="connsiteY4" fmla="*/ 736600 h 1417729"/>
                  <a:gd name="connsiteX5" fmla="*/ 1246002 w 1271402"/>
                  <a:gd name="connsiteY5" fmla="*/ 787400 h 1417729"/>
                  <a:gd name="connsiteX6" fmla="*/ 1220602 w 1271402"/>
                  <a:gd name="connsiteY6" fmla="*/ 863600 h 1417729"/>
                  <a:gd name="connsiteX7" fmla="*/ 1195202 w 1271402"/>
                  <a:gd name="connsiteY7" fmla="*/ 1003300 h 1417729"/>
                  <a:gd name="connsiteX8" fmla="*/ 1119002 w 1271402"/>
                  <a:gd name="connsiteY8" fmla="*/ 1066800 h 1417729"/>
                  <a:gd name="connsiteX9" fmla="*/ 1042802 w 1271402"/>
                  <a:gd name="connsiteY9" fmla="*/ 1092200 h 1417729"/>
                  <a:gd name="connsiteX10" fmla="*/ 979302 w 1271402"/>
                  <a:gd name="connsiteY10" fmla="*/ 1117600 h 1417729"/>
                  <a:gd name="connsiteX11" fmla="*/ 801502 w 1271402"/>
                  <a:gd name="connsiteY11" fmla="*/ 1104900 h 1417729"/>
                  <a:gd name="connsiteX12" fmla="*/ 814202 w 1271402"/>
                  <a:gd name="connsiteY12" fmla="*/ 1257300 h 1417729"/>
                  <a:gd name="connsiteX13" fmla="*/ 801502 w 1271402"/>
                  <a:gd name="connsiteY13" fmla="*/ 1346200 h 1417729"/>
                  <a:gd name="connsiteX14" fmla="*/ 725302 w 1271402"/>
                  <a:gd name="connsiteY14" fmla="*/ 1054100 h 1417729"/>
                  <a:gd name="connsiteX15" fmla="*/ 382402 w 1271402"/>
                  <a:gd name="connsiteY15" fmla="*/ 1079500 h 1417729"/>
                  <a:gd name="connsiteX16" fmla="*/ 179202 w 1271402"/>
                  <a:gd name="connsiteY16" fmla="*/ 1054100 h 1417729"/>
                  <a:gd name="connsiteX17" fmla="*/ 166502 w 1271402"/>
                  <a:gd name="connsiteY17" fmla="*/ 1016000 h 1417729"/>
                  <a:gd name="connsiteX18" fmla="*/ 141102 w 1271402"/>
                  <a:gd name="connsiteY18" fmla="*/ 952500 h 1417729"/>
                  <a:gd name="connsiteX19" fmla="*/ 115702 w 1271402"/>
                  <a:gd name="connsiteY19" fmla="*/ 901700 h 1417729"/>
                  <a:gd name="connsiteX20" fmla="*/ 90302 w 1271402"/>
                  <a:gd name="connsiteY20" fmla="*/ 838200 h 1417729"/>
                  <a:gd name="connsiteX21" fmla="*/ 64902 w 1271402"/>
                  <a:gd name="connsiteY21" fmla="*/ 787400 h 1417729"/>
                  <a:gd name="connsiteX22" fmla="*/ 39502 w 1271402"/>
                  <a:gd name="connsiteY22" fmla="*/ 698500 h 1417729"/>
                  <a:gd name="connsiteX23" fmla="*/ 14102 w 1271402"/>
                  <a:gd name="connsiteY23" fmla="*/ 457200 h 1417729"/>
                  <a:gd name="connsiteX24" fmla="*/ 1402 w 1271402"/>
                  <a:gd name="connsiteY24" fmla="*/ 304800 h 141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71402" h="1417729">
                    <a:moveTo>
                      <a:pt x="1195202" y="0"/>
                    </a:moveTo>
                    <a:cubicBezTo>
                      <a:pt x="1199435" y="93133"/>
                      <a:pt x="1193510" y="187288"/>
                      <a:pt x="1207902" y="279400"/>
                    </a:cubicBezTo>
                    <a:cubicBezTo>
                      <a:pt x="1214941" y="324448"/>
                      <a:pt x="1244284" y="363145"/>
                      <a:pt x="1258702" y="406400"/>
                    </a:cubicBezTo>
                    <a:lnTo>
                      <a:pt x="1271402" y="444500"/>
                    </a:lnTo>
                    <a:cubicBezTo>
                      <a:pt x="1267169" y="541867"/>
                      <a:pt x="1265901" y="639408"/>
                      <a:pt x="1258702" y="736600"/>
                    </a:cubicBezTo>
                    <a:cubicBezTo>
                      <a:pt x="1257413" y="754007"/>
                      <a:pt x="1251018" y="770682"/>
                      <a:pt x="1246002" y="787400"/>
                    </a:cubicBezTo>
                    <a:cubicBezTo>
                      <a:pt x="1238309" y="813045"/>
                      <a:pt x="1220602" y="863600"/>
                      <a:pt x="1220602" y="863600"/>
                    </a:cubicBezTo>
                    <a:cubicBezTo>
                      <a:pt x="1220104" y="867085"/>
                      <a:pt x="1206608" y="983340"/>
                      <a:pt x="1195202" y="1003300"/>
                    </a:cubicBezTo>
                    <a:cubicBezTo>
                      <a:pt x="1185021" y="1021117"/>
                      <a:pt x="1139148" y="1057846"/>
                      <a:pt x="1119002" y="1066800"/>
                    </a:cubicBezTo>
                    <a:cubicBezTo>
                      <a:pt x="1094536" y="1077674"/>
                      <a:pt x="1067661" y="1082256"/>
                      <a:pt x="1042802" y="1092200"/>
                    </a:cubicBezTo>
                    <a:lnTo>
                      <a:pt x="979302" y="1117600"/>
                    </a:lnTo>
                    <a:cubicBezTo>
                      <a:pt x="920035" y="1113367"/>
                      <a:pt x="846861" y="1066520"/>
                      <a:pt x="801502" y="1104900"/>
                    </a:cubicBezTo>
                    <a:cubicBezTo>
                      <a:pt x="762588" y="1137828"/>
                      <a:pt x="814202" y="1206324"/>
                      <a:pt x="814202" y="1257300"/>
                    </a:cubicBezTo>
                    <a:cubicBezTo>
                      <a:pt x="814202" y="1287234"/>
                      <a:pt x="805735" y="1316567"/>
                      <a:pt x="801502" y="1346200"/>
                    </a:cubicBezTo>
                    <a:cubicBezTo>
                      <a:pt x="610071" y="1298342"/>
                      <a:pt x="1019669" y="1417729"/>
                      <a:pt x="725302" y="1054100"/>
                    </a:cubicBezTo>
                    <a:cubicBezTo>
                      <a:pt x="722251" y="1050332"/>
                      <a:pt x="407336" y="1077422"/>
                      <a:pt x="382402" y="1079500"/>
                    </a:cubicBezTo>
                    <a:cubicBezTo>
                      <a:pt x="314669" y="1071033"/>
                      <a:pt x="244689" y="1073361"/>
                      <a:pt x="179202" y="1054100"/>
                    </a:cubicBezTo>
                    <a:cubicBezTo>
                      <a:pt x="166359" y="1050323"/>
                      <a:pt x="171202" y="1028535"/>
                      <a:pt x="166502" y="1016000"/>
                    </a:cubicBezTo>
                    <a:cubicBezTo>
                      <a:pt x="158497" y="994654"/>
                      <a:pt x="150361" y="973332"/>
                      <a:pt x="141102" y="952500"/>
                    </a:cubicBezTo>
                    <a:cubicBezTo>
                      <a:pt x="133413" y="935200"/>
                      <a:pt x="123391" y="919000"/>
                      <a:pt x="115702" y="901700"/>
                    </a:cubicBezTo>
                    <a:cubicBezTo>
                      <a:pt x="106443" y="880868"/>
                      <a:pt x="99561" y="859032"/>
                      <a:pt x="90302" y="838200"/>
                    </a:cubicBezTo>
                    <a:cubicBezTo>
                      <a:pt x="82613" y="820900"/>
                      <a:pt x="72360" y="804801"/>
                      <a:pt x="64902" y="787400"/>
                    </a:cubicBezTo>
                    <a:cubicBezTo>
                      <a:pt x="53970" y="761893"/>
                      <a:pt x="45947" y="724279"/>
                      <a:pt x="39502" y="698500"/>
                    </a:cubicBezTo>
                    <a:cubicBezTo>
                      <a:pt x="31035" y="618067"/>
                      <a:pt x="22718" y="537617"/>
                      <a:pt x="14102" y="457200"/>
                    </a:cubicBezTo>
                    <a:cubicBezTo>
                      <a:pt x="0" y="325577"/>
                      <a:pt x="1402" y="382792"/>
                      <a:pt x="1402" y="30480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544817" y="4571998"/>
                <a:ext cx="2172978" cy="1422396"/>
              </a:xfrm>
              <a:custGeom>
                <a:avLst/>
                <a:gdLst>
                  <a:gd name="connsiteX0" fmla="*/ 179081 w 2172981"/>
                  <a:gd name="connsiteY0" fmla="*/ 1422400 h 1422400"/>
                  <a:gd name="connsiteX1" fmla="*/ 52081 w 2172981"/>
                  <a:gd name="connsiteY1" fmla="*/ 1346200 h 1422400"/>
                  <a:gd name="connsiteX2" fmla="*/ 13981 w 2172981"/>
                  <a:gd name="connsiteY2" fmla="*/ 1282700 h 1422400"/>
                  <a:gd name="connsiteX3" fmla="*/ 1281 w 2172981"/>
                  <a:gd name="connsiteY3" fmla="*/ 1206500 h 1422400"/>
                  <a:gd name="connsiteX4" fmla="*/ 13981 w 2172981"/>
                  <a:gd name="connsiteY4" fmla="*/ 1003300 h 1422400"/>
                  <a:gd name="connsiteX5" fmla="*/ 52081 w 2172981"/>
                  <a:gd name="connsiteY5" fmla="*/ 965200 h 1422400"/>
                  <a:gd name="connsiteX6" fmla="*/ 115581 w 2172981"/>
                  <a:gd name="connsiteY6" fmla="*/ 914400 h 1422400"/>
                  <a:gd name="connsiteX7" fmla="*/ 204481 w 2172981"/>
                  <a:gd name="connsiteY7" fmla="*/ 901700 h 1422400"/>
                  <a:gd name="connsiteX8" fmla="*/ 318781 w 2172981"/>
                  <a:gd name="connsiteY8" fmla="*/ 889000 h 1422400"/>
                  <a:gd name="connsiteX9" fmla="*/ 547381 w 2172981"/>
                  <a:gd name="connsiteY9" fmla="*/ 901700 h 1422400"/>
                  <a:gd name="connsiteX10" fmla="*/ 585481 w 2172981"/>
                  <a:gd name="connsiteY10" fmla="*/ 914400 h 1422400"/>
                  <a:gd name="connsiteX11" fmla="*/ 648981 w 2172981"/>
                  <a:gd name="connsiteY11" fmla="*/ 939800 h 1422400"/>
                  <a:gd name="connsiteX12" fmla="*/ 801381 w 2172981"/>
                  <a:gd name="connsiteY12" fmla="*/ 1028700 h 1422400"/>
                  <a:gd name="connsiteX13" fmla="*/ 941081 w 2172981"/>
                  <a:gd name="connsiteY13" fmla="*/ 1168400 h 1422400"/>
                  <a:gd name="connsiteX14" fmla="*/ 1004581 w 2172981"/>
                  <a:gd name="connsiteY14" fmla="*/ 1231900 h 1422400"/>
                  <a:gd name="connsiteX15" fmla="*/ 1042681 w 2172981"/>
                  <a:gd name="connsiteY15" fmla="*/ 1257300 h 1422400"/>
                  <a:gd name="connsiteX16" fmla="*/ 1093481 w 2172981"/>
                  <a:gd name="connsiteY16" fmla="*/ 1308100 h 1422400"/>
                  <a:gd name="connsiteX17" fmla="*/ 1131581 w 2172981"/>
                  <a:gd name="connsiteY17" fmla="*/ 1358900 h 1422400"/>
                  <a:gd name="connsiteX18" fmla="*/ 1169681 w 2172981"/>
                  <a:gd name="connsiteY18" fmla="*/ 1371600 h 1422400"/>
                  <a:gd name="connsiteX19" fmla="*/ 1309381 w 2172981"/>
                  <a:gd name="connsiteY19" fmla="*/ 1358900 h 1422400"/>
                  <a:gd name="connsiteX20" fmla="*/ 1385581 w 2172981"/>
                  <a:gd name="connsiteY20" fmla="*/ 1308100 h 1422400"/>
                  <a:gd name="connsiteX21" fmla="*/ 1449081 w 2172981"/>
                  <a:gd name="connsiteY21" fmla="*/ 1206500 h 1422400"/>
                  <a:gd name="connsiteX22" fmla="*/ 1499881 w 2172981"/>
                  <a:gd name="connsiteY22" fmla="*/ 1130300 h 1422400"/>
                  <a:gd name="connsiteX23" fmla="*/ 1461781 w 2172981"/>
                  <a:gd name="connsiteY23" fmla="*/ 1079500 h 1422400"/>
                  <a:gd name="connsiteX24" fmla="*/ 1398281 w 2172981"/>
                  <a:gd name="connsiteY24" fmla="*/ 1016000 h 1422400"/>
                  <a:gd name="connsiteX25" fmla="*/ 1309381 w 2172981"/>
                  <a:gd name="connsiteY25" fmla="*/ 965200 h 1422400"/>
                  <a:gd name="connsiteX26" fmla="*/ 1195081 w 2172981"/>
                  <a:gd name="connsiteY26" fmla="*/ 939800 h 1422400"/>
                  <a:gd name="connsiteX27" fmla="*/ 1144281 w 2172981"/>
                  <a:gd name="connsiteY27" fmla="*/ 914400 h 1422400"/>
                  <a:gd name="connsiteX28" fmla="*/ 1131581 w 2172981"/>
                  <a:gd name="connsiteY28" fmla="*/ 787400 h 1422400"/>
                  <a:gd name="connsiteX29" fmla="*/ 1182381 w 2172981"/>
                  <a:gd name="connsiteY29" fmla="*/ 736600 h 1422400"/>
                  <a:gd name="connsiteX30" fmla="*/ 1436381 w 2172981"/>
                  <a:gd name="connsiteY30" fmla="*/ 685800 h 1422400"/>
                  <a:gd name="connsiteX31" fmla="*/ 1652281 w 2172981"/>
                  <a:gd name="connsiteY31" fmla="*/ 685800 h 1422400"/>
                  <a:gd name="connsiteX32" fmla="*/ 1677681 w 2172981"/>
                  <a:gd name="connsiteY32" fmla="*/ 723900 h 1422400"/>
                  <a:gd name="connsiteX33" fmla="*/ 1614181 w 2172981"/>
                  <a:gd name="connsiteY33" fmla="*/ 889000 h 1422400"/>
                  <a:gd name="connsiteX34" fmla="*/ 1563381 w 2172981"/>
                  <a:gd name="connsiteY34" fmla="*/ 876300 h 1422400"/>
                  <a:gd name="connsiteX35" fmla="*/ 1550681 w 2172981"/>
                  <a:gd name="connsiteY35" fmla="*/ 825500 h 1422400"/>
                  <a:gd name="connsiteX36" fmla="*/ 1563381 w 2172981"/>
                  <a:gd name="connsiteY36" fmla="*/ 749300 h 1422400"/>
                  <a:gd name="connsiteX37" fmla="*/ 1677681 w 2172981"/>
                  <a:gd name="connsiteY37" fmla="*/ 711200 h 1422400"/>
                  <a:gd name="connsiteX38" fmla="*/ 1893581 w 2172981"/>
                  <a:gd name="connsiteY38" fmla="*/ 736600 h 1422400"/>
                  <a:gd name="connsiteX39" fmla="*/ 1931681 w 2172981"/>
                  <a:gd name="connsiteY39" fmla="*/ 749300 h 1422400"/>
                  <a:gd name="connsiteX40" fmla="*/ 1969781 w 2172981"/>
                  <a:gd name="connsiteY40" fmla="*/ 774700 h 1422400"/>
                  <a:gd name="connsiteX41" fmla="*/ 2033281 w 2172981"/>
                  <a:gd name="connsiteY41" fmla="*/ 749300 h 1422400"/>
                  <a:gd name="connsiteX42" fmla="*/ 2109481 w 2172981"/>
                  <a:gd name="connsiteY42" fmla="*/ 673100 h 1422400"/>
                  <a:gd name="connsiteX43" fmla="*/ 2122181 w 2172981"/>
                  <a:gd name="connsiteY43" fmla="*/ 635000 h 1422400"/>
                  <a:gd name="connsiteX44" fmla="*/ 2147581 w 2172981"/>
                  <a:gd name="connsiteY44" fmla="*/ 584200 h 1422400"/>
                  <a:gd name="connsiteX45" fmla="*/ 2172981 w 2172981"/>
                  <a:gd name="connsiteY45" fmla="*/ 482600 h 1422400"/>
                  <a:gd name="connsiteX46" fmla="*/ 2160281 w 2172981"/>
                  <a:gd name="connsiteY46" fmla="*/ 406400 h 1422400"/>
                  <a:gd name="connsiteX47" fmla="*/ 2071381 w 2172981"/>
                  <a:gd name="connsiteY47" fmla="*/ 304800 h 1422400"/>
                  <a:gd name="connsiteX48" fmla="*/ 2020581 w 2172981"/>
                  <a:gd name="connsiteY48" fmla="*/ 279400 h 1422400"/>
                  <a:gd name="connsiteX49" fmla="*/ 1982481 w 2172981"/>
                  <a:gd name="connsiteY49" fmla="*/ 76200 h 1422400"/>
                  <a:gd name="connsiteX50" fmla="*/ 1944381 w 2172981"/>
                  <a:gd name="connsiteY50" fmla="*/ 63500 h 1422400"/>
                  <a:gd name="connsiteX51" fmla="*/ 1842781 w 2172981"/>
                  <a:gd name="connsiteY51" fmla="*/ 38100 h 1422400"/>
                  <a:gd name="connsiteX52" fmla="*/ 1779281 w 2172981"/>
                  <a:gd name="connsiteY52" fmla="*/ 0 h 142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172981" h="1422400">
                    <a:moveTo>
                      <a:pt x="179081" y="1422400"/>
                    </a:moveTo>
                    <a:cubicBezTo>
                      <a:pt x="122155" y="1403425"/>
                      <a:pt x="109106" y="1403225"/>
                      <a:pt x="52081" y="1346200"/>
                    </a:cubicBezTo>
                    <a:cubicBezTo>
                      <a:pt x="34627" y="1328746"/>
                      <a:pt x="26681" y="1303867"/>
                      <a:pt x="13981" y="1282700"/>
                    </a:cubicBezTo>
                    <a:cubicBezTo>
                      <a:pt x="9748" y="1257300"/>
                      <a:pt x="1281" y="1232250"/>
                      <a:pt x="1281" y="1206500"/>
                    </a:cubicBezTo>
                    <a:cubicBezTo>
                      <a:pt x="1281" y="1138635"/>
                      <a:pt x="0" y="1069710"/>
                      <a:pt x="13981" y="1003300"/>
                    </a:cubicBezTo>
                    <a:cubicBezTo>
                      <a:pt x="17681" y="985725"/>
                      <a:pt x="38564" y="977027"/>
                      <a:pt x="52081" y="965200"/>
                    </a:cubicBezTo>
                    <a:cubicBezTo>
                      <a:pt x="72481" y="947350"/>
                      <a:pt x="90560" y="924826"/>
                      <a:pt x="115581" y="914400"/>
                    </a:cubicBezTo>
                    <a:cubicBezTo>
                      <a:pt x="143213" y="902887"/>
                      <a:pt x="174778" y="905413"/>
                      <a:pt x="204481" y="901700"/>
                    </a:cubicBezTo>
                    <a:cubicBezTo>
                      <a:pt x="242519" y="896945"/>
                      <a:pt x="280681" y="893233"/>
                      <a:pt x="318781" y="889000"/>
                    </a:cubicBezTo>
                    <a:cubicBezTo>
                      <a:pt x="394981" y="893233"/>
                      <a:pt x="471407" y="894464"/>
                      <a:pt x="547381" y="901700"/>
                    </a:cubicBezTo>
                    <a:cubicBezTo>
                      <a:pt x="560708" y="902969"/>
                      <a:pt x="572946" y="909700"/>
                      <a:pt x="585481" y="914400"/>
                    </a:cubicBezTo>
                    <a:cubicBezTo>
                      <a:pt x="606827" y="922405"/>
                      <a:pt x="628282" y="930247"/>
                      <a:pt x="648981" y="939800"/>
                    </a:cubicBezTo>
                    <a:cubicBezTo>
                      <a:pt x="707590" y="966850"/>
                      <a:pt x="754906" y="986450"/>
                      <a:pt x="801381" y="1028700"/>
                    </a:cubicBezTo>
                    <a:lnTo>
                      <a:pt x="941081" y="1168400"/>
                    </a:lnTo>
                    <a:cubicBezTo>
                      <a:pt x="962248" y="1189567"/>
                      <a:pt x="979674" y="1215296"/>
                      <a:pt x="1004581" y="1231900"/>
                    </a:cubicBezTo>
                    <a:cubicBezTo>
                      <a:pt x="1017281" y="1240367"/>
                      <a:pt x="1031092" y="1247367"/>
                      <a:pt x="1042681" y="1257300"/>
                    </a:cubicBezTo>
                    <a:cubicBezTo>
                      <a:pt x="1060863" y="1272885"/>
                      <a:pt x="1077712" y="1290078"/>
                      <a:pt x="1093481" y="1308100"/>
                    </a:cubicBezTo>
                    <a:cubicBezTo>
                      <a:pt x="1107419" y="1324030"/>
                      <a:pt x="1115320" y="1345349"/>
                      <a:pt x="1131581" y="1358900"/>
                    </a:cubicBezTo>
                    <a:cubicBezTo>
                      <a:pt x="1141865" y="1367470"/>
                      <a:pt x="1156981" y="1367367"/>
                      <a:pt x="1169681" y="1371600"/>
                    </a:cubicBezTo>
                    <a:cubicBezTo>
                      <a:pt x="1216248" y="1367367"/>
                      <a:pt x="1264522" y="1372094"/>
                      <a:pt x="1309381" y="1358900"/>
                    </a:cubicBezTo>
                    <a:cubicBezTo>
                      <a:pt x="1338668" y="1350286"/>
                      <a:pt x="1385581" y="1308100"/>
                      <a:pt x="1385581" y="1308100"/>
                    </a:cubicBezTo>
                    <a:cubicBezTo>
                      <a:pt x="1427820" y="1223622"/>
                      <a:pt x="1391379" y="1288932"/>
                      <a:pt x="1449081" y="1206500"/>
                    </a:cubicBezTo>
                    <a:cubicBezTo>
                      <a:pt x="1466587" y="1181491"/>
                      <a:pt x="1499881" y="1130300"/>
                      <a:pt x="1499881" y="1130300"/>
                    </a:cubicBezTo>
                    <a:cubicBezTo>
                      <a:pt x="1487181" y="1113367"/>
                      <a:pt x="1475843" y="1095320"/>
                      <a:pt x="1461781" y="1079500"/>
                    </a:cubicBezTo>
                    <a:cubicBezTo>
                      <a:pt x="1441894" y="1057127"/>
                      <a:pt x="1420809" y="1035712"/>
                      <a:pt x="1398281" y="1016000"/>
                    </a:cubicBezTo>
                    <a:cubicBezTo>
                      <a:pt x="1379858" y="999880"/>
                      <a:pt x="1329889" y="972890"/>
                      <a:pt x="1309381" y="965200"/>
                    </a:cubicBezTo>
                    <a:cubicBezTo>
                      <a:pt x="1288883" y="957513"/>
                      <a:pt x="1212324" y="943249"/>
                      <a:pt x="1195081" y="939800"/>
                    </a:cubicBezTo>
                    <a:cubicBezTo>
                      <a:pt x="1178148" y="931333"/>
                      <a:pt x="1158825" y="926520"/>
                      <a:pt x="1144281" y="914400"/>
                    </a:cubicBezTo>
                    <a:cubicBezTo>
                      <a:pt x="1105034" y="881694"/>
                      <a:pt x="1111315" y="831985"/>
                      <a:pt x="1131581" y="787400"/>
                    </a:cubicBezTo>
                    <a:cubicBezTo>
                      <a:pt x="1141490" y="765599"/>
                      <a:pt x="1161296" y="747953"/>
                      <a:pt x="1182381" y="736600"/>
                    </a:cubicBezTo>
                    <a:cubicBezTo>
                      <a:pt x="1268321" y="690324"/>
                      <a:pt x="1341350" y="694439"/>
                      <a:pt x="1436381" y="685800"/>
                    </a:cubicBezTo>
                    <a:cubicBezTo>
                      <a:pt x="1519534" y="665012"/>
                      <a:pt x="1536801" y="655005"/>
                      <a:pt x="1652281" y="685800"/>
                    </a:cubicBezTo>
                    <a:cubicBezTo>
                      <a:pt x="1667029" y="689733"/>
                      <a:pt x="1669214" y="711200"/>
                      <a:pt x="1677681" y="723900"/>
                    </a:cubicBezTo>
                    <a:cubicBezTo>
                      <a:pt x="1673043" y="749412"/>
                      <a:pt x="1684086" y="879014"/>
                      <a:pt x="1614181" y="889000"/>
                    </a:cubicBezTo>
                    <a:cubicBezTo>
                      <a:pt x="1596902" y="891468"/>
                      <a:pt x="1580314" y="880533"/>
                      <a:pt x="1563381" y="876300"/>
                    </a:cubicBezTo>
                    <a:cubicBezTo>
                      <a:pt x="1559148" y="859367"/>
                      <a:pt x="1550681" y="842954"/>
                      <a:pt x="1550681" y="825500"/>
                    </a:cubicBezTo>
                    <a:cubicBezTo>
                      <a:pt x="1550681" y="799750"/>
                      <a:pt x="1551865" y="772332"/>
                      <a:pt x="1563381" y="749300"/>
                    </a:cubicBezTo>
                    <a:cubicBezTo>
                      <a:pt x="1579615" y="716831"/>
                      <a:pt x="1659460" y="714237"/>
                      <a:pt x="1677681" y="711200"/>
                    </a:cubicBezTo>
                    <a:cubicBezTo>
                      <a:pt x="1749648" y="719667"/>
                      <a:pt x="1821920" y="725851"/>
                      <a:pt x="1893581" y="736600"/>
                    </a:cubicBezTo>
                    <a:cubicBezTo>
                      <a:pt x="1906820" y="738586"/>
                      <a:pt x="1919707" y="743313"/>
                      <a:pt x="1931681" y="749300"/>
                    </a:cubicBezTo>
                    <a:cubicBezTo>
                      <a:pt x="1945333" y="756126"/>
                      <a:pt x="1957081" y="766233"/>
                      <a:pt x="1969781" y="774700"/>
                    </a:cubicBezTo>
                    <a:cubicBezTo>
                      <a:pt x="1990948" y="766233"/>
                      <a:pt x="2014844" y="762709"/>
                      <a:pt x="2033281" y="749300"/>
                    </a:cubicBezTo>
                    <a:cubicBezTo>
                      <a:pt x="2062332" y="728172"/>
                      <a:pt x="2109481" y="673100"/>
                      <a:pt x="2109481" y="673100"/>
                    </a:cubicBezTo>
                    <a:cubicBezTo>
                      <a:pt x="2113714" y="660400"/>
                      <a:pt x="2116908" y="647305"/>
                      <a:pt x="2122181" y="635000"/>
                    </a:cubicBezTo>
                    <a:cubicBezTo>
                      <a:pt x="2129639" y="617599"/>
                      <a:pt x="2141594" y="602161"/>
                      <a:pt x="2147581" y="584200"/>
                    </a:cubicBezTo>
                    <a:cubicBezTo>
                      <a:pt x="2158620" y="551082"/>
                      <a:pt x="2172981" y="482600"/>
                      <a:pt x="2172981" y="482600"/>
                    </a:cubicBezTo>
                    <a:cubicBezTo>
                      <a:pt x="2168748" y="457200"/>
                      <a:pt x="2170185" y="430170"/>
                      <a:pt x="2160281" y="406400"/>
                    </a:cubicBezTo>
                    <a:cubicBezTo>
                      <a:pt x="2136799" y="350044"/>
                      <a:pt x="2116989" y="330861"/>
                      <a:pt x="2071381" y="304800"/>
                    </a:cubicBezTo>
                    <a:cubicBezTo>
                      <a:pt x="2054943" y="295407"/>
                      <a:pt x="2037514" y="287867"/>
                      <a:pt x="2020581" y="279400"/>
                    </a:cubicBezTo>
                    <a:cubicBezTo>
                      <a:pt x="1946344" y="168045"/>
                      <a:pt x="2062237" y="355347"/>
                      <a:pt x="1982481" y="76200"/>
                    </a:cubicBezTo>
                    <a:cubicBezTo>
                      <a:pt x="1978803" y="63328"/>
                      <a:pt x="1957296" y="67022"/>
                      <a:pt x="1944381" y="63500"/>
                    </a:cubicBezTo>
                    <a:cubicBezTo>
                      <a:pt x="1910702" y="54315"/>
                      <a:pt x="1842781" y="38100"/>
                      <a:pt x="1842781" y="38100"/>
                    </a:cubicBezTo>
                    <a:cubicBezTo>
                      <a:pt x="1796805" y="7449"/>
                      <a:pt x="1818333" y="19526"/>
                      <a:pt x="1779281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Ellipse 19"/>
            <p:cNvSpPr/>
            <p:nvPr/>
          </p:nvSpPr>
          <p:spPr>
            <a:xfrm rot="20021416">
              <a:off x="1904192" y="480373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2056592" y="495613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 rot="1754145">
              <a:off x="1788275" y="5246946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 rot="3802040">
              <a:off x="1370249" y="5108528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rot="16759821">
              <a:off x="1580607" y="483170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avec flèche 27"/>
          <p:cNvCxnSpPr>
            <a:stCxn id="14" idx="3"/>
            <a:endCxn id="9" idx="1"/>
          </p:cNvCxnSpPr>
          <p:nvPr/>
        </p:nvCxnSpPr>
        <p:spPr>
          <a:xfrm>
            <a:off x="5354898" y="3170365"/>
            <a:ext cx="2377991" cy="4710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4" idx="1"/>
            <a:endCxn id="12" idx="3"/>
          </p:cNvCxnSpPr>
          <p:nvPr/>
        </p:nvCxnSpPr>
        <p:spPr>
          <a:xfrm flipH="1">
            <a:off x="1538115" y="3170365"/>
            <a:ext cx="1872783" cy="391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2" idx="2"/>
            <a:endCxn id="18" idx="2"/>
          </p:cNvCxnSpPr>
          <p:nvPr/>
        </p:nvCxnSpPr>
        <p:spPr>
          <a:xfrm>
            <a:off x="926115" y="4174012"/>
            <a:ext cx="2539722" cy="6612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9" idx="2"/>
            <a:endCxn id="18" idx="6"/>
          </p:cNvCxnSpPr>
          <p:nvPr/>
        </p:nvCxnSpPr>
        <p:spPr>
          <a:xfrm flipH="1">
            <a:off x="5190283" y="4248093"/>
            <a:ext cx="3149315" cy="587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79" y="5344414"/>
            <a:ext cx="6908800" cy="469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5944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L’approche </a:t>
            </a:r>
            <a:r>
              <a:rPr lang="fr-FR" dirty="0" err="1" smtClean="0"/>
              <a:t>macromolèculaire</a:t>
            </a:r>
            <a:r>
              <a:rPr lang="fr-FR" dirty="0" smtClean="0"/>
              <a:t> : principe </a:t>
            </a:r>
            <a:r>
              <a:rPr lang="fr-FR" dirty="0" smtClean="0"/>
              <a:t>(1/3)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pic>
        <p:nvPicPr>
          <p:cNvPr id="6" name="Image 5" descr="slide_intro-illus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" y="1290932"/>
            <a:ext cx="4494487" cy="164417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5110" y="1171225"/>
            <a:ext cx="15945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Collagene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624668" y="1154289"/>
            <a:ext cx="12135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Elastine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334001" y="1000481"/>
            <a:ext cx="3302000" cy="341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Réseau de macromolécule</a:t>
            </a:r>
            <a:endParaRPr lang="fr-FR" sz="1600" b="1" dirty="0"/>
          </a:p>
        </p:txBody>
      </p:sp>
      <p:pic>
        <p:nvPicPr>
          <p:cNvPr id="5" name="Espace réservé du contenu 4" descr="imag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5461001" y="1387921"/>
            <a:ext cx="2808111" cy="1544353"/>
          </a:xfrm>
        </p:spPr>
      </p:pic>
      <p:sp>
        <p:nvSpPr>
          <p:cNvPr id="9" name="Ellipse 8"/>
          <p:cNvSpPr>
            <a:spLocks noChangeAspect="1"/>
          </p:cNvSpPr>
          <p:nvPr/>
        </p:nvSpPr>
        <p:spPr>
          <a:xfrm>
            <a:off x="3146779" y="3668889"/>
            <a:ext cx="180566" cy="1819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>
            <a:spLocks noChangeAspect="1"/>
          </p:cNvSpPr>
          <p:nvPr/>
        </p:nvSpPr>
        <p:spPr>
          <a:xfrm>
            <a:off x="1789290" y="4682067"/>
            <a:ext cx="180566" cy="1819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>
            <a:stCxn id="11" idx="6"/>
            <a:endCxn id="9" idx="6"/>
          </p:cNvCxnSpPr>
          <p:nvPr/>
        </p:nvCxnSpPr>
        <p:spPr>
          <a:xfrm flipV="1">
            <a:off x="1969856" y="3759889"/>
            <a:ext cx="1357489" cy="1013178"/>
          </a:xfrm>
          <a:prstGeom prst="curvedConnector3">
            <a:avLst>
              <a:gd name="adj1" fmla="val 11684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rc 13"/>
          <p:cNvCxnSpPr>
            <a:stCxn id="11" idx="7"/>
            <a:endCxn id="9" idx="4"/>
          </p:cNvCxnSpPr>
          <p:nvPr/>
        </p:nvCxnSpPr>
        <p:spPr>
          <a:xfrm rot="5400000" flipH="1" flipV="1">
            <a:off x="2161321" y="3632980"/>
            <a:ext cx="857832" cy="1293649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rc 16"/>
          <p:cNvCxnSpPr>
            <a:stCxn id="11" idx="1"/>
            <a:endCxn id="9" idx="2"/>
          </p:cNvCxnSpPr>
          <p:nvPr/>
        </p:nvCxnSpPr>
        <p:spPr>
          <a:xfrm rot="5400000" flipH="1" flipV="1">
            <a:off x="2006841" y="3568782"/>
            <a:ext cx="948831" cy="1331046"/>
          </a:xfrm>
          <a:prstGeom prst="curvedConnector2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rc 20"/>
          <p:cNvCxnSpPr>
            <a:stCxn id="11" idx="5"/>
            <a:endCxn id="9" idx="0"/>
          </p:cNvCxnSpPr>
          <p:nvPr/>
        </p:nvCxnSpPr>
        <p:spPr>
          <a:xfrm rot="5400000" flipH="1" flipV="1">
            <a:off x="2005975" y="3606326"/>
            <a:ext cx="1168524" cy="1293649"/>
          </a:xfrm>
          <a:prstGeom prst="curvedConnector5">
            <a:avLst>
              <a:gd name="adj1" fmla="val -19563"/>
              <a:gd name="adj2" fmla="val 47533"/>
              <a:gd name="adj3" fmla="val 119563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1" idx="7"/>
            <a:endCxn id="9" idx="3"/>
          </p:cNvCxnSpPr>
          <p:nvPr/>
        </p:nvCxnSpPr>
        <p:spPr>
          <a:xfrm flipV="1">
            <a:off x="1943413" y="3824235"/>
            <a:ext cx="1229809" cy="884485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1" idx="5"/>
          </p:cNvCxnSpPr>
          <p:nvPr/>
        </p:nvCxnSpPr>
        <p:spPr>
          <a:xfrm flipV="1">
            <a:off x="1943413" y="4826000"/>
            <a:ext cx="1542031" cy="114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1" idx="3"/>
          </p:cNvCxnSpPr>
          <p:nvPr/>
        </p:nvCxnSpPr>
        <p:spPr>
          <a:xfrm flipH="1">
            <a:off x="1227667" y="4837413"/>
            <a:ext cx="588066" cy="5812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1" idx="1"/>
          </p:cNvCxnSpPr>
          <p:nvPr/>
        </p:nvCxnSpPr>
        <p:spPr>
          <a:xfrm flipV="1">
            <a:off x="1815733" y="3668889"/>
            <a:ext cx="4600" cy="10398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07" y="4943123"/>
            <a:ext cx="281074" cy="251998"/>
          </a:xfrm>
          <a:prstGeom prst="rect">
            <a:avLst/>
          </a:prstGeom>
        </p:spPr>
      </p:pic>
      <p:pic>
        <p:nvPicPr>
          <p:cNvPr id="39" name="Image 3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23" y="3433233"/>
            <a:ext cx="290769" cy="252000"/>
          </a:xfrm>
          <a:prstGeom prst="rect">
            <a:avLst/>
          </a:prstGeom>
        </p:spPr>
      </p:pic>
      <p:pic>
        <p:nvPicPr>
          <p:cNvPr id="40" name="Image 3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9" y="5422901"/>
            <a:ext cx="290767" cy="251998"/>
          </a:xfrm>
          <a:prstGeom prst="rect">
            <a:avLst/>
          </a:prstGeom>
        </p:spPr>
      </p:pic>
      <p:grpSp>
        <p:nvGrpSpPr>
          <p:cNvPr id="42" name="Grouper 41"/>
          <p:cNvGrpSpPr/>
          <p:nvPr/>
        </p:nvGrpSpPr>
        <p:grpSpPr>
          <a:xfrm>
            <a:off x="4567238" y="3530071"/>
            <a:ext cx="4576762" cy="338554"/>
            <a:chOff x="4567238" y="3233738"/>
            <a:chExt cx="4576762" cy="338554"/>
          </a:xfrm>
        </p:grpSpPr>
        <p:pic>
          <p:nvPicPr>
            <p:cNvPr id="37" name="Image 3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238" y="3277017"/>
              <a:ext cx="241040" cy="251997"/>
            </a:xfrm>
            <a:prstGeom prst="rect">
              <a:avLst/>
            </a:prstGeom>
          </p:spPr>
        </p:pic>
        <p:sp>
          <p:nvSpPr>
            <p:cNvPr id="41" name="ZoneTexte 40"/>
            <p:cNvSpPr txBox="1"/>
            <p:nvPr/>
          </p:nvSpPr>
          <p:spPr>
            <a:xfrm>
              <a:off x="4981222" y="3233738"/>
              <a:ext cx="41627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Direction </a:t>
              </a:r>
              <a:r>
                <a:rPr lang="fr-FR" sz="1600" dirty="0" smtClean="0"/>
                <a:t>entre </a:t>
              </a:r>
              <a:r>
                <a:rPr lang="fr-FR" sz="1600" dirty="0" smtClean="0"/>
                <a:t>2 </a:t>
              </a:r>
              <a:r>
                <a:rPr lang="fr-FR" sz="1600" dirty="0" smtClean="0"/>
                <a:t>nœuds de réticulation</a:t>
              </a:r>
              <a:endParaRPr lang="fr-FR" sz="1600" dirty="0"/>
            </a:p>
          </p:txBody>
        </p:sp>
      </p:grpSp>
      <p:grpSp>
        <p:nvGrpSpPr>
          <p:cNvPr id="46" name="Grouper 45"/>
          <p:cNvGrpSpPr/>
          <p:nvPr/>
        </p:nvGrpSpPr>
        <p:grpSpPr>
          <a:xfrm>
            <a:off x="4586111" y="4468930"/>
            <a:ext cx="4586111" cy="338554"/>
            <a:chOff x="4557889" y="3837694"/>
            <a:chExt cx="4586111" cy="338554"/>
          </a:xfrm>
        </p:grpSpPr>
        <p:pic>
          <p:nvPicPr>
            <p:cNvPr id="43" name="Image 4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889" y="3899021"/>
              <a:ext cx="254000" cy="215900"/>
            </a:xfrm>
            <a:prstGeom prst="rect">
              <a:avLst/>
            </a:prstGeom>
          </p:spPr>
        </p:pic>
        <p:sp>
          <p:nvSpPr>
            <p:cNvPr id="44" name="ZoneTexte 43"/>
            <p:cNvSpPr txBox="1"/>
            <p:nvPr/>
          </p:nvSpPr>
          <p:spPr>
            <a:xfrm>
              <a:off x="4981222" y="3837694"/>
              <a:ext cx="41627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Densité de cha</a:t>
              </a:r>
              <a:r>
                <a:rPr lang="fr-FR" sz="1600" dirty="0" smtClean="0"/>
                <a:t>î</a:t>
              </a:r>
              <a:r>
                <a:rPr lang="fr-FR" sz="1600" dirty="0" smtClean="0"/>
                <a:t>nes dans la </a:t>
              </a:r>
              <a:r>
                <a:rPr lang="fr-FR" sz="1600" dirty="0" smtClean="0"/>
                <a:t>direction</a:t>
              </a:r>
              <a:endParaRPr lang="fr-FR" sz="1600" dirty="0"/>
            </a:p>
          </p:txBody>
        </p:sp>
        <p:pic>
          <p:nvPicPr>
            <p:cNvPr id="45" name="Image 4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370" y="3880973"/>
              <a:ext cx="241040" cy="251997"/>
            </a:xfrm>
            <a:prstGeom prst="rect">
              <a:avLst/>
            </a:prstGeom>
          </p:spPr>
        </p:pic>
      </p:grpSp>
      <p:grpSp>
        <p:nvGrpSpPr>
          <p:cNvPr id="50" name="Grouper 49"/>
          <p:cNvGrpSpPr/>
          <p:nvPr/>
        </p:nvGrpSpPr>
        <p:grpSpPr>
          <a:xfrm>
            <a:off x="4548364" y="5097344"/>
            <a:ext cx="4595636" cy="584776"/>
            <a:chOff x="4548364" y="4631677"/>
            <a:chExt cx="4595636" cy="584776"/>
          </a:xfrm>
        </p:grpSpPr>
        <p:pic>
          <p:nvPicPr>
            <p:cNvPr id="47" name="Image 4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364" y="4674955"/>
              <a:ext cx="312478" cy="251998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4981222" y="4631677"/>
              <a:ext cx="416277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Nombre moyens de monomères dans la direction</a:t>
              </a:r>
              <a:endParaRPr lang="fr-FR" sz="1600" dirty="0"/>
            </a:p>
          </p:txBody>
        </p:sp>
        <p:pic>
          <p:nvPicPr>
            <p:cNvPr id="49" name="Image 4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071" y="4964456"/>
              <a:ext cx="241040" cy="251997"/>
            </a:xfrm>
            <a:prstGeom prst="rect">
              <a:avLst/>
            </a:prstGeom>
          </p:spPr>
        </p:pic>
      </p:grpSp>
      <p:sp>
        <p:nvSpPr>
          <p:cNvPr id="51" name="Ellipse 50"/>
          <p:cNvSpPr/>
          <p:nvPr/>
        </p:nvSpPr>
        <p:spPr>
          <a:xfrm>
            <a:off x="5602111" y="1495778"/>
            <a:ext cx="762000" cy="917222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127002" y="3273775"/>
            <a:ext cx="3951110" cy="2737557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/>
          <p:cNvCxnSpPr>
            <a:stCxn id="51" idx="3"/>
            <a:endCxn id="52" idx="7"/>
          </p:cNvCxnSpPr>
          <p:nvPr/>
        </p:nvCxnSpPr>
        <p:spPr>
          <a:xfrm flipH="1">
            <a:off x="3499485" y="2278676"/>
            <a:ext cx="2214218" cy="1396005"/>
          </a:xfrm>
          <a:prstGeom prst="straightConnector1">
            <a:avLst/>
          </a:prstGeom>
          <a:ln w="76200" cmpd="sng"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16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L’approche </a:t>
            </a:r>
            <a:r>
              <a:rPr lang="fr-FR" dirty="0" err="1"/>
              <a:t>macromolèculaire</a:t>
            </a:r>
            <a:r>
              <a:rPr lang="fr-FR" dirty="0"/>
              <a:t> : principe (</a:t>
            </a:r>
            <a:r>
              <a:rPr lang="fr-FR" dirty="0" smtClean="0"/>
              <a:t>2/3)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49112" y="858310"/>
            <a:ext cx="3302000" cy="341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Réseau de </a:t>
            </a:r>
            <a:r>
              <a:rPr lang="fr-FR" sz="1600" b="1" dirty="0" err="1" smtClean="0"/>
              <a:t>Macromolecule</a:t>
            </a:r>
            <a:endParaRPr lang="fr-FR" sz="1600" b="1" dirty="0"/>
          </a:p>
        </p:txBody>
      </p:sp>
      <p:pic>
        <p:nvPicPr>
          <p:cNvPr id="5" name="Espace réservé du contenu 4" descr="im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776112" y="1571366"/>
            <a:ext cx="2808111" cy="1544353"/>
          </a:xfrm>
        </p:spPr>
      </p:pic>
      <p:grpSp>
        <p:nvGrpSpPr>
          <p:cNvPr id="3" name="Grouper 2"/>
          <p:cNvGrpSpPr/>
          <p:nvPr/>
        </p:nvGrpSpPr>
        <p:grpSpPr>
          <a:xfrm>
            <a:off x="5030611" y="794455"/>
            <a:ext cx="3039092" cy="2241666"/>
            <a:chOff x="811389" y="3433233"/>
            <a:chExt cx="3039092" cy="2241666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3146779" y="3668889"/>
              <a:ext cx="180566" cy="18199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1789290" y="4682067"/>
              <a:ext cx="180566" cy="18199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en arc 12"/>
            <p:cNvCxnSpPr>
              <a:stCxn id="11" idx="6"/>
              <a:endCxn id="9" idx="6"/>
            </p:cNvCxnSpPr>
            <p:nvPr/>
          </p:nvCxnSpPr>
          <p:spPr>
            <a:xfrm flipV="1">
              <a:off x="1969856" y="3759889"/>
              <a:ext cx="1357489" cy="1013178"/>
            </a:xfrm>
            <a:prstGeom prst="curvedConnector3">
              <a:avLst>
                <a:gd name="adj1" fmla="val 116840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en arc 13"/>
            <p:cNvCxnSpPr>
              <a:stCxn id="11" idx="7"/>
              <a:endCxn id="9" idx="4"/>
            </p:cNvCxnSpPr>
            <p:nvPr/>
          </p:nvCxnSpPr>
          <p:spPr>
            <a:xfrm rot="5400000" flipH="1" flipV="1">
              <a:off x="2161321" y="3632980"/>
              <a:ext cx="857832" cy="129364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en arc 16"/>
            <p:cNvCxnSpPr>
              <a:stCxn id="11" idx="1"/>
              <a:endCxn id="9" idx="2"/>
            </p:cNvCxnSpPr>
            <p:nvPr/>
          </p:nvCxnSpPr>
          <p:spPr>
            <a:xfrm rot="5400000" flipH="1" flipV="1">
              <a:off x="2006841" y="3568782"/>
              <a:ext cx="948831" cy="1331046"/>
            </a:xfrm>
            <a:prstGeom prst="curvedConnector2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rc 20"/>
            <p:cNvCxnSpPr>
              <a:stCxn id="11" idx="5"/>
              <a:endCxn id="9" idx="0"/>
            </p:cNvCxnSpPr>
            <p:nvPr/>
          </p:nvCxnSpPr>
          <p:spPr>
            <a:xfrm rot="5400000" flipH="1" flipV="1">
              <a:off x="2005975" y="3606326"/>
              <a:ext cx="1168524" cy="1293649"/>
            </a:xfrm>
            <a:prstGeom prst="curvedConnector5">
              <a:avLst>
                <a:gd name="adj1" fmla="val -19563"/>
                <a:gd name="adj2" fmla="val 47533"/>
                <a:gd name="adj3" fmla="val 119563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stCxn id="11" idx="7"/>
              <a:endCxn id="9" idx="3"/>
            </p:cNvCxnSpPr>
            <p:nvPr/>
          </p:nvCxnSpPr>
          <p:spPr>
            <a:xfrm flipV="1">
              <a:off x="1943413" y="3824235"/>
              <a:ext cx="1229809" cy="884485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11" idx="5"/>
            </p:cNvCxnSpPr>
            <p:nvPr/>
          </p:nvCxnSpPr>
          <p:spPr>
            <a:xfrm flipV="1">
              <a:off x="1943413" y="4826000"/>
              <a:ext cx="1542031" cy="11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>
              <a:stCxn id="11" idx="3"/>
            </p:cNvCxnSpPr>
            <p:nvPr/>
          </p:nvCxnSpPr>
          <p:spPr>
            <a:xfrm flipH="1">
              <a:off x="1227667" y="4837413"/>
              <a:ext cx="588066" cy="581254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11" idx="1"/>
            </p:cNvCxnSpPr>
            <p:nvPr/>
          </p:nvCxnSpPr>
          <p:spPr>
            <a:xfrm flipV="1">
              <a:off x="1815733" y="3668889"/>
              <a:ext cx="4600" cy="103983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Image 3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407" y="4943123"/>
              <a:ext cx="281074" cy="251998"/>
            </a:xfrm>
            <a:prstGeom prst="rect">
              <a:avLst/>
            </a:prstGeom>
          </p:spPr>
        </p:pic>
        <p:pic>
          <p:nvPicPr>
            <p:cNvPr id="39" name="Image 3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723" y="3433233"/>
              <a:ext cx="290769" cy="252000"/>
            </a:xfrm>
            <a:prstGeom prst="rect">
              <a:avLst/>
            </a:prstGeom>
          </p:spPr>
        </p:pic>
        <p:pic>
          <p:nvPicPr>
            <p:cNvPr id="40" name="Image 3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89" y="5422901"/>
              <a:ext cx="290767" cy="251998"/>
            </a:xfrm>
            <a:prstGeom prst="rect">
              <a:avLst/>
            </a:prstGeom>
          </p:spPr>
        </p:pic>
      </p:grpSp>
      <p:sp>
        <p:nvSpPr>
          <p:cNvPr id="12" name="Ellipse 11"/>
          <p:cNvSpPr/>
          <p:nvPr/>
        </p:nvSpPr>
        <p:spPr>
          <a:xfrm>
            <a:off x="1806223" y="1439333"/>
            <a:ext cx="1933222" cy="1411111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>
            <a:spLocks noChangeAspect="1"/>
          </p:cNvSpPr>
          <p:nvPr/>
        </p:nvSpPr>
        <p:spPr>
          <a:xfrm>
            <a:off x="1758246" y="4961466"/>
            <a:ext cx="180566" cy="18199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/>
          <p:cNvCxnSpPr>
            <a:stCxn id="35" idx="5"/>
          </p:cNvCxnSpPr>
          <p:nvPr/>
        </p:nvCxnSpPr>
        <p:spPr>
          <a:xfrm flipV="1">
            <a:off x="1912369" y="5105399"/>
            <a:ext cx="1542031" cy="114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>
            <a:stCxn id="35" idx="3"/>
          </p:cNvCxnSpPr>
          <p:nvPr/>
        </p:nvCxnSpPr>
        <p:spPr>
          <a:xfrm flipH="1">
            <a:off x="1196623" y="5116812"/>
            <a:ext cx="588066" cy="5812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35" idx="1"/>
          </p:cNvCxnSpPr>
          <p:nvPr/>
        </p:nvCxnSpPr>
        <p:spPr>
          <a:xfrm flipV="1">
            <a:off x="1784689" y="3948288"/>
            <a:ext cx="4600" cy="103983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 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63" y="5222522"/>
            <a:ext cx="281074" cy="251998"/>
          </a:xfrm>
          <a:prstGeom prst="rect">
            <a:avLst/>
          </a:prstGeom>
        </p:spPr>
      </p:pic>
      <p:pic>
        <p:nvPicPr>
          <p:cNvPr id="54" name="Image 5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79" y="3712632"/>
            <a:ext cx="290769" cy="252000"/>
          </a:xfrm>
          <a:prstGeom prst="rect">
            <a:avLst/>
          </a:prstGeom>
        </p:spPr>
      </p:pic>
      <p:pic>
        <p:nvPicPr>
          <p:cNvPr id="55" name="Image 5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5" y="5702300"/>
            <a:ext cx="290767" cy="251998"/>
          </a:xfrm>
          <a:prstGeom prst="rect">
            <a:avLst/>
          </a:prstGeom>
        </p:spPr>
      </p:pic>
      <p:cxnSp>
        <p:nvCxnSpPr>
          <p:cNvPr id="56" name="Connecteur droit avec flèche 55"/>
          <p:cNvCxnSpPr>
            <a:stCxn id="35" idx="7"/>
          </p:cNvCxnSpPr>
          <p:nvPr/>
        </p:nvCxnSpPr>
        <p:spPr>
          <a:xfrm flipV="1">
            <a:off x="1912369" y="4103636"/>
            <a:ext cx="1215697" cy="884483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>
            <a:stCxn id="35" idx="5"/>
          </p:cNvCxnSpPr>
          <p:nvPr/>
        </p:nvCxnSpPr>
        <p:spPr>
          <a:xfrm>
            <a:off x="1912369" y="5116812"/>
            <a:ext cx="1319075" cy="25952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>
            <a:stCxn id="35" idx="0"/>
          </p:cNvCxnSpPr>
          <p:nvPr/>
        </p:nvCxnSpPr>
        <p:spPr>
          <a:xfrm flipV="1">
            <a:off x="1848529" y="3626557"/>
            <a:ext cx="268138" cy="1334909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35" idx="3"/>
          </p:cNvCxnSpPr>
          <p:nvPr/>
        </p:nvCxnSpPr>
        <p:spPr>
          <a:xfrm flipH="1" flipV="1">
            <a:off x="564444" y="4346222"/>
            <a:ext cx="1220245" cy="77059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35" idx="4"/>
          </p:cNvCxnSpPr>
          <p:nvPr/>
        </p:nvCxnSpPr>
        <p:spPr>
          <a:xfrm>
            <a:off x="1848529" y="5143465"/>
            <a:ext cx="155249" cy="71264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Ellipse 60"/>
          <p:cNvSpPr/>
          <p:nvPr/>
        </p:nvSpPr>
        <p:spPr>
          <a:xfrm>
            <a:off x="166512" y="3344334"/>
            <a:ext cx="4052710" cy="2692400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>
            <a:stCxn id="12" idx="4"/>
            <a:endCxn id="61" idx="0"/>
          </p:cNvCxnSpPr>
          <p:nvPr/>
        </p:nvCxnSpPr>
        <p:spPr>
          <a:xfrm flipH="1">
            <a:off x="2192867" y="2850444"/>
            <a:ext cx="579967" cy="493890"/>
          </a:xfrm>
          <a:prstGeom prst="straightConnector1">
            <a:avLst/>
          </a:prstGeom>
          <a:ln w="76200" cmpd="sng"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2" y="3990440"/>
            <a:ext cx="3960000" cy="1378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8996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pic>
        <p:nvPicPr>
          <p:cNvPr id="5" name="Image 4" descr="slide19_illu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7" y="762001"/>
            <a:ext cx="1723849" cy="1723849"/>
          </a:xfrm>
          <a:prstGeom prst="rect">
            <a:avLst/>
          </a:prstGeom>
        </p:spPr>
      </p:pic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2748332" y="2455335"/>
            <a:ext cx="5026892" cy="369332"/>
            <a:chOff x="2229556" y="4388556"/>
            <a:chExt cx="4253524" cy="291466"/>
          </a:xfrm>
        </p:grpSpPr>
        <p:sp>
          <p:nvSpPr>
            <p:cNvPr id="9" name="ZoneTexte 8"/>
            <p:cNvSpPr txBox="1"/>
            <p:nvPr/>
          </p:nvSpPr>
          <p:spPr>
            <a:xfrm>
              <a:off x="2229556" y="4388556"/>
              <a:ext cx="4253524" cy="2914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Densité d’énergie élémentaire dans la direction</a:t>
              </a:r>
              <a:endParaRPr lang="fr-FR" dirty="0"/>
            </a:p>
          </p:txBody>
        </p:sp>
        <p:pic>
          <p:nvPicPr>
            <p:cNvPr id="10" name="Image 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276" y="4478037"/>
              <a:ext cx="190222" cy="198869"/>
            </a:xfrm>
            <a:prstGeom prst="rect">
              <a:avLst/>
            </a:prstGeom>
          </p:spPr>
        </p:pic>
      </p:grpSp>
      <p:grpSp>
        <p:nvGrpSpPr>
          <p:cNvPr id="11" name="Grouper 10"/>
          <p:cNvGrpSpPr/>
          <p:nvPr/>
        </p:nvGrpSpPr>
        <p:grpSpPr>
          <a:xfrm>
            <a:off x="970140" y="3045179"/>
            <a:ext cx="6805083" cy="419772"/>
            <a:chOff x="2183696" y="5204178"/>
            <a:chExt cx="6805083" cy="419772"/>
          </a:xfrm>
        </p:grpSpPr>
        <p:pic>
          <p:nvPicPr>
            <p:cNvPr id="12" name="Imag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96" y="5226051"/>
              <a:ext cx="699012" cy="397899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937882" y="5204178"/>
              <a:ext cx="5050897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Elongation dans la direction         </a:t>
              </a:r>
              <a:r>
                <a:rPr lang="fr-FR" dirty="0" smtClean="0"/>
                <a:t>, </a:t>
              </a:r>
              <a:r>
                <a:rPr lang="fr-FR" dirty="0" smtClean="0"/>
                <a:t>telle que</a:t>
              </a:r>
              <a:endParaRPr lang="fr-FR" dirty="0"/>
            </a:p>
          </p:txBody>
        </p:sp>
        <p:pic>
          <p:nvPicPr>
            <p:cNvPr id="14" name="Image 1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262" y="5283907"/>
              <a:ext cx="241040" cy="251997"/>
            </a:xfrm>
            <a:prstGeom prst="rect">
              <a:avLst/>
            </a:prstGeom>
          </p:spPr>
        </p:pic>
      </p:grpSp>
      <p:pic>
        <p:nvPicPr>
          <p:cNvPr id="17" name="Imag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44" y="3568374"/>
            <a:ext cx="5956357" cy="755999"/>
          </a:xfrm>
          <a:prstGeom prst="rect">
            <a:avLst/>
          </a:prstGeom>
        </p:spPr>
      </p:pic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5" y="4778728"/>
            <a:ext cx="7810500" cy="1054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</p:pic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44871"/>
          </a:xfrm>
        </p:spPr>
        <p:txBody>
          <a:bodyPr/>
          <a:lstStyle/>
          <a:p>
            <a:r>
              <a:rPr lang="fr-FR" dirty="0"/>
              <a:t>L’approche </a:t>
            </a:r>
            <a:r>
              <a:rPr lang="fr-FR" dirty="0" err="1"/>
              <a:t>macromolèculaire</a:t>
            </a:r>
            <a:r>
              <a:rPr lang="fr-FR" dirty="0"/>
              <a:t> : principe (</a:t>
            </a:r>
            <a:r>
              <a:rPr lang="fr-FR" dirty="0" smtClean="0"/>
              <a:t>3/3)</a:t>
            </a:r>
            <a:endParaRPr lang="fr-FR" dirty="0"/>
          </a:p>
        </p:txBody>
      </p:sp>
      <p:pic>
        <p:nvPicPr>
          <p:cNvPr id="26" name="Imag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83" y="1359606"/>
            <a:ext cx="4279900" cy="469900"/>
          </a:xfrm>
          <a:prstGeom prst="rect">
            <a:avLst/>
          </a:prstGeom>
        </p:spPr>
      </p:pic>
      <p:pic>
        <p:nvPicPr>
          <p:cNvPr id="27" name="Image 2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5" y="2403827"/>
            <a:ext cx="2133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2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36000" cy="744871"/>
          </a:xfrm>
        </p:spPr>
        <p:txBody>
          <a:bodyPr>
            <a:normAutofit/>
          </a:bodyPr>
          <a:lstStyle/>
          <a:p>
            <a:r>
              <a:rPr lang="fr-FR" dirty="0" smtClean="0"/>
              <a:t>Densité d’énergie élémentaire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5" y="3379983"/>
            <a:ext cx="3960000" cy="656716"/>
          </a:xfrm>
          <a:prstGeom prst="rect">
            <a:avLst/>
          </a:prstGeom>
        </p:spPr>
      </p:pic>
      <p:pic>
        <p:nvPicPr>
          <p:cNvPr id="7" name="Image 6" descr="slide21_illu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" y="3881597"/>
            <a:ext cx="2986617" cy="2079290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402667" y="818444"/>
            <a:ext cx="4614333" cy="2328334"/>
          </a:xfr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2000" dirty="0" smtClean="0"/>
              <a:t>One notes:</a:t>
            </a:r>
          </a:p>
          <a:p>
            <a:pPr marL="0" indent="0">
              <a:buNone/>
            </a:pPr>
            <a:endParaRPr lang="fr-FR" sz="900" dirty="0" smtClean="0"/>
          </a:p>
          <a:p>
            <a:r>
              <a:rPr lang="fr-FR" dirty="0" smtClean="0"/>
              <a:t> </a:t>
            </a:r>
          </a:p>
          <a:p>
            <a:endParaRPr lang="fr-FR" sz="1600" dirty="0" smtClean="0"/>
          </a:p>
          <a:p>
            <a:r>
              <a:rPr lang="fr-FR" dirty="0" smtClean="0"/>
              <a:t>  </a:t>
            </a:r>
            <a:endParaRPr lang="fr-FR" dirty="0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11" y="2173111"/>
            <a:ext cx="3960000" cy="606432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57" y="1333503"/>
            <a:ext cx="3960000" cy="694737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388555" y="3465776"/>
            <a:ext cx="4540955" cy="25596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fr-FR" sz="2000" dirty="0" smtClean="0"/>
          </a:p>
        </p:txBody>
      </p:sp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44" y="3534834"/>
            <a:ext cx="3960000" cy="1196703"/>
          </a:xfrm>
          <a:prstGeom prst="rect">
            <a:avLst/>
          </a:prstGeom>
        </p:spPr>
      </p:pic>
      <p:pic>
        <p:nvPicPr>
          <p:cNvPr id="15" name="Imag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5" y="4727927"/>
            <a:ext cx="3717093" cy="647999"/>
          </a:xfrm>
          <a:prstGeom prst="rect">
            <a:avLst/>
          </a:prstGeom>
        </p:spPr>
      </p:pic>
      <p:pic>
        <p:nvPicPr>
          <p:cNvPr id="16" name="Imag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89" y="5593645"/>
            <a:ext cx="1650857" cy="216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114777" y="832555"/>
            <a:ext cx="3160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(Kuhn and Grün, 1942)</a:t>
            </a:r>
            <a:endParaRPr lang="fr-FR" sz="1400" dirty="0"/>
          </a:p>
        </p:txBody>
      </p:sp>
      <p:pic>
        <p:nvPicPr>
          <p:cNvPr id="19" name="Image 1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2" y="1184510"/>
            <a:ext cx="3960000" cy="564730"/>
          </a:xfrm>
          <a:prstGeom prst="rect">
            <a:avLst/>
          </a:prstGeom>
        </p:spPr>
      </p:pic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7" y="1944769"/>
            <a:ext cx="3960000" cy="441308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" y="2581606"/>
            <a:ext cx="3960000" cy="6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Description de la transformation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1" name="Image 10" descr="transform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5"/>
          <a:stretch/>
        </p:blipFill>
        <p:spPr>
          <a:xfrm>
            <a:off x="1646785" y="940659"/>
            <a:ext cx="6043523" cy="19399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7120"/>
            <a:ext cx="9000000" cy="9139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36593"/>
            <a:ext cx="9000000" cy="1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7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487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Nombre de paramètre des approches macromoléculaires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pic>
        <p:nvPicPr>
          <p:cNvPr id="5" name="Image 4" descr="slide26_illu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7766"/>
            <a:ext cx="3797300" cy="2971800"/>
          </a:xfrm>
          <a:prstGeom prst="rect">
            <a:avLst/>
          </a:prstGeom>
        </p:spPr>
      </p:pic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" y="5308601"/>
            <a:ext cx="3600000" cy="25303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4826001"/>
            <a:ext cx="395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Order</a:t>
            </a:r>
            <a:r>
              <a:rPr lang="fr-FR" dirty="0" smtClean="0"/>
              <a:t> 3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sufficient</a:t>
            </a:r>
            <a:endParaRPr lang="fr-FR" dirty="0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" y="989153"/>
            <a:ext cx="3419996" cy="1033517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3723564" y="818444"/>
            <a:ext cx="5293437" cy="1086393"/>
          </a:xfr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fr-FR" sz="900" dirty="0" smtClean="0"/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1" y="989153"/>
            <a:ext cx="4860776" cy="621727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3753556" y="2965485"/>
            <a:ext cx="5260624" cy="29894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latin typeface="Franklin Gothic Medium"/>
                <a:cs typeface="Franklin Gothic Medium"/>
              </a:rPr>
              <a:t>Calcul des </a:t>
            </a:r>
            <a:r>
              <a:rPr lang="fr-FR" sz="1800" dirty="0" err="1" smtClean="0">
                <a:latin typeface="Franklin Gothic Medium"/>
                <a:cs typeface="Franklin Gothic Medium"/>
              </a:rPr>
              <a:t>K</a:t>
            </a:r>
            <a:r>
              <a:rPr lang="fr-FR" sz="1800" baseline="-25000" dirty="0" err="1" smtClean="0">
                <a:latin typeface="Franklin Gothic Medium"/>
                <a:cs typeface="Franklin Gothic Medium"/>
              </a:rPr>
              <a:t>i</a:t>
            </a:r>
            <a:endParaRPr lang="fr-FR" sz="1800" baseline="-25000" dirty="0" smtClean="0">
              <a:latin typeface="Franklin Gothic Medium"/>
              <a:cs typeface="Franklin Gothic Medium"/>
            </a:endParaRPr>
          </a:p>
          <a:p>
            <a:pPr marL="184150" indent="-184150"/>
            <a:r>
              <a:rPr lang="fr-FR" sz="1600" dirty="0" smtClean="0"/>
              <a:t>Par approche continue </a:t>
            </a:r>
            <a:r>
              <a:rPr lang="fr-FR" sz="1600" dirty="0" smtClean="0"/>
              <a:t>(</a:t>
            </a:r>
            <a:r>
              <a:rPr lang="fr-FR" sz="1600" dirty="0" err="1" smtClean="0"/>
              <a:t>Merckel</a:t>
            </a:r>
            <a:r>
              <a:rPr lang="fr-FR" sz="1600" dirty="0" smtClean="0"/>
              <a:t> et </a:t>
            </a:r>
            <a:r>
              <a:rPr lang="fr-FR" sz="1600" dirty="0" smtClean="0"/>
              <a:t>al. ‘11)</a:t>
            </a:r>
          </a:p>
          <a:p>
            <a:pPr marL="628650" lvl="1" indent="-184150"/>
            <a:r>
              <a:rPr lang="fr-FR" sz="1400" dirty="0" smtClean="0"/>
              <a:t>Formulation robuste quelque soit la </a:t>
            </a:r>
            <a:r>
              <a:rPr lang="fr-FR" sz="1400" dirty="0" smtClean="0"/>
              <a:t>distribution du réseau de cha</a:t>
            </a:r>
            <a:r>
              <a:rPr lang="fr-FR" sz="1400" dirty="0" smtClean="0"/>
              <a:t>î</a:t>
            </a:r>
            <a:r>
              <a:rPr lang="fr-FR" sz="1400" dirty="0" smtClean="0"/>
              <a:t>nes</a:t>
            </a:r>
            <a:r>
              <a:rPr lang="fr-FR" sz="1400" dirty="0" smtClean="0"/>
              <a:t>,</a:t>
            </a:r>
            <a:endParaRPr lang="fr-FR" sz="1400" dirty="0"/>
          </a:p>
          <a:p>
            <a:pPr marL="628650" lvl="1" indent="-184150"/>
            <a:r>
              <a:rPr lang="fr-FR" sz="1400" dirty="0" smtClean="0"/>
              <a:t>Co</a:t>
            </a:r>
            <a:r>
              <a:rPr lang="fr-FR" sz="1400" dirty="0" smtClean="0"/>
              <a:t>ût de calcul conséquent</a:t>
            </a:r>
            <a:endParaRPr lang="fr-FR" sz="1400" dirty="0" smtClean="0"/>
          </a:p>
          <a:p>
            <a:pPr marL="444500" lvl="1" indent="0">
              <a:buNone/>
            </a:pPr>
            <a:endParaRPr lang="fr-FR" sz="1400" dirty="0" smtClean="0"/>
          </a:p>
          <a:p>
            <a:pPr marL="184150" indent="-184150"/>
            <a:r>
              <a:rPr lang="fr-FR" sz="1600" dirty="0" smtClean="0"/>
              <a:t>Par approches continues (</a:t>
            </a:r>
            <a:r>
              <a:rPr lang="fr-FR" sz="1600" dirty="0" err="1" smtClean="0"/>
              <a:t>Gillibertet</a:t>
            </a:r>
            <a:r>
              <a:rPr lang="fr-FR" sz="1600" dirty="0" smtClean="0"/>
              <a:t> </a:t>
            </a:r>
            <a:r>
              <a:rPr lang="fr-FR" sz="1600" dirty="0" smtClean="0"/>
              <a:t>al. ’10)</a:t>
            </a:r>
          </a:p>
          <a:p>
            <a:pPr marL="584200" lvl="1" indent="-184150"/>
            <a:r>
              <a:rPr lang="fr-FR" sz="1400" dirty="0" smtClean="0"/>
              <a:t>Formalisme et implémentation simple mais dépendant de la distribution du réseau de cha</a:t>
            </a:r>
            <a:r>
              <a:rPr lang="fr-FR" sz="1400" dirty="0" smtClean="0"/>
              <a:t>înes</a:t>
            </a:r>
            <a:r>
              <a:rPr lang="fr-FR" sz="1400" dirty="0" smtClean="0"/>
              <a:t>,</a:t>
            </a:r>
            <a:endParaRPr lang="fr-FR" sz="1400" dirty="0"/>
          </a:p>
          <a:p>
            <a:pPr marL="584200" lvl="1" indent="-184150"/>
            <a:r>
              <a:rPr lang="fr-FR" sz="1400" dirty="0" err="1" smtClean="0"/>
              <a:t>Anisotropy</a:t>
            </a:r>
            <a:r>
              <a:rPr lang="fr-FR" sz="1400" dirty="0" smtClean="0"/>
              <a:t> </a:t>
            </a:r>
            <a:r>
              <a:rPr lang="fr-FR" sz="1400" dirty="0" err="1" smtClean="0"/>
              <a:t>atificiel</a:t>
            </a:r>
            <a:r>
              <a:rPr lang="fr-FR" sz="1400" dirty="0" smtClean="0"/>
              <a:t> pouvant </a:t>
            </a:r>
            <a:r>
              <a:rPr lang="fr-FR" sz="1400" dirty="0" smtClean="0"/>
              <a:t>être induite par la nature du réseau.</a:t>
            </a:r>
            <a:endParaRPr lang="fr-FR" sz="1400" dirty="0"/>
          </a:p>
          <a:p>
            <a:pPr marL="584200" lvl="1" indent="-184150"/>
            <a:endParaRPr lang="fr-FR" sz="1200" dirty="0"/>
          </a:p>
        </p:txBody>
      </p:sp>
      <p:pic>
        <p:nvPicPr>
          <p:cNvPr id="17" name="Image 16" descr="slide27_illus1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28" b="94872" l="3289" r="953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51" y="3844934"/>
            <a:ext cx="491076" cy="503999"/>
          </a:xfrm>
          <a:prstGeom prst="rect">
            <a:avLst/>
          </a:prstGeom>
        </p:spPr>
      </p:pic>
      <p:pic>
        <p:nvPicPr>
          <p:cNvPr id="18" name="Image 17" descr="slide27_illus2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6" b="94268" l="4487" r="980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22" y="5121621"/>
            <a:ext cx="499184" cy="502384"/>
          </a:xfrm>
          <a:prstGeom prst="rect">
            <a:avLst/>
          </a:prstGeom>
        </p:spPr>
      </p:pic>
      <p:pic>
        <p:nvPicPr>
          <p:cNvPr id="15" name="Imag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5" y="2027766"/>
            <a:ext cx="3717093" cy="6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</a:t>
            </a:r>
            <a:r>
              <a:rPr lang="fr-FR" dirty="0" smtClean="0"/>
              <a:t>aux tissus conjonctifs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grpSp>
        <p:nvGrpSpPr>
          <p:cNvPr id="8" name="Grouper 7"/>
          <p:cNvGrpSpPr>
            <a:grpSpLocks noChangeAspect="1"/>
          </p:cNvGrpSpPr>
          <p:nvPr/>
        </p:nvGrpSpPr>
        <p:grpSpPr>
          <a:xfrm>
            <a:off x="7718777" y="1192353"/>
            <a:ext cx="1227668" cy="1213418"/>
            <a:chOff x="3849783" y="4431865"/>
            <a:chExt cx="613834" cy="606709"/>
          </a:xfrm>
        </p:grpSpPr>
        <p:pic>
          <p:nvPicPr>
            <p:cNvPr id="9" name="Image 8" descr="P002 surplus elastine X20.JPG"/>
            <p:cNvPicPr>
              <a:picLocks noChangeAspect="1"/>
            </p:cNvPicPr>
            <p:nvPr/>
          </p:nvPicPr>
          <p:blipFill rotWithShape="1">
            <a:blip r:embed="rId2"/>
            <a:srcRect l="25000"/>
            <a:stretch/>
          </p:blipFill>
          <p:spPr>
            <a:xfrm>
              <a:off x="3856839" y="4431865"/>
              <a:ext cx="606709" cy="60670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3849783" y="4431865"/>
              <a:ext cx="61383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Elastine</a:t>
              </a:r>
              <a:endParaRPr lang="en-US" sz="2000" dirty="0"/>
            </a:p>
          </p:txBody>
        </p:sp>
      </p:grpSp>
      <p:grpSp>
        <p:nvGrpSpPr>
          <p:cNvPr id="11" name="Grouper 10"/>
          <p:cNvGrpSpPr>
            <a:grpSpLocks noChangeAspect="1"/>
          </p:cNvGrpSpPr>
          <p:nvPr/>
        </p:nvGrpSpPr>
        <p:grpSpPr>
          <a:xfrm>
            <a:off x="296333" y="1107686"/>
            <a:ext cx="1241782" cy="1224004"/>
            <a:chOff x="3487711" y="5421159"/>
            <a:chExt cx="620891" cy="612002"/>
          </a:xfrm>
        </p:grpSpPr>
        <p:pic>
          <p:nvPicPr>
            <p:cNvPr id="12" name="Image 11" descr="collagen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6602" y="5421161"/>
              <a:ext cx="612000" cy="612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3487711" y="5421159"/>
              <a:ext cx="62088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Collagen</a:t>
              </a:r>
              <a:endParaRPr lang="en-US" dirty="0"/>
            </a:p>
          </p:txBody>
        </p:sp>
      </p:grpSp>
      <p:pic>
        <p:nvPicPr>
          <p:cNvPr id="14" name="Image 13" descr="DSCN0336.JPG"/>
          <p:cNvPicPr>
            <a:picLocks noChangeAspect="1"/>
          </p:cNvPicPr>
          <p:nvPr/>
        </p:nvPicPr>
        <p:blipFill rotWithShape="1">
          <a:blip r:embed="rId4"/>
          <a:srcRect l="21515" t="43041" r="19318" b="21821"/>
          <a:stretch/>
        </p:blipFill>
        <p:spPr>
          <a:xfrm>
            <a:off x="3410898" y="895031"/>
            <a:ext cx="1944000" cy="86602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682396" y="1842950"/>
            <a:ext cx="562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Supposons l’isotropie de chaque </a:t>
            </a:r>
            <a:r>
              <a:rPr lang="fr-FR" b="1" dirty="0" smtClean="0"/>
              <a:t>phases</a:t>
            </a:r>
          </a:p>
        </p:txBody>
      </p:sp>
      <p:grpSp>
        <p:nvGrpSpPr>
          <p:cNvPr id="17" name="Grouper 52"/>
          <p:cNvGrpSpPr/>
          <p:nvPr/>
        </p:nvGrpSpPr>
        <p:grpSpPr>
          <a:xfrm>
            <a:off x="3465837" y="2689890"/>
            <a:ext cx="1724446" cy="606145"/>
            <a:chOff x="1226707" y="4532431"/>
            <a:chExt cx="2565400" cy="965200"/>
          </a:xfrm>
        </p:grpSpPr>
        <p:sp>
          <p:nvSpPr>
            <p:cNvPr id="18" name="Ellipse 17"/>
            <p:cNvSpPr/>
            <p:nvPr/>
          </p:nvSpPr>
          <p:spPr>
            <a:xfrm>
              <a:off x="1226707" y="4532431"/>
              <a:ext cx="2565400" cy="965200"/>
            </a:xfrm>
            <a:prstGeom prst="ellipse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r 21"/>
            <p:cNvGrpSpPr/>
            <p:nvPr/>
          </p:nvGrpSpPr>
          <p:grpSpPr>
            <a:xfrm>
              <a:off x="2643352" y="4682567"/>
              <a:ext cx="933397" cy="660610"/>
              <a:chOff x="544817" y="4482519"/>
              <a:chExt cx="2172978" cy="1511875"/>
            </a:xfrm>
          </p:grpSpPr>
          <p:sp>
            <p:nvSpPr>
              <p:cNvPr id="25" name="Forme libre 24"/>
              <p:cNvSpPr/>
              <p:nvPr/>
            </p:nvSpPr>
            <p:spPr>
              <a:xfrm>
                <a:off x="1152222" y="4482519"/>
                <a:ext cx="1487478" cy="1079499"/>
              </a:xfrm>
              <a:custGeom>
                <a:avLst/>
                <a:gdLst>
                  <a:gd name="connsiteX0" fmla="*/ 39680 w 1487480"/>
                  <a:gd name="connsiteY0" fmla="*/ 0 h 1079500"/>
                  <a:gd name="connsiteX1" fmla="*/ 115880 w 1487480"/>
                  <a:gd name="connsiteY1" fmla="*/ 25400 h 1079500"/>
                  <a:gd name="connsiteX2" fmla="*/ 268280 w 1487480"/>
                  <a:gd name="connsiteY2" fmla="*/ 139700 h 1079500"/>
                  <a:gd name="connsiteX3" fmla="*/ 280980 w 1487480"/>
                  <a:gd name="connsiteY3" fmla="*/ 177800 h 1079500"/>
                  <a:gd name="connsiteX4" fmla="*/ 306380 w 1487480"/>
                  <a:gd name="connsiteY4" fmla="*/ 266700 h 1079500"/>
                  <a:gd name="connsiteX5" fmla="*/ 293680 w 1487480"/>
                  <a:gd name="connsiteY5" fmla="*/ 584200 h 1079500"/>
                  <a:gd name="connsiteX6" fmla="*/ 280980 w 1487480"/>
                  <a:gd name="connsiteY6" fmla="*/ 622300 h 1079500"/>
                  <a:gd name="connsiteX7" fmla="*/ 242880 w 1487480"/>
                  <a:gd name="connsiteY7" fmla="*/ 673100 h 1079500"/>
                  <a:gd name="connsiteX8" fmla="*/ 166680 w 1487480"/>
                  <a:gd name="connsiteY8" fmla="*/ 749300 h 1079500"/>
                  <a:gd name="connsiteX9" fmla="*/ 77780 w 1487480"/>
                  <a:gd name="connsiteY9" fmla="*/ 774700 h 1079500"/>
                  <a:gd name="connsiteX10" fmla="*/ 14280 w 1487480"/>
                  <a:gd name="connsiteY10" fmla="*/ 762000 h 1079500"/>
                  <a:gd name="connsiteX11" fmla="*/ 1580 w 1487480"/>
                  <a:gd name="connsiteY11" fmla="*/ 711200 h 1079500"/>
                  <a:gd name="connsiteX12" fmla="*/ 26980 w 1487480"/>
                  <a:gd name="connsiteY12" fmla="*/ 622300 h 1079500"/>
                  <a:gd name="connsiteX13" fmla="*/ 128580 w 1487480"/>
                  <a:gd name="connsiteY13" fmla="*/ 571500 h 1079500"/>
                  <a:gd name="connsiteX14" fmla="*/ 382580 w 1487480"/>
                  <a:gd name="connsiteY14" fmla="*/ 584200 h 1079500"/>
                  <a:gd name="connsiteX15" fmla="*/ 458780 w 1487480"/>
                  <a:gd name="connsiteY15" fmla="*/ 660400 h 1079500"/>
                  <a:gd name="connsiteX16" fmla="*/ 598480 w 1487480"/>
                  <a:gd name="connsiteY16" fmla="*/ 647700 h 1079500"/>
                  <a:gd name="connsiteX17" fmla="*/ 725480 w 1487480"/>
                  <a:gd name="connsiteY17" fmla="*/ 571500 h 1079500"/>
                  <a:gd name="connsiteX18" fmla="*/ 763580 w 1487480"/>
                  <a:gd name="connsiteY18" fmla="*/ 558800 h 1079500"/>
                  <a:gd name="connsiteX19" fmla="*/ 801680 w 1487480"/>
                  <a:gd name="connsiteY19" fmla="*/ 533400 h 1079500"/>
                  <a:gd name="connsiteX20" fmla="*/ 877880 w 1487480"/>
                  <a:gd name="connsiteY20" fmla="*/ 508000 h 1079500"/>
                  <a:gd name="connsiteX21" fmla="*/ 992180 w 1487480"/>
                  <a:gd name="connsiteY21" fmla="*/ 444500 h 1079500"/>
                  <a:gd name="connsiteX22" fmla="*/ 1042980 w 1487480"/>
                  <a:gd name="connsiteY22" fmla="*/ 406400 h 1079500"/>
                  <a:gd name="connsiteX23" fmla="*/ 1081080 w 1487480"/>
                  <a:gd name="connsiteY23" fmla="*/ 381000 h 1079500"/>
                  <a:gd name="connsiteX24" fmla="*/ 1093780 w 1487480"/>
                  <a:gd name="connsiteY24" fmla="*/ 342900 h 1079500"/>
                  <a:gd name="connsiteX25" fmla="*/ 1169980 w 1487480"/>
                  <a:gd name="connsiteY25" fmla="*/ 292100 h 1079500"/>
                  <a:gd name="connsiteX26" fmla="*/ 1246180 w 1487480"/>
                  <a:gd name="connsiteY26" fmla="*/ 330200 h 1079500"/>
                  <a:gd name="connsiteX27" fmla="*/ 1271580 w 1487480"/>
                  <a:gd name="connsiteY27" fmla="*/ 381000 h 1079500"/>
                  <a:gd name="connsiteX28" fmla="*/ 1322380 w 1487480"/>
                  <a:gd name="connsiteY28" fmla="*/ 469900 h 1079500"/>
                  <a:gd name="connsiteX29" fmla="*/ 1335080 w 1487480"/>
                  <a:gd name="connsiteY29" fmla="*/ 520700 h 1079500"/>
                  <a:gd name="connsiteX30" fmla="*/ 1322380 w 1487480"/>
                  <a:gd name="connsiteY30" fmla="*/ 647700 h 1079500"/>
                  <a:gd name="connsiteX31" fmla="*/ 1284280 w 1487480"/>
                  <a:gd name="connsiteY31" fmla="*/ 698500 h 1079500"/>
                  <a:gd name="connsiteX32" fmla="*/ 1220780 w 1487480"/>
                  <a:gd name="connsiteY32" fmla="*/ 774700 h 1079500"/>
                  <a:gd name="connsiteX33" fmla="*/ 1195380 w 1487480"/>
                  <a:gd name="connsiteY33" fmla="*/ 812800 h 1079500"/>
                  <a:gd name="connsiteX34" fmla="*/ 1195380 w 1487480"/>
                  <a:gd name="connsiteY34" fmla="*/ 1003300 h 1079500"/>
                  <a:gd name="connsiteX35" fmla="*/ 1220780 w 1487480"/>
                  <a:gd name="connsiteY35" fmla="*/ 1041400 h 1079500"/>
                  <a:gd name="connsiteX36" fmla="*/ 1309680 w 1487480"/>
                  <a:gd name="connsiteY36" fmla="*/ 1079500 h 1079500"/>
                  <a:gd name="connsiteX37" fmla="*/ 1436680 w 1487480"/>
                  <a:gd name="connsiteY37" fmla="*/ 1066800 h 1079500"/>
                  <a:gd name="connsiteX38" fmla="*/ 1474780 w 1487480"/>
                  <a:gd name="connsiteY38" fmla="*/ 1054100 h 1079500"/>
                  <a:gd name="connsiteX39" fmla="*/ 1487480 w 1487480"/>
                  <a:gd name="connsiteY39" fmla="*/ 1028700 h 1079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487480" h="1079500">
                    <a:moveTo>
                      <a:pt x="39680" y="0"/>
                    </a:moveTo>
                    <a:cubicBezTo>
                      <a:pt x="65080" y="8467"/>
                      <a:pt x="91933" y="13426"/>
                      <a:pt x="115880" y="25400"/>
                    </a:cubicBezTo>
                    <a:cubicBezTo>
                      <a:pt x="207310" y="71115"/>
                      <a:pt x="207515" y="78935"/>
                      <a:pt x="268280" y="139700"/>
                    </a:cubicBezTo>
                    <a:cubicBezTo>
                      <a:pt x="272513" y="152400"/>
                      <a:pt x="277302" y="164928"/>
                      <a:pt x="280980" y="177800"/>
                    </a:cubicBezTo>
                    <a:cubicBezTo>
                      <a:pt x="312874" y="289428"/>
                      <a:pt x="275930" y="175349"/>
                      <a:pt x="306380" y="266700"/>
                    </a:cubicBezTo>
                    <a:cubicBezTo>
                      <a:pt x="302147" y="372533"/>
                      <a:pt x="301226" y="478551"/>
                      <a:pt x="293680" y="584200"/>
                    </a:cubicBezTo>
                    <a:cubicBezTo>
                      <a:pt x="292726" y="597553"/>
                      <a:pt x="287622" y="610677"/>
                      <a:pt x="280980" y="622300"/>
                    </a:cubicBezTo>
                    <a:cubicBezTo>
                      <a:pt x="270478" y="640678"/>
                      <a:pt x="255183" y="655876"/>
                      <a:pt x="242880" y="673100"/>
                    </a:cubicBezTo>
                    <a:cubicBezTo>
                      <a:pt x="211049" y="717664"/>
                      <a:pt x="222327" y="717502"/>
                      <a:pt x="166680" y="749300"/>
                    </a:cubicBezTo>
                    <a:cubicBezTo>
                      <a:pt x="152509" y="757398"/>
                      <a:pt x="88777" y="771951"/>
                      <a:pt x="77780" y="774700"/>
                    </a:cubicBezTo>
                    <a:cubicBezTo>
                      <a:pt x="56613" y="770467"/>
                      <a:pt x="30863" y="775819"/>
                      <a:pt x="14280" y="762000"/>
                    </a:cubicBezTo>
                    <a:cubicBezTo>
                      <a:pt x="871" y="750826"/>
                      <a:pt x="0" y="728583"/>
                      <a:pt x="1580" y="711200"/>
                    </a:cubicBezTo>
                    <a:cubicBezTo>
                      <a:pt x="4370" y="680507"/>
                      <a:pt x="9306" y="647548"/>
                      <a:pt x="26980" y="622300"/>
                    </a:cubicBezTo>
                    <a:cubicBezTo>
                      <a:pt x="45236" y="596220"/>
                      <a:pt x="97825" y="581752"/>
                      <a:pt x="128580" y="571500"/>
                    </a:cubicBezTo>
                    <a:lnTo>
                      <a:pt x="382580" y="584200"/>
                    </a:lnTo>
                    <a:cubicBezTo>
                      <a:pt x="417266" y="593539"/>
                      <a:pt x="458780" y="660400"/>
                      <a:pt x="458780" y="660400"/>
                    </a:cubicBezTo>
                    <a:cubicBezTo>
                      <a:pt x="505347" y="656167"/>
                      <a:pt x="552964" y="658410"/>
                      <a:pt x="598480" y="647700"/>
                    </a:cubicBezTo>
                    <a:cubicBezTo>
                      <a:pt x="671096" y="630614"/>
                      <a:pt x="668744" y="603920"/>
                      <a:pt x="725480" y="571500"/>
                    </a:cubicBezTo>
                    <a:cubicBezTo>
                      <a:pt x="737103" y="564858"/>
                      <a:pt x="751606" y="564787"/>
                      <a:pt x="763580" y="558800"/>
                    </a:cubicBezTo>
                    <a:cubicBezTo>
                      <a:pt x="777232" y="551974"/>
                      <a:pt x="787732" y="539599"/>
                      <a:pt x="801680" y="533400"/>
                    </a:cubicBezTo>
                    <a:cubicBezTo>
                      <a:pt x="826146" y="522526"/>
                      <a:pt x="853933" y="519974"/>
                      <a:pt x="877880" y="508000"/>
                    </a:cubicBezTo>
                    <a:cubicBezTo>
                      <a:pt x="926297" y="483791"/>
                      <a:pt x="944340" y="476394"/>
                      <a:pt x="992180" y="444500"/>
                    </a:cubicBezTo>
                    <a:cubicBezTo>
                      <a:pt x="1009792" y="432759"/>
                      <a:pt x="1025756" y="418703"/>
                      <a:pt x="1042980" y="406400"/>
                    </a:cubicBezTo>
                    <a:cubicBezTo>
                      <a:pt x="1055400" y="397528"/>
                      <a:pt x="1068380" y="389467"/>
                      <a:pt x="1081080" y="381000"/>
                    </a:cubicBezTo>
                    <a:cubicBezTo>
                      <a:pt x="1085313" y="368300"/>
                      <a:pt x="1086354" y="354039"/>
                      <a:pt x="1093780" y="342900"/>
                    </a:cubicBezTo>
                    <a:cubicBezTo>
                      <a:pt x="1120961" y="302129"/>
                      <a:pt x="1130036" y="305415"/>
                      <a:pt x="1169980" y="292100"/>
                    </a:cubicBezTo>
                    <a:cubicBezTo>
                      <a:pt x="1195380" y="304800"/>
                      <a:pt x="1224808" y="311500"/>
                      <a:pt x="1246180" y="330200"/>
                    </a:cubicBezTo>
                    <a:cubicBezTo>
                      <a:pt x="1260428" y="342667"/>
                      <a:pt x="1262187" y="364562"/>
                      <a:pt x="1271580" y="381000"/>
                    </a:cubicBezTo>
                    <a:cubicBezTo>
                      <a:pt x="1298377" y="427895"/>
                      <a:pt x="1301446" y="414077"/>
                      <a:pt x="1322380" y="469900"/>
                    </a:cubicBezTo>
                    <a:cubicBezTo>
                      <a:pt x="1328509" y="486243"/>
                      <a:pt x="1330847" y="503767"/>
                      <a:pt x="1335080" y="520700"/>
                    </a:cubicBezTo>
                    <a:cubicBezTo>
                      <a:pt x="1330847" y="563033"/>
                      <a:pt x="1334068" y="606792"/>
                      <a:pt x="1322380" y="647700"/>
                    </a:cubicBezTo>
                    <a:cubicBezTo>
                      <a:pt x="1316565" y="668052"/>
                      <a:pt x="1295498" y="680551"/>
                      <a:pt x="1284280" y="698500"/>
                    </a:cubicBezTo>
                    <a:cubicBezTo>
                      <a:pt x="1238243" y="772160"/>
                      <a:pt x="1285767" y="731375"/>
                      <a:pt x="1220780" y="774700"/>
                    </a:cubicBezTo>
                    <a:cubicBezTo>
                      <a:pt x="1212313" y="787400"/>
                      <a:pt x="1202206" y="799148"/>
                      <a:pt x="1195380" y="812800"/>
                    </a:cubicBezTo>
                    <a:cubicBezTo>
                      <a:pt x="1166070" y="871420"/>
                      <a:pt x="1183434" y="943571"/>
                      <a:pt x="1195380" y="1003300"/>
                    </a:cubicBezTo>
                    <a:cubicBezTo>
                      <a:pt x="1198373" y="1018267"/>
                      <a:pt x="1209987" y="1030607"/>
                      <a:pt x="1220780" y="1041400"/>
                    </a:cubicBezTo>
                    <a:cubicBezTo>
                      <a:pt x="1250015" y="1070635"/>
                      <a:pt x="1270817" y="1069784"/>
                      <a:pt x="1309680" y="1079500"/>
                    </a:cubicBezTo>
                    <a:cubicBezTo>
                      <a:pt x="1352013" y="1075267"/>
                      <a:pt x="1394630" y="1073269"/>
                      <a:pt x="1436680" y="1066800"/>
                    </a:cubicBezTo>
                    <a:cubicBezTo>
                      <a:pt x="1449911" y="1064764"/>
                      <a:pt x="1464070" y="1062132"/>
                      <a:pt x="1474780" y="1054100"/>
                    </a:cubicBezTo>
                    <a:cubicBezTo>
                      <a:pt x="1482353" y="1048420"/>
                      <a:pt x="1483247" y="1037167"/>
                      <a:pt x="1487480" y="102870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658998" y="4559300"/>
                <a:ext cx="1271402" cy="1417729"/>
              </a:xfrm>
              <a:custGeom>
                <a:avLst/>
                <a:gdLst>
                  <a:gd name="connsiteX0" fmla="*/ 1195202 w 1271402"/>
                  <a:gd name="connsiteY0" fmla="*/ 0 h 1417729"/>
                  <a:gd name="connsiteX1" fmla="*/ 1207902 w 1271402"/>
                  <a:gd name="connsiteY1" fmla="*/ 279400 h 1417729"/>
                  <a:gd name="connsiteX2" fmla="*/ 1258702 w 1271402"/>
                  <a:gd name="connsiteY2" fmla="*/ 406400 h 1417729"/>
                  <a:gd name="connsiteX3" fmla="*/ 1271402 w 1271402"/>
                  <a:gd name="connsiteY3" fmla="*/ 444500 h 1417729"/>
                  <a:gd name="connsiteX4" fmla="*/ 1258702 w 1271402"/>
                  <a:gd name="connsiteY4" fmla="*/ 736600 h 1417729"/>
                  <a:gd name="connsiteX5" fmla="*/ 1246002 w 1271402"/>
                  <a:gd name="connsiteY5" fmla="*/ 787400 h 1417729"/>
                  <a:gd name="connsiteX6" fmla="*/ 1220602 w 1271402"/>
                  <a:gd name="connsiteY6" fmla="*/ 863600 h 1417729"/>
                  <a:gd name="connsiteX7" fmla="*/ 1195202 w 1271402"/>
                  <a:gd name="connsiteY7" fmla="*/ 1003300 h 1417729"/>
                  <a:gd name="connsiteX8" fmla="*/ 1119002 w 1271402"/>
                  <a:gd name="connsiteY8" fmla="*/ 1066800 h 1417729"/>
                  <a:gd name="connsiteX9" fmla="*/ 1042802 w 1271402"/>
                  <a:gd name="connsiteY9" fmla="*/ 1092200 h 1417729"/>
                  <a:gd name="connsiteX10" fmla="*/ 979302 w 1271402"/>
                  <a:gd name="connsiteY10" fmla="*/ 1117600 h 1417729"/>
                  <a:gd name="connsiteX11" fmla="*/ 801502 w 1271402"/>
                  <a:gd name="connsiteY11" fmla="*/ 1104900 h 1417729"/>
                  <a:gd name="connsiteX12" fmla="*/ 814202 w 1271402"/>
                  <a:gd name="connsiteY12" fmla="*/ 1257300 h 1417729"/>
                  <a:gd name="connsiteX13" fmla="*/ 801502 w 1271402"/>
                  <a:gd name="connsiteY13" fmla="*/ 1346200 h 1417729"/>
                  <a:gd name="connsiteX14" fmla="*/ 725302 w 1271402"/>
                  <a:gd name="connsiteY14" fmla="*/ 1054100 h 1417729"/>
                  <a:gd name="connsiteX15" fmla="*/ 382402 w 1271402"/>
                  <a:gd name="connsiteY15" fmla="*/ 1079500 h 1417729"/>
                  <a:gd name="connsiteX16" fmla="*/ 179202 w 1271402"/>
                  <a:gd name="connsiteY16" fmla="*/ 1054100 h 1417729"/>
                  <a:gd name="connsiteX17" fmla="*/ 166502 w 1271402"/>
                  <a:gd name="connsiteY17" fmla="*/ 1016000 h 1417729"/>
                  <a:gd name="connsiteX18" fmla="*/ 141102 w 1271402"/>
                  <a:gd name="connsiteY18" fmla="*/ 952500 h 1417729"/>
                  <a:gd name="connsiteX19" fmla="*/ 115702 w 1271402"/>
                  <a:gd name="connsiteY19" fmla="*/ 901700 h 1417729"/>
                  <a:gd name="connsiteX20" fmla="*/ 90302 w 1271402"/>
                  <a:gd name="connsiteY20" fmla="*/ 838200 h 1417729"/>
                  <a:gd name="connsiteX21" fmla="*/ 64902 w 1271402"/>
                  <a:gd name="connsiteY21" fmla="*/ 787400 h 1417729"/>
                  <a:gd name="connsiteX22" fmla="*/ 39502 w 1271402"/>
                  <a:gd name="connsiteY22" fmla="*/ 698500 h 1417729"/>
                  <a:gd name="connsiteX23" fmla="*/ 14102 w 1271402"/>
                  <a:gd name="connsiteY23" fmla="*/ 457200 h 1417729"/>
                  <a:gd name="connsiteX24" fmla="*/ 1402 w 1271402"/>
                  <a:gd name="connsiteY24" fmla="*/ 304800 h 141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71402" h="1417729">
                    <a:moveTo>
                      <a:pt x="1195202" y="0"/>
                    </a:moveTo>
                    <a:cubicBezTo>
                      <a:pt x="1199435" y="93133"/>
                      <a:pt x="1193510" y="187288"/>
                      <a:pt x="1207902" y="279400"/>
                    </a:cubicBezTo>
                    <a:cubicBezTo>
                      <a:pt x="1214941" y="324448"/>
                      <a:pt x="1244284" y="363145"/>
                      <a:pt x="1258702" y="406400"/>
                    </a:cubicBezTo>
                    <a:lnTo>
                      <a:pt x="1271402" y="444500"/>
                    </a:lnTo>
                    <a:cubicBezTo>
                      <a:pt x="1267169" y="541867"/>
                      <a:pt x="1265901" y="639408"/>
                      <a:pt x="1258702" y="736600"/>
                    </a:cubicBezTo>
                    <a:cubicBezTo>
                      <a:pt x="1257413" y="754007"/>
                      <a:pt x="1251018" y="770682"/>
                      <a:pt x="1246002" y="787400"/>
                    </a:cubicBezTo>
                    <a:cubicBezTo>
                      <a:pt x="1238309" y="813045"/>
                      <a:pt x="1220602" y="863600"/>
                      <a:pt x="1220602" y="863600"/>
                    </a:cubicBezTo>
                    <a:cubicBezTo>
                      <a:pt x="1220104" y="867085"/>
                      <a:pt x="1206608" y="983340"/>
                      <a:pt x="1195202" y="1003300"/>
                    </a:cubicBezTo>
                    <a:cubicBezTo>
                      <a:pt x="1185021" y="1021117"/>
                      <a:pt x="1139148" y="1057846"/>
                      <a:pt x="1119002" y="1066800"/>
                    </a:cubicBezTo>
                    <a:cubicBezTo>
                      <a:pt x="1094536" y="1077674"/>
                      <a:pt x="1067661" y="1082256"/>
                      <a:pt x="1042802" y="1092200"/>
                    </a:cubicBezTo>
                    <a:lnTo>
                      <a:pt x="979302" y="1117600"/>
                    </a:lnTo>
                    <a:cubicBezTo>
                      <a:pt x="920035" y="1113367"/>
                      <a:pt x="846861" y="1066520"/>
                      <a:pt x="801502" y="1104900"/>
                    </a:cubicBezTo>
                    <a:cubicBezTo>
                      <a:pt x="762588" y="1137828"/>
                      <a:pt x="814202" y="1206324"/>
                      <a:pt x="814202" y="1257300"/>
                    </a:cubicBezTo>
                    <a:cubicBezTo>
                      <a:pt x="814202" y="1287234"/>
                      <a:pt x="805735" y="1316567"/>
                      <a:pt x="801502" y="1346200"/>
                    </a:cubicBezTo>
                    <a:cubicBezTo>
                      <a:pt x="610071" y="1298342"/>
                      <a:pt x="1019669" y="1417729"/>
                      <a:pt x="725302" y="1054100"/>
                    </a:cubicBezTo>
                    <a:cubicBezTo>
                      <a:pt x="722251" y="1050332"/>
                      <a:pt x="407336" y="1077422"/>
                      <a:pt x="382402" y="1079500"/>
                    </a:cubicBezTo>
                    <a:cubicBezTo>
                      <a:pt x="314669" y="1071033"/>
                      <a:pt x="244689" y="1073361"/>
                      <a:pt x="179202" y="1054100"/>
                    </a:cubicBezTo>
                    <a:cubicBezTo>
                      <a:pt x="166359" y="1050323"/>
                      <a:pt x="171202" y="1028535"/>
                      <a:pt x="166502" y="1016000"/>
                    </a:cubicBezTo>
                    <a:cubicBezTo>
                      <a:pt x="158497" y="994654"/>
                      <a:pt x="150361" y="973332"/>
                      <a:pt x="141102" y="952500"/>
                    </a:cubicBezTo>
                    <a:cubicBezTo>
                      <a:pt x="133413" y="935200"/>
                      <a:pt x="123391" y="919000"/>
                      <a:pt x="115702" y="901700"/>
                    </a:cubicBezTo>
                    <a:cubicBezTo>
                      <a:pt x="106443" y="880868"/>
                      <a:pt x="99561" y="859032"/>
                      <a:pt x="90302" y="838200"/>
                    </a:cubicBezTo>
                    <a:cubicBezTo>
                      <a:pt x="82613" y="820900"/>
                      <a:pt x="72360" y="804801"/>
                      <a:pt x="64902" y="787400"/>
                    </a:cubicBezTo>
                    <a:cubicBezTo>
                      <a:pt x="53970" y="761893"/>
                      <a:pt x="45947" y="724279"/>
                      <a:pt x="39502" y="698500"/>
                    </a:cubicBezTo>
                    <a:cubicBezTo>
                      <a:pt x="31035" y="618067"/>
                      <a:pt x="22718" y="537617"/>
                      <a:pt x="14102" y="457200"/>
                    </a:cubicBezTo>
                    <a:cubicBezTo>
                      <a:pt x="0" y="325577"/>
                      <a:pt x="1402" y="382792"/>
                      <a:pt x="1402" y="30480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544817" y="4571998"/>
                <a:ext cx="2172978" cy="1422396"/>
              </a:xfrm>
              <a:custGeom>
                <a:avLst/>
                <a:gdLst>
                  <a:gd name="connsiteX0" fmla="*/ 179081 w 2172981"/>
                  <a:gd name="connsiteY0" fmla="*/ 1422400 h 1422400"/>
                  <a:gd name="connsiteX1" fmla="*/ 52081 w 2172981"/>
                  <a:gd name="connsiteY1" fmla="*/ 1346200 h 1422400"/>
                  <a:gd name="connsiteX2" fmla="*/ 13981 w 2172981"/>
                  <a:gd name="connsiteY2" fmla="*/ 1282700 h 1422400"/>
                  <a:gd name="connsiteX3" fmla="*/ 1281 w 2172981"/>
                  <a:gd name="connsiteY3" fmla="*/ 1206500 h 1422400"/>
                  <a:gd name="connsiteX4" fmla="*/ 13981 w 2172981"/>
                  <a:gd name="connsiteY4" fmla="*/ 1003300 h 1422400"/>
                  <a:gd name="connsiteX5" fmla="*/ 52081 w 2172981"/>
                  <a:gd name="connsiteY5" fmla="*/ 965200 h 1422400"/>
                  <a:gd name="connsiteX6" fmla="*/ 115581 w 2172981"/>
                  <a:gd name="connsiteY6" fmla="*/ 914400 h 1422400"/>
                  <a:gd name="connsiteX7" fmla="*/ 204481 w 2172981"/>
                  <a:gd name="connsiteY7" fmla="*/ 901700 h 1422400"/>
                  <a:gd name="connsiteX8" fmla="*/ 318781 w 2172981"/>
                  <a:gd name="connsiteY8" fmla="*/ 889000 h 1422400"/>
                  <a:gd name="connsiteX9" fmla="*/ 547381 w 2172981"/>
                  <a:gd name="connsiteY9" fmla="*/ 901700 h 1422400"/>
                  <a:gd name="connsiteX10" fmla="*/ 585481 w 2172981"/>
                  <a:gd name="connsiteY10" fmla="*/ 914400 h 1422400"/>
                  <a:gd name="connsiteX11" fmla="*/ 648981 w 2172981"/>
                  <a:gd name="connsiteY11" fmla="*/ 939800 h 1422400"/>
                  <a:gd name="connsiteX12" fmla="*/ 801381 w 2172981"/>
                  <a:gd name="connsiteY12" fmla="*/ 1028700 h 1422400"/>
                  <a:gd name="connsiteX13" fmla="*/ 941081 w 2172981"/>
                  <a:gd name="connsiteY13" fmla="*/ 1168400 h 1422400"/>
                  <a:gd name="connsiteX14" fmla="*/ 1004581 w 2172981"/>
                  <a:gd name="connsiteY14" fmla="*/ 1231900 h 1422400"/>
                  <a:gd name="connsiteX15" fmla="*/ 1042681 w 2172981"/>
                  <a:gd name="connsiteY15" fmla="*/ 1257300 h 1422400"/>
                  <a:gd name="connsiteX16" fmla="*/ 1093481 w 2172981"/>
                  <a:gd name="connsiteY16" fmla="*/ 1308100 h 1422400"/>
                  <a:gd name="connsiteX17" fmla="*/ 1131581 w 2172981"/>
                  <a:gd name="connsiteY17" fmla="*/ 1358900 h 1422400"/>
                  <a:gd name="connsiteX18" fmla="*/ 1169681 w 2172981"/>
                  <a:gd name="connsiteY18" fmla="*/ 1371600 h 1422400"/>
                  <a:gd name="connsiteX19" fmla="*/ 1309381 w 2172981"/>
                  <a:gd name="connsiteY19" fmla="*/ 1358900 h 1422400"/>
                  <a:gd name="connsiteX20" fmla="*/ 1385581 w 2172981"/>
                  <a:gd name="connsiteY20" fmla="*/ 1308100 h 1422400"/>
                  <a:gd name="connsiteX21" fmla="*/ 1449081 w 2172981"/>
                  <a:gd name="connsiteY21" fmla="*/ 1206500 h 1422400"/>
                  <a:gd name="connsiteX22" fmla="*/ 1499881 w 2172981"/>
                  <a:gd name="connsiteY22" fmla="*/ 1130300 h 1422400"/>
                  <a:gd name="connsiteX23" fmla="*/ 1461781 w 2172981"/>
                  <a:gd name="connsiteY23" fmla="*/ 1079500 h 1422400"/>
                  <a:gd name="connsiteX24" fmla="*/ 1398281 w 2172981"/>
                  <a:gd name="connsiteY24" fmla="*/ 1016000 h 1422400"/>
                  <a:gd name="connsiteX25" fmla="*/ 1309381 w 2172981"/>
                  <a:gd name="connsiteY25" fmla="*/ 965200 h 1422400"/>
                  <a:gd name="connsiteX26" fmla="*/ 1195081 w 2172981"/>
                  <a:gd name="connsiteY26" fmla="*/ 939800 h 1422400"/>
                  <a:gd name="connsiteX27" fmla="*/ 1144281 w 2172981"/>
                  <a:gd name="connsiteY27" fmla="*/ 914400 h 1422400"/>
                  <a:gd name="connsiteX28" fmla="*/ 1131581 w 2172981"/>
                  <a:gd name="connsiteY28" fmla="*/ 787400 h 1422400"/>
                  <a:gd name="connsiteX29" fmla="*/ 1182381 w 2172981"/>
                  <a:gd name="connsiteY29" fmla="*/ 736600 h 1422400"/>
                  <a:gd name="connsiteX30" fmla="*/ 1436381 w 2172981"/>
                  <a:gd name="connsiteY30" fmla="*/ 685800 h 1422400"/>
                  <a:gd name="connsiteX31" fmla="*/ 1652281 w 2172981"/>
                  <a:gd name="connsiteY31" fmla="*/ 685800 h 1422400"/>
                  <a:gd name="connsiteX32" fmla="*/ 1677681 w 2172981"/>
                  <a:gd name="connsiteY32" fmla="*/ 723900 h 1422400"/>
                  <a:gd name="connsiteX33" fmla="*/ 1614181 w 2172981"/>
                  <a:gd name="connsiteY33" fmla="*/ 889000 h 1422400"/>
                  <a:gd name="connsiteX34" fmla="*/ 1563381 w 2172981"/>
                  <a:gd name="connsiteY34" fmla="*/ 876300 h 1422400"/>
                  <a:gd name="connsiteX35" fmla="*/ 1550681 w 2172981"/>
                  <a:gd name="connsiteY35" fmla="*/ 825500 h 1422400"/>
                  <a:gd name="connsiteX36" fmla="*/ 1563381 w 2172981"/>
                  <a:gd name="connsiteY36" fmla="*/ 749300 h 1422400"/>
                  <a:gd name="connsiteX37" fmla="*/ 1677681 w 2172981"/>
                  <a:gd name="connsiteY37" fmla="*/ 711200 h 1422400"/>
                  <a:gd name="connsiteX38" fmla="*/ 1893581 w 2172981"/>
                  <a:gd name="connsiteY38" fmla="*/ 736600 h 1422400"/>
                  <a:gd name="connsiteX39" fmla="*/ 1931681 w 2172981"/>
                  <a:gd name="connsiteY39" fmla="*/ 749300 h 1422400"/>
                  <a:gd name="connsiteX40" fmla="*/ 1969781 w 2172981"/>
                  <a:gd name="connsiteY40" fmla="*/ 774700 h 1422400"/>
                  <a:gd name="connsiteX41" fmla="*/ 2033281 w 2172981"/>
                  <a:gd name="connsiteY41" fmla="*/ 749300 h 1422400"/>
                  <a:gd name="connsiteX42" fmla="*/ 2109481 w 2172981"/>
                  <a:gd name="connsiteY42" fmla="*/ 673100 h 1422400"/>
                  <a:gd name="connsiteX43" fmla="*/ 2122181 w 2172981"/>
                  <a:gd name="connsiteY43" fmla="*/ 635000 h 1422400"/>
                  <a:gd name="connsiteX44" fmla="*/ 2147581 w 2172981"/>
                  <a:gd name="connsiteY44" fmla="*/ 584200 h 1422400"/>
                  <a:gd name="connsiteX45" fmla="*/ 2172981 w 2172981"/>
                  <a:gd name="connsiteY45" fmla="*/ 482600 h 1422400"/>
                  <a:gd name="connsiteX46" fmla="*/ 2160281 w 2172981"/>
                  <a:gd name="connsiteY46" fmla="*/ 406400 h 1422400"/>
                  <a:gd name="connsiteX47" fmla="*/ 2071381 w 2172981"/>
                  <a:gd name="connsiteY47" fmla="*/ 304800 h 1422400"/>
                  <a:gd name="connsiteX48" fmla="*/ 2020581 w 2172981"/>
                  <a:gd name="connsiteY48" fmla="*/ 279400 h 1422400"/>
                  <a:gd name="connsiteX49" fmla="*/ 1982481 w 2172981"/>
                  <a:gd name="connsiteY49" fmla="*/ 76200 h 1422400"/>
                  <a:gd name="connsiteX50" fmla="*/ 1944381 w 2172981"/>
                  <a:gd name="connsiteY50" fmla="*/ 63500 h 1422400"/>
                  <a:gd name="connsiteX51" fmla="*/ 1842781 w 2172981"/>
                  <a:gd name="connsiteY51" fmla="*/ 38100 h 1422400"/>
                  <a:gd name="connsiteX52" fmla="*/ 1779281 w 2172981"/>
                  <a:gd name="connsiteY52" fmla="*/ 0 h 142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172981" h="1422400">
                    <a:moveTo>
                      <a:pt x="179081" y="1422400"/>
                    </a:moveTo>
                    <a:cubicBezTo>
                      <a:pt x="122155" y="1403425"/>
                      <a:pt x="109106" y="1403225"/>
                      <a:pt x="52081" y="1346200"/>
                    </a:cubicBezTo>
                    <a:cubicBezTo>
                      <a:pt x="34627" y="1328746"/>
                      <a:pt x="26681" y="1303867"/>
                      <a:pt x="13981" y="1282700"/>
                    </a:cubicBezTo>
                    <a:cubicBezTo>
                      <a:pt x="9748" y="1257300"/>
                      <a:pt x="1281" y="1232250"/>
                      <a:pt x="1281" y="1206500"/>
                    </a:cubicBezTo>
                    <a:cubicBezTo>
                      <a:pt x="1281" y="1138635"/>
                      <a:pt x="0" y="1069710"/>
                      <a:pt x="13981" y="1003300"/>
                    </a:cubicBezTo>
                    <a:cubicBezTo>
                      <a:pt x="17681" y="985725"/>
                      <a:pt x="38564" y="977027"/>
                      <a:pt x="52081" y="965200"/>
                    </a:cubicBezTo>
                    <a:cubicBezTo>
                      <a:pt x="72481" y="947350"/>
                      <a:pt x="90560" y="924826"/>
                      <a:pt x="115581" y="914400"/>
                    </a:cubicBezTo>
                    <a:cubicBezTo>
                      <a:pt x="143213" y="902887"/>
                      <a:pt x="174778" y="905413"/>
                      <a:pt x="204481" y="901700"/>
                    </a:cubicBezTo>
                    <a:cubicBezTo>
                      <a:pt x="242519" y="896945"/>
                      <a:pt x="280681" y="893233"/>
                      <a:pt x="318781" y="889000"/>
                    </a:cubicBezTo>
                    <a:cubicBezTo>
                      <a:pt x="394981" y="893233"/>
                      <a:pt x="471407" y="894464"/>
                      <a:pt x="547381" y="901700"/>
                    </a:cubicBezTo>
                    <a:cubicBezTo>
                      <a:pt x="560708" y="902969"/>
                      <a:pt x="572946" y="909700"/>
                      <a:pt x="585481" y="914400"/>
                    </a:cubicBezTo>
                    <a:cubicBezTo>
                      <a:pt x="606827" y="922405"/>
                      <a:pt x="628282" y="930247"/>
                      <a:pt x="648981" y="939800"/>
                    </a:cubicBezTo>
                    <a:cubicBezTo>
                      <a:pt x="707590" y="966850"/>
                      <a:pt x="754906" y="986450"/>
                      <a:pt x="801381" y="1028700"/>
                    </a:cubicBezTo>
                    <a:lnTo>
                      <a:pt x="941081" y="1168400"/>
                    </a:lnTo>
                    <a:cubicBezTo>
                      <a:pt x="962248" y="1189567"/>
                      <a:pt x="979674" y="1215296"/>
                      <a:pt x="1004581" y="1231900"/>
                    </a:cubicBezTo>
                    <a:cubicBezTo>
                      <a:pt x="1017281" y="1240367"/>
                      <a:pt x="1031092" y="1247367"/>
                      <a:pt x="1042681" y="1257300"/>
                    </a:cubicBezTo>
                    <a:cubicBezTo>
                      <a:pt x="1060863" y="1272885"/>
                      <a:pt x="1077712" y="1290078"/>
                      <a:pt x="1093481" y="1308100"/>
                    </a:cubicBezTo>
                    <a:cubicBezTo>
                      <a:pt x="1107419" y="1324030"/>
                      <a:pt x="1115320" y="1345349"/>
                      <a:pt x="1131581" y="1358900"/>
                    </a:cubicBezTo>
                    <a:cubicBezTo>
                      <a:pt x="1141865" y="1367470"/>
                      <a:pt x="1156981" y="1367367"/>
                      <a:pt x="1169681" y="1371600"/>
                    </a:cubicBezTo>
                    <a:cubicBezTo>
                      <a:pt x="1216248" y="1367367"/>
                      <a:pt x="1264522" y="1372094"/>
                      <a:pt x="1309381" y="1358900"/>
                    </a:cubicBezTo>
                    <a:cubicBezTo>
                      <a:pt x="1338668" y="1350286"/>
                      <a:pt x="1385581" y="1308100"/>
                      <a:pt x="1385581" y="1308100"/>
                    </a:cubicBezTo>
                    <a:cubicBezTo>
                      <a:pt x="1427820" y="1223622"/>
                      <a:pt x="1391379" y="1288932"/>
                      <a:pt x="1449081" y="1206500"/>
                    </a:cubicBezTo>
                    <a:cubicBezTo>
                      <a:pt x="1466587" y="1181491"/>
                      <a:pt x="1499881" y="1130300"/>
                      <a:pt x="1499881" y="1130300"/>
                    </a:cubicBezTo>
                    <a:cubicBezTo>
                      <a:pt x="1487181" y="1113367"/>
                      <a:pt x="1475843" y="1095320"/>
                      <a:pt x="1461781" y="1079500"/>
                    </a:cubicBezTo>
                    <a:cubicBezTo>
                      <a:pt x="1441894" y="1057127"/>
                      <a:pt x="1420809" y="1035712"/>
                      <a:pt x="1398281" y="1016000"/>
                    </a:cubicBezTo>
                    <a:cubicBezTo>
                      <a:pt x="1379858" y="999880"/>
                      <a:pt x="1329889" y="972890"/>
                      <a:pt x="1309381" y="965200"/>
                    </a:cubicBezTo>
                    <a:cubicBezTo>
                      <a:pt x="1288883" y="957513"/>
                      <a:pt x="1212324" y="943249"/>
                      <a:pt x="1195081" y="939800"/>
                    </a:cubicBezTo>
                    <a:cubicBezTo>
                      <a:pt x="1178148" y="931333"/>
                      <a:pt x="1158825" y="926520"/>
                      <a:pt x="1144281" y="914400"/>
                    </a:cubicBezTo>
                    <a:cubicBezTo>
                      <a:pt x="1105034" y="881694"/>
                      <a:pt x="1111315" y="831985"/>
                      <a:pt x="1131581" y="787400"/>
                    </a:cubicBezTo>
                    <a:cubicBezTo>
                      <a:pt x="1141490" y="765599"/>
                      <a:pt x="1161296" y="747953"/>
                      <a:pt x="1182381" y="736600"/>
                    </a:cubicBezTo>
                    <a:cubicBezTo>
                      <a:pt x="1268321" y="690324"/>
                      <a:pt x="1341350" y="694439"/>
                      <a:pt x="1436381" y="685800"/>
                    </a:cubicBezTo>
                    <a:cubicBezTo>
                      <a:pt x="1519534" y="665012"/>
                      <a:pt x="1536801" y="655005"/>
                      <a:pt x="1652281" y="685800"/>
                    </a:cubicBezTo>
                    <a:cubicBezTo>
                      <a:pt x="1667029" y="689733"/>
                      <a:pt x="1669214" y="711200"/>
                      <a:pt x="1677681" y="723900"/>
                    </a:cubicBezTo>
                    <a:cubicBezTo>
                      <a:pt x="1673043" y="749412"/>
                      <a:pt x="1684086" y="879014"/>
                      <a:pt x="1614181" y="889000"/>
                    </a:cubicBezTo>
                    <a:cubicBezTo>
                      <a:pt x="1596902" y="891468"/>
                      <a:pt x="1580314" y="880533"/>
                      <a:pt x="1563381" y="876300"/>
                    </a:cubicBezTo>
                    <a:cubicBezTo>
                      <a:pt x="1559148" y="859367"/>
                      <a:pt x="1550681" y="842954"/>
                      <a:pt x="1550681" y="825500"/>
                    </a:cubicBezTo>
                    <a:cubicBezTo>
                      <a:pt x="1550681" y="799750"/>
                      <a:pt x="1551865" y="772332"/>
                      <a:pt x="1563381" y="749300"/>
                    </a:cubicBezTo>
                    <a:cubicBezTo>
                      <a:pt x="1579615" y="716831"/>
                      <a:pt x="1659460" y="714237"/>
                      <a:pt x="1677681" y="711200"/>
                    </a:cubicBezTo>
                    <a:cubicBezTo>
                      <a:pt x="1749648" y="719667"/>
                      <a:pt x="1821920" y="725851"/>
                      <a:pt x="1893581" y="736600"/>
                    </a:cubicBezTo>
                    <a:cubicBezTo>
                      <a:pt x="1906820" y="738586"/>
                      <a:pt x="1919707" y="743313"/>
                      <a:pt x="1931681" y="749300"/>
                    </a:cubicBezTo>
                    <a:cubicBezTo>
                      <a:pt x="1945333" y="756126"/>
                      <a:pt x="1957081" y="766233"/>
                      <a:pt x="1969781" y="774700"/>
                    </a:cubicBezTo>
                    <a:cubicBezTo>
                      <a:pt x="1990948" y="766233"/>
                      <a:pt x="2014844" y="762709"/>
                      <a:pt x="2033281" y="749300"/>
                    </a:cubicBezTo>
                    <a:cubicBezTo>
                      <a:pt x="2062332" y="728172"/>
                      <a:pt x="2109481" y="673100"/>
                      <a:pt x="2109481" y="673100"/>
                    </a:cubicBezTo>
                    <a:cubicBezTo>
                      <a:pt x="2113714" y="660400"/>
                      <a:pt x="2116908" y="647305"/>
                      <a:pt x="2122181" y="635000"/>
                    </a:cubicBezTo>
                    <a:cubicBezTo>
                      <a:pt x="2129639" y="617599"/>
                      <a:pt x="2141594" y="602161"/>
                      <a:pt x="2147581" y="584200"/>
                    </a:cubicBezTo>
                    <a:cubicBezTo>
                      <a:pt x="2158620" y="551082"/>
                      <a:pt x="2172981" y="482600"/>
                      <a:pt x="2172981" y="482600"/>
                    </a:cubicBezTo>
                    <a:cubicBezTo>
                      <a:pt x="2168748" y="457200"/>
                      <a:pt x="2170185" y="430170"/>
                      <a:pt x="2160281" y="406400"/>
                    </a:cubicBezTo>
                    <a:cubicBezTo>
                      <a:pt x="2136799" y="350044"/>
                      <a:pt x="2116989" y="330861"/>
                      <a:pt x="2071381" y="304800"/>
                    </a:cubicBezTo>
                    <a:cubicBezTo>
                      <a:pt x="2054943" y="295407"/>
                      <a:pt x="2037514" y="287867"/>
                      <a:pt x="2020581" y="279400"/>
                    </a:cubicBezTo>
                    <a:cubicBezTo>
                      <a:pt x="1946344" y="168045"/>
                      <a:pt x="2062237" y="355347"/>
                      <a:pt x="1982481" y="76200"/>
                    </a:cubicBezTo>
                    <a:cubicBezTo>
                      <a:pt x="1978803" y="63328"/>
                      <a:pt x="1957296" y="67022"/>
                      <a:pt x="1944381" y="63500"/>
                    </a:cubicBezTo>
                    <a:cubicBezTo>
                      <a:pt x="1910702" y="54315"/>
                      <a:pt x="1842781" y="38100"/>
                      <a:pt x="1842781" y="38100"/>
                    </a:cubicBezTo>
                    <a:cubicBezTo>
                      <a:pt x="1796805" y="7449"/>
                      <a:pt x="1818333" y="19526"/>
                      <a:pt x="1779281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Ellipse 19"/>
            <p:cNvSpPr/>
            <p:nvPr/>
          </p:nvSpPr>
          <p:spPr>
            <a:xfrm rot="20021416">
              <a:off x="1904192" y="480373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2056592" y="495613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 rot="1754145">
              <a:off x="1788275" y="5246946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 rot="3802040">
              <a:off x="1370249" y="5108528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 rot="16759821">
              <a:off x="1580607" y="4831700"/>
              <a:ext cx="419100" cy="101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avec flèche 27"/>
          <p:cNvCxnSpPr>
            <a:stCxn id="14" idx="3"/>
            <a:endCxn id="9" idx="1"/>
          </p:cNvCxnSpPr>
          <p:nvPr/>
        </p:nvCxnSpPr>
        <p:spPr>
          <a:xfrm>
            <a:off x="5354898" y="1328043"/>
            <a:ext cx="2377991" cy="4710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4" idx="1"/>
            <a:endCxn id="12" idx="3"/>
          </p:cNvCxnSpPr>
          <p:nvPr/>
        </p:nvCxnSpPr>
        <p:spPr>
          <a:xfrm flipH="1">
            <a:off x="1538115" y="1328043"/>
            <a:ext cx="1872783" cy="391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2" idx="2"/>
            <a:endCxn id="18" idx="2"/>
          </p:cNvCxnSpPr>
          <p:nvPr/>
        </p:nvCxnSpPr>
        <p:spPr>
          <a:xfrm>
            <a:off x="926115" y="2331690"/>
            <a:ext cx="2539722" cy="6612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9" idx="2"/>
            <a:endCxn id="18" idx="6"/>
          </p:cNvCxnSpPr>
          <p:nvPr/>
        </p:nvCxnSpPr>
        <p:spPr>
          <a:xfrm flipH="1">
            <a:off x="5190283" y="2405771"/>
            <a:ext cx="3149315" cy="587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 4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0" y="3629504"/>
            <a:ext cx="7920000" cy="394084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 cmpd="sng">
            <a:solidFill>
              <a:schemeClr val="tx1"/>
            </a:solidFill>
          </a:ln>
        </p:spPr>
      </p:pic>
      <p:pic>
        <p:nvPicPr>
          <p:cNvPr id="3" name="Imag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6" y="4377251"/>
            <a:ext cx="7920000" cy="1522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</p:pic>
      <p:cxnSp>
        <p:nvCxnSpPr>
          <p:cNvPr id="15" name="Connecteur droit avec flèche 14"/>
          <p:cNvCxnSpPr>
            <a:stCxn id="42" idx="2"/>
            <a:endCxn id="3" idx="0"/>
          </p:cNvCxnSpPr>
          <p:nvPr/>
        </p:nvCxnSpPr>
        <p:spPr>
          <a:xfrm>
            <a:off x="4326890" y="4023588"/>
            <a:ext cx="5356" cy="353663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42" idx="0"/>
            <a:endCxn id="18" idx="4"/>
          </p:cNvCxnSpPr>
          <p:nvPr/>
        </p:nvCxnSpPr>
        <p:spPr>
          <a:xfrm flipV="1">
            <a:off x="4326890" y="3296035"/>
            <a:ext cx="1170" cy="33346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4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96333" y="979485"/>
            <a:ext cx="8607778" cy="1188068"/>
          </a:xfr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 </a:t>
            </a:r>
          </a:p>
          <a:p>
            <a:pPr marL="0" indent="0" algn="ctr">
              <a:buNone/>
            </a:pPr>
            <a:r>
              <a:rPr lang="fr-FR" dirty="0"/>
              <a:t> </a:t>
            </a:r>
            <a:endParaRPr lang="fr-FR" dirty="0" smtClean="0"/>
          </a:p>
          <a:p>
            <a:pPr marL="0" indent="0" algn="ctr">
              <a:buNone/>
            </a:pPr>
            <a:r>
              <a:rPr lang="fr-FR" dirty="0" smtClean="0"/>
              <a:t>5 paramètres pour chaque organes et chaque patientes</a:t>
            </a:r>
            <a:endParaRPr lang="fr-FR" dirty="0" smtClean="0"/>
          </a:p>
          <a:p>
            <a:pPr marL="0" indent="0" algn="ctr">
              <a:buNone/>
            </a:pP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Simplication</a:t>
            </a:r>
            <a:r>
              <a:rPr lang="fr-FR" dirty="0" smtClean="0"/>
              <a:t> </a:t>
            </a:r>
            <a:r>
              <a:rPr lang="fr-FR" dirty="0" smtClean="0"/>
              <a:t>de l’approche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2" y="1000177"/>
            <a:ext cx="7200000" cy="358253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79400" y="2167553"/>
            <a:ext cx="8607778" cy="21222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rgbClr val="008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fr-FR" dirty="0" smtClean="0"/>
              <a:t>C’est trop, alors hypothèse:</a:t>
            </a:r>
            <a:endParaRPr lang="fr-FR" dirty="0" smtClean="0"/>
          </a:p>
          <a:p>
            <a:pPr marL="0" indent="0" algn="ctr">
              <a:buFont typeface="Wingdings" pitchFamily="2" charset="2"/>
              <a:buNone/>
            </a:pPr>
            <a:r>
              <a:rPr lang="fr-FR" sz="2000" dirty="0" smtClean="0"/>
              <a:t>Les </a:t>
            </a:r>
            <a:r>
              <a:rPr lang="fr-FR" sz="2000" dirty="0" err="1" smtClean="0"/>
              <a:t>caractérisitiques</a:t>
            </a:r>
            <a:r>
              <a:rPr lang="fr-FR" sz="2000" dirty="0" smtClean="0"/>
              <a:t> mécaniques du Collagène et de l’élastine sont universelles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2400" dirty="0" smtClean="0"/>
              <a:t>Seule la fraction volumique,      varie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2400" dirty="0" smtClean="0"/>
              <a:t>Dès lors un seul paramètre</a:t>
            </a:r>
            <a:endParaRPr lang="fr-FR" sz="2400" dirty="0"/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5" y="3386666"/>
            <a:ext cx="254000" cy="419100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251178" y="4538221"/>
            <a:ext cx="8607778" cy="11880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FR" dirty="0" smtClean="0"/>
              <a:t>  </a:t>
            </a:r>
          </a:p>
          <a:p>
            <a:pPr marL="0" indent="0" algn="ctr">
              <a:buFont typeface="Wingdings" pitchFamily="2" charset="2"/>
              <a:buNone/>
            </a:pPr>
            <a:endParaRPr lang="fr-FR" dirty="0"/>
          </a:p>
        </p:txBody>
      </p:sp>
      <p:pic>
        <p:nvPicPr>
          <p:cNvPr id="3" name="Imag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11" y="4805539"/>
            <a:ext cx="6908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Proof of concept </a:t>
            </a:r>
            <a:r>
              <a:rPr lang="fr-FR" dirty="0" smtClean="0"/>
              <a:t>(</a:t>
            </a:r>
            <a:r>
              <a:rPr lang="fr-FR" dirty="0" smtClean="0"/>
              <a:t>1/4)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776112"/>
            <a:ext cx="9142413" cy="4964274"/>
          </a:xfrm>
        </p:spPr>
        <p:txBody>
          <a:bodyPr/>
          <a:lstStyle/>
          <a:p>
            <a:r>
              <a:rPr lang="fr-FR" sz="2000" dirty="0" smtClean="0"/>
              <a:t>Selon la </a:t>
            </a:r>
            <a:r>
              <a:rPr lang="fr-FR" sz="2000" dirty="0" err="1" smtClean="0"/>
              <a:t>litérature</a:t>
            </a: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 smtClean="0"/>
              <a:t>Considérons 5 données expérimentales, issus de 5 personnes différentes :</a:t>
            </a:r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1050" dirty="0"/>
          </a:p>
          <a:p>
            <a:r>
              <a:rPr lang="fr-FR" sz="2000" dirty="0" smtClean="0"/>
              <a:t>On identifie donc 8 paramètres sur </a:t>
            </a:r>
            <a:r>
              <a:rPr lang="fr-FR" sz="2000" dirty="0" smtClean="0"/>
              <a:t>5 </a:t>
            </a:r>
            <a:r>
              <a:rPr lang="fr-FR" sz="2000" dirty="0" smtClean="0"/>
              <a:t>données expérimentales:</a:t>
            </a:r>
            <a:endParaRPr lang="fr-FR" sz="2000" dirty="0" smtClean="0"/>
          </a:p>
          <a:p>
            <a:endParaRPr lang="fr-FR" sz="20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50332" y="3085108"/>
            <a:ext cx="66181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chaque patiente </a:t>
            </a:r>
            <a:r>
              <a:rPr lang="fr-FR" i="1" dirty="0" smtClean="0"/>
              <a:t>i</a:t>
            </a:r>
            <a:r>
              <a:rPr lang="fr-FR" dirty="0" smtClean="0"/>
              <a:t> </a:t>
            </a:r>
            <a:r>
              <a:rPr lang="fr-FR" dirty="0" smtClean="0"/>
              <a:t>on identifie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On identifie également simultanément pour</a:t>
            </a:r>
          </a:p>
          <a:p>
            <a:r>
              <a:rPr lang="fr-FR" dirty="0" smtClean="0"/>
              <a:t>Tout les essais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Et on suppose</a:t>
            </a:r>
            <a:endParaRPr lang="fr-FR" dirty="0"/>
          </a:p>
        </p:txBody>
      </p:sp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3" y="5541433"/>
            <a:ext cx="7226300" cy="431800"/>
          </a:xfrm>
          <a:prstGeom prst="rect">
            <a:avLst/>
          </a:prstGeom>
        </p:spPr>
      </p:pic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344084"/>
            <a:ext cx="6045200" cy="952500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89" y="2923117"/>
            <a:ext cx="381000" cy="419100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61" y="3537656"/>
            <a:ext cx="3086100" cy="43180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61" y="4263436"/>
            <a:ext cx="3655674" cy="5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Proof of concept </a:t>
            </a:r>
            <a:r>
              <a:rPr lang="fr-FR" dirty="0" smtClean="0"/>
              <a:t>(2/</a:t>
            </a:r>
            <a:r>
              <a:rPr lang="fr-FR" dirty="0"/>
              <a:t>4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pic>
        <p:nvPicPr>
          <p:cNvPr id="5" name="Image 4" descr="fig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9" y="959555"/>
            <a:ext cx="4297154" cy="3386668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86111" y="2325598"/>
            <a:ext cx="4557889" cy="2034735"/>
          </a:xfr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On obtient</a:t>
            </a:r>
            <a:endParaRPr lang="fr-FR" dirty="0" smtClean="0"/>
          </a:p>
          <a:p>
            <a:pPr marL="0" indent="0" algn="ctr">
              <a:buNone/>
            </a:pPr>
            <a:endParaRPr lang="fr-FR" dirty="0"/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15" y="3163825"/>
            <a:ext cx="4448271" cy="899999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4572000" y="945446"/>
            <a:ext cx="4371622" cy="10442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rgbClr val="008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fr-FR" sz="2000" i="1" dirty="0" smtClean="0">
                <a:latin typeface="Times"/>
                <a:cs typeface="Times"/>
              </a:rPr>
              <a:t>N</a:t>
            </a:r>
            <a:r>
              <a:rPr lang="fr-FR" sz="2000" dirty="0" smtClean="0"/>
              <a:t> </a:t>
            </a:r>
            <a:r>
              <a:rPr lang="fr-FR" sz="2000" dirty="0" smtClean="0"/>
              <a:t>est lié au nombre de monomère, </a:t>
            </a:r>
            <a:r>
              <a:rPr lang="fr-FR" sz="2000" dirty="0" err="1" smtClean="0"/>
              <a:t>ie</a:t>
            </a:r>
            <a:r>
              <a:rPr lang="fr-FR" sz="2000" dirty="0" smtClean="0"/>
              <a:t> </a:t>
            </a:r>
            <a:r>
              <a:rPr lang="fr-FR" sz="2000" dirty="0" smtClean="0"/>
              <a:t>la longueur des macromolécules </a:t>
            </a:r>
            <a:endParaRPr lang="fr-FR" sz="16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34102"/>
              </p:ext>
            </p:extLst>
          </p:nvPr>
        </p:nvGraphicFramePr>
        <p:xfrm>
          <a:off x="0" y="4476576"/>
          <a:ext cx="4537604" cy="121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687"/>
                <a:gridCol w="1390000"/>
                <a:gridCol w="425041"/>
                <a:gridCol w="1504876"/>
              </a:tblGrid>
              <a:tr h="224661">
                <a:tc>
                  <a:txBody>
                    <a:bodyPr/>
                    <a:lstStyle/>
                    <a:p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Collagen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Elastine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661">
                <a:tc>
                  <a:txBody>
                    <a:bodyPr/>
                    <a:lstStyle/>
                    <a:p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1 - 12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0.1 – 1 </a:t>
                      </a:r>
                      <a:r>
                        <a:rPr lang="fr-FR" sz="1400" b="0" dirty="0" err="1" smtClean="0">
                          <a:solidFill>
                            <a:schemeClr val="tx1"/>
                          </a:solidFill>
                        </a:rPr>
                        <a:t>μm</a:t>
                      </a:r>
                      <a:endParaRPr lang="fr-FR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661">
                <a:tc>
                  <a:txBody>
                    <a:bodyPr/>
                    <a:lstStyle/>
                    <a:p>
                      <a:r>
                        <a:rPr lang="fr-FR" sz="1400" b="0" dirty="0" err="1" smtClean="0"/>
                        <a:t>Ultim</a:t>
                      </a:r>
                      <a:r>
                        <a:rPr lang="fr-FR" sz="1400" b="0" dirty="0" smtClean="0"/>
                        <a:t>. </a:t>
                      </a:r>
                      <a:r>
                        <a:rPr lang="fr-FR" sz="1400" b="0" dirty="0" err="1" smtClean="0"/>
                        <a:t>strain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10 %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150 %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4661">
                <a:tc>
                  <a:txBody>
                    <a:bodyPr/>
                    <a:lstStyle/>
                    <a:p>
                      <a:r>
                        <a:rPr lang="fr-FR" sz="1400" b="0" dirty="0" err="1" smtClean="0"/>
                        <a:t>Stifness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150-200 kPa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 smtClean="0"/>
                        <a:t>1 – 5 kPa</a:t>
                      </a:r>
                      <a:endParaRPr lang="fr-FR" sz="14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446888" y="4699002"/>
            <a:ext cx="2808111" cy="804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fr-FR" sz="2000" dirty="0" smtClean="0">
                <a:solidFill>
                  <a:srgbClr val="FF0000"/>
                </a:solidFill>
              </a:rPr>
              <a:t>Résultats cohérent au regard de la littérature</a:t>
            </a:r>
            <a:endParaRPr lang="fr-FR" sz="2000" dirty="0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/>
          <p:cNvCxnSpPr>
            <a:stCxn id="11" idx="0"/>
            <a:endCxn id="6" idx="2"/>
          </p:cNvCxnSpPr>
          <p:nvPr/>
        </p:nvCxnSpPr>
        <p:spPr>
          <a:xfrm flipV="1">
            <a:off x="6850944" y="4360333"/>
            <a:ext cx="14112" cy="33866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1" idx="1"/>
            <a:endCxn id="10" idx="3"/>
          </p:cNvCxnSpPr>
          <p:nvPr/>
        </p:nvCxnSpPr>
        <p:spPr>
          <a:xfrm flipH="1" flipV="1">
            <a:off x="4537604" y="5086175"/>
            <a:ext cx="909284" cy="14994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15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Proof of concept (3/4)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graphicFrame>
        <p:nvGraphicFramePr>
          <p:cNvPr id="6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54899"/>
              </p:ext>
            </p:extLst>
          </p:nvPr>
        </p:nvGraphicFramePr>
        <p:xfrm>
          <a:off x="2758261" y="3715233"/>
          <a:ext cx="8886825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Document" r:id="rId3" imgW="5905500" imgH="2565400" progId="Word.Document.12">
                  <p:embed/>
                </p:oleObj>
              </mc:Choice>
              <mc:Fallback>
                <p:oleObj name="Document" r:id="rId3" imgW="5905500" imgH="2565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261" y="3715233"/>
                        <a:ext cx="8886825" cy="256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fig_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9" y="959555"/>
            <a:ext cx="4297154" cy="33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Proof of concept </a:t>
            </a:r>
            <a:r>
              <a:rPr lang="fr-FR" dirty="0" smtClean="0"/>
              <a:t>(4/4)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580157-5A2D-40C2-87E2-A2330269E47C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296333" y="945445"/>
            <a:ext cx="8647289" cy="13264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rgbClr val="008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fr-FR" sz="2000" dirty="0" smtClean="0">
              <a:latin typeface="+mn-lt"/>
              <a:cs typeface="Times"/>
            </a:endParaRPr>
          </a:p>
          <a:p>
            <a:pPr marL="0" indent="0" algn="ctr">
              <a:buFont typeface="Wingdings" pitchFamily="2" charset="2"/>
              <a:buNone/>
            </a:pPr>
            <a:endParaRPr lang="fr-FR" sz="2000" dirty="0">
              <a:latin typeface="+mn-lt"/>
              <a:cs typeface="Times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fr-FR" sz="2000" dirty="0" smtClean="0">
                <a:latin typeface="+mn-lt"/>
                <a:cs typeface="Times"/>
              </a:rPr>
              <a:t>On identifie seulement le taux d’élastine,        </a:t>
            </a:r>
            <a:r>
              <a:rPr lang="fr-FR" sz="2000" dirty="0" smtClean="0">
                <a:latin typeface="+mn-lt"/>
                <a:cs typeface="Times"/>
              </a:rPr>
              <a:t>, </a:t>
            </a:r>
            <a:r>
              <a:rPr lang="fr-FR" sz="2000" dirty="0" smtClean="0">
                <a:latin typeface="+mn-lt"/>
                <a:cs typeface="Times"/>
              </a:rPr>
              <a:t>sur 7 données expérimentales</a:t>
            </a:r>
            <a:endParaRPr lang="fr-FR" sz="1600" dirty="0">
              <a:latin typeface="+mn-lt"/>
            </a:endParaRPr>
          </a:p>
        </p:txBody>
      </p:sp>
      <p:pic>
        <p:nvPicPr>
          <p:cNvPr id="3" name="Image 2" descr="fig_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67" y="2360648"/>
            <a:ext cx="4682690" cy="3707130"/>
          </a:xfrm>
          <a:prstGeom prst="rect">
            <a:avLst/>
          </a:prstGeom>
        </p:spPr>
      </p:pic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7" y="990327"/>
            <a:ext cx="3682996" cy="745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51778" y="1009241"/>
            <a:ext cx="389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Sont fixés par le processus d’identification précédents</a:t>
            </a:r>
            <a:endParaRPr lang="fr-FR" dirty="0"/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73" y="1667228"/>
            <a:ext cx="381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Problèmes majeurs de ces approches</a:t>
            </a:r>
            <a:endParaRPr lang="fr-FR" dirty="0"/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457200" y="1044222"/>
            <a:ext cx="8229600" cy="5081941"/>
          </a:xfrm>
        </p:spPr>
        <p:txBody>
          <a:bodyPr/>
          <a:lstStyle/>
          <a:p>
            <a:r>
              <a:rPr lang="fr-FR" dirty="0" smtClean="0"/>
              <a:t>Un nombre de paramètres croissant</a:t>
            </a:r>
          </a:p>
          <a:p>
            <a:pPr lvl="1"/>
            <a:r>
              <a:rPr lang="fr-FR" dirty="0" smtClean="0"/>
              <a:t>Difficile à identifier</a:t>
            </a:r>
          </a:p>
          <a:p>
            <a:pPr lvl="1"/>
            <a:r>
              <a:rPr lang="fr-FR" dirty="0" smtClean="0"/>
              <a:t>Non unicité des jeux de paramètres</a:t>
            </a:r>
          </a:p>
          <a:p>
            <a:pPr lvl="1"/>
            <a:r>
              <a:rPr lang="fr-FR" dirty="0" smtClean="0"/>
              <a:t>Aucun lien avec la physique de la matière</a:t>
            </a:r>
          </a:p>
          <a:p>
            <a:pPr lvl="1"/>
            <a:endParaRPr lang="fr-FR" dirty="0"/>
          </a:p>
          <a:p>
            <a:r>
              <a:rPr lang="fr-FR" dirty="0" smtClean="0"/>
              <a:t>Isotrope</a:t>
            </a:r>
          </a:p>
          <a:p>
            <a:pPr lvl="1"/>
            <a:r>
              <a:rPr lang="fr-FR" dirty="0" smtClean="0"/>
              <a:t>Ce formalisme l’impose</a:t>
            </a:r>
          </a:p>
          <a:p>
            <a:pPr lvl="1"/>
            <a:r>
              <a:rPr lang="fr-FR" dirty="0" smtClean="0"/>
              <a:t>Très complexe d’en sortir</a:t>
            </a:r>
            <a:endParaRPr lang="fr-FR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697954" y="4374069"/>
            <a:ext cx="7662611" cy="1552090"/>
          </a:xfrm>
          <a:prstGeom prst="roundRect">
            <a:avLst/>
          </a:prstGeom>
          <a:solidFill>
            <a:srgbClr val="1A0A3C"/>
          </a:solidFill>
          <a:ln w="76200" cmpd="sng">
            <a:solidFill>
              <a:srgbClr val="1A0A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>
                  <a:solidFill>
                    <a:srgbClr val="1A0A3C"/>
                  </a:solidFill>
                </a:ln>
                <a:solidFill>
                  <a:srgbClr val="FFFFFF"/>
                </a:solidFill>
                <a:latin typeface="Franklin Gothic Medium"/>
                <a:cs typeface="Franklin Gothic Medium"/>
              </a:rPr>
              <a:t>Que permettent les approches histologiquement fondées ?</a:t>
            </a:r>
            <a:endParaRPr lang="fr-FR" sz="2800" b="1" dirty="0">
              <a:ln>
                <a:solidFill>
                  <a:srgbClr val="1A0A3C"/>
                </a:solidFill>
              </a:ln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9198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Avantages/Inconvénients </a:t>
            </a:r>
            <a:r>
              <a:rPr lang="fr-FR" dirty="0" smtClean="0"/>
              <a:t>de ces approches</a:t>
            </a:r>
            <a:endParaRPr lang="fr-FR" dirty="0"/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457200" y="1044222"/>
            <a:ext cx="8229600" cy="4646772"/>
          </a:xfrm>
        </p:spPr>
        <p:txBody>
          <a:bodyPr>
            <a:normAutofit/>
          </a:bodyPr>
          <a:lstStyle/>
          <a:p>
            <a:r>
              <a:rPr lang="fr-FR" dirty="0" smtClean="0"/>
              <a:t>Basé sur une description plus fine des tissus</a:t>
            </a:r>
          </a:p>
          <a:p>
            <a:pPr lvl="1"/>
            <a:r>
              <a:rPr lang="fr-FR" dirty="0" smtClean="0"/>
              <a:t>Ce lien entre propriétés mécaniques et histologie devrait permettre de rendre compte, à terme, de :</a:t>
            </a:r>
          </a:p>
          <a:p>
            <a:pPr lvl="2"/>
            <a:r>
              <a:rPr lang="fr-FR" dirty="0" smtClean="0"/>
              <a:t>L’endommagement traumatique</a:t>
            </a:r>
          </a:p>
          <a:p>
            <a:pPr lvl="2"/>
            <a:r>
              <a:rPr lang="fr-FR" dirty="0" smtClean="0"/>
              <a:t>La pathologie</a:t>
            </a:r>
          </a:p>
          <a:p>
            <a:pPr lvl="2"/>
            <a:r>
              <a:rPr lang="fr-FR" dirty="0" smtClean="0"/>
              <a:t>Le vieillissement</a:t>
            </a:r>
          </a:p>
          <a:p>
            <a:pPr lvl="1"/>
            <a:r>
              <a:rPr lang="fr-FR" dirty="0" smtClean="0"/>
              <a:t>Permet une modélisation aisée de l’anisotropie</a:t>
            </a:r>
          </a:p>
          <a:p>
            <a:pPr lvl="1"/>
            <a:endParaRPr lang="fr-FR" dirty="0"/>
          </a:p>
          <a:p>
            <a:r>
              <a:rPr lang="fr-FR" dirty="0" smtClean="0"/>
              <a:t>Formalise complexe</a:t>
            </a:r>
          </a:p>
          <a:p>
            <a:pPr lvl="1"/>
            <a:r>
              <a:rPr lang="fr-FR" dirty="0" smtClean="0"/>
              <a:t>Implémentation difficile</a:t>
            </a:r>
          </a:p>
          <a:p>
            <a:pPr lvl="1"/>
            <a:r>
              <a:rPr lang="fr-FR" dirty="0" smtClean="0"/>
              <a:t>Modèles pas tous stable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04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1417875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fr-FR" cap="small" dirty="0" smtClean="0"/>
              <a:t>Et </a:t>
            </a:r>
            <a:r>
              <a:rPr lang="fr-FR" cap="small" dirty="0" smtClean="0"/>
              <a:t>maintenant </a:t>
            </a:r>
            <a:r>
              <a:rPr lang="fr-FR" cap="small" dirty="0"/>
              <a:t> </a:t>
            </a:r>
            <a:r>
              <a:rPr lang="fr-FR" cap="small" dirty="0" smtClean="0"/>
              <a:t>?</a:t>
            </a:r>
            <a:r>
              <a:rPr lang="fr-FR" cap="small" dirty="0" smtClean="0"/>
              <a:t/>
            </a:r>
            <a:br>
              <a:rPr lang="fr-FR" cap="small" dirty="0" smtClean="0"/>
            </a:br>
            <a:r>
              <a:rPr lang="fr-FR" cap="small" dirty="0" smtClean="0"/>
              <a:t/>
            </a:r>
            <a:br>
              <a:rPr lang="fr-FR" cap="small" dirty="0" smtClean="0"/>
            </a:br>
            <a:r>
              <a:rPr lang="fr-FR" cap="small" dirty="0" smtClean="0"/>
              <a:t>A vous de faire vos choix !</a:t>
            </a:r>
            <a:br>
              <a:rPr lang="fr-FR" cap="small" dirty="0" smtClean="0"/>
            </a:br>
            <a:r>
              <a:rPr lang="fr-FR" cap="small" dirty="0" smtClean="0"/>
              <a:t> </a:t>
            </a:r>
            <a:br>
              <a:rPr lang="fr-FR" cap="small" dirty="0" smtClean="0"/>
            </a:br>
            <a:r>
              <a:rPr lang="fr-FR" cap="small" dirty="0" smtClean="0"/>
              <a:t>d’implémenter, </a:t>
            </a:r>
            <a:br>
              <a:rPr lang="fr-FR" cap="small" dirty="0" smtClean="0"/>
            </a:br>
            <a:r>
              <a:rPr lang="fr-FR" cap="small" dirty="0" smtClean="0"/>
              <a:t>d’utiliser,</a:t>
            </a:r>
            <a:br>
              <a:rPr lang="fr-FR" cap="small" dirty="0" smtClean="0"/>
            </a:br>
            <a:r>
              <a:rPr lang="fr-FR" cap="small" dirty="0" smtClean="0"/>
              <a:t>de simuler,</a:t>
            </a:r>
            <a:br>
              <a:rPr lang="fr-FR" cap="small" dirty="0" smtClean="0"/>
            </a:br>
            <a:r>
              <a:rPr lang="fr-FR" cap="small" dirty="0" smtClean="0"/>
              <a:t>d’analyser, </a:t>
            </a:r>
            <a:r>
              <a:rPr lang="fr-FR" u="sng" cap="small" dirty="0" smtClean="0"/>
              <a:t>MAIS</a:t>
            </a:r>
            <a:r>
              <a:rPr lang="fr-FR" cap="small" dirty="0" smtClean="0"/>
              <a:t> en conscience</a:t>
            </a:r>
            <a:endParaRPr lang="fr-FR" cap="small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722313" y="-126901"/>
            <a:ext cx="7772400" cy="1500187"/>
          </a:xfrm>
        </p:spPr>
        <p:txBody>
          <a:bodyPr/>
          <a:lstStyle/>
          <a:p>
            <a:pPr algn="ctr"/>
            <a:r>
              <a:rPr lang="fr-FR" dirty="0" smtClean="0"/>
              <a:t>Merci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15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Transformations et déplacements</a:t>
            </a:r>
            <a:endParaRPr lang="fr-FR" dirty="0"/>
          </a:p>
        </p:txBody>
      </p:sp>
      <p:pic>
        <p:nvPicPr>
          <p:cNvPr id="4" name="Image 3" descr="transform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5"/>
          <a:stretch/>
        </p:blipFill>
        <p:spPr>
          <a:xfrm>
            <a:off x="1552714" y="1081758"/>
            <a:ext cx="6043523" cy="1939923"/>
          </a:xfrm>
          <a:prstGeom prst="rect">
            <a:avLst/>
          </a:prstGeom>
        </p:spPr>
      </p:pic>
      <p:sp>
        <p:nvSpPr>
          <p:cNvPr id="12" name="Forme libre 11"/>
          <p:cNvSpPr/>
          <p:nvPr/>
        </p:nvSpPr>
        <p:spPr>
          <a:xfrm>
            <a:off x="2751578" y="2022419"/>
            <a:ext cx="3515906" cy="799561"/>
          </a:xfrm>
          <a:custGeom>
            <a:avLst/>
            <a:gdLst>
              <a:gd name="connsiteX0" fmla="*/ 0 w 3515906"/>
              <a:gd name="connsiteY0" fmla="*/ 0 h 1094287"/>
              <a:gd name="connsiteX1" fmla="*/ 1563931 w 3515906"/>
              <a:gd name="connsiteY1" fmla="*/ 1093518 h 1094287"/>
              <a:gd name="connsiteX2" fmla="*/ 3515906 w 3515906"/>
              <a:gd name="connsiteY2" fmla="*/ 188132 h 109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06" h="1094287">
                <a:moveTo>
                  <a:pt x="0" y="0"/>
                </a:moveTo>
                <a:cubicBezTo>
                  <a:pt x="488973" y="531081"/>
                  <a:pt x="977947" y="1062163"/>
                  <a:pt x="1563931" y="1093518"/>
                </a:cubicBezTo>
                <a:cubicBezTo>
                  <a:pt x="2149915" y="1124873"/>
                  <a:pt x="3515906" y="188132"/>
                  <a:pt x="3515906" y="188132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209679" y="2821790"/>
            <a:ext cx="9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u</a:t>
            </a:r>
            <a:endParaRPr lang="fr-FR" u="sng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9667"/>
            <a:ext cx="9000000" cy="16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Interprétation physique du tenseur F</a:t>
            </a:r>
            <a:endParaRPr lang="fr-FR" dirty="0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457200" y="1140550"/>
            <a:ext cx="3952380" cy="4856158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57200" y="1140550"/>
            <a:ext cx="395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Variation surfacique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985168" y="3615662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985168" y="3174728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985168" y="1602215"/>
            <a:ext cx="0" cy="20957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2490304" y="3092420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1575690" y="3092420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1869662" y="3615662"/>
            <a:ext cx="62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dm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046074" y="2840671"/>
            <a:ext cx="6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bg1"/>
                </a:solidFill>
              </a:rPr>
              <a:t>d</a:t>
            </a:r>
            <a:r>
              <a:rPr lang="fr-FR" u="sng" dirty="0" smtClean="0">
                <a:solidFill>
                  <a:schemeClr val="bg1"/>
                </a:solidFill>
              </a:rPr>
              <a:t>m’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033718" y="1860812"/>
            <a:ext cx="171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bg1"/>
                </a:solidFill>
              </a:rPr>
              <a:t>w</a:t>
            </a:r>
            <a:r>
              <a:rPr lang="fr-FR" dirty="0" smtClean="0">
                <a:solidFill>
                  <a:schemeClr val="bg1"/>
                </a:solidFill>
              </a:rPr>
              <a:t>=</a:t>
            </a:r>
            <a:r>
              <a:rPr lang="fr-FR" u="sng" dirty="0" err="1" smtClean="0">
                <a:solidFill>
                  <a:schemeClr val="bg1"/>
                </a:solidFill>
              </a:rPr>
              <a:t>u</a:t>
            </a:r>
            <a:r>
              <a:rPr lang="fr-FR" dirty="0" err="1" smtClean="0">
                <a:solidFill>
                  <a:schemeClr val="bg1"/>
                </a:solidFill>
              </a:rPr>
              <a:t>^</a:t>
            </a:r>
            <a:r>
              <a:rPr lang="fr-FR" u="sng" dirty="0" err="1" smtClean="0">
                <a:solidFill>
                  <a:schemeClr val="bg1"/>
                </a:solidFill>
              </a:rPr>
              <a:t>v</a:t>
            </a:r>
            <a:r>
              <a:rPr lang="fr-FR" u="sng" dirty="0" smtClean="0">
                <a:solidFill>
                  <a:schemeClr val="bg1"/>
                </a:solidFill>
              </a:rPr>
              <a:t>=</a:t>
            </a:r>
            <a:r>
              <a:rPr lang="fr-FR" dirty="0" smtClean="0">
                <a:solidFill>
                  <a:schemeClr val="bg1"/>
                </a:solidFill>
              </a:rPr>
              <a:t>2dS</a:t>
            </a:r>
            <a:r>
              <a:rPr lang="fr-FR" u="sng" dirty="0" smtClean="0">
                <a:solidFill>
                  <a:schemeClr val="bg1"/>
                </a:solidFill>
              </a:rPr>
              <a:t>n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985168" y="3092420"/>
            <a:ext cx="0" cy="60555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584900" y="3095429"/>
            <a:ext cx="352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n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810736" y="3183020"/>
            <a:ext cx="7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dS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9696" y="3984994"/>
            <a:ext cx="9000000" cy="37748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9696" y="5318614"/>
            <a:ext cx="9000000" cy="437086"/>
          </a:xfrm>
          <a:prstGeom prst="rect">
            <a:avLst/>
          </a:prstGeom>
        </p:spPr>
      </p:pic>
      <p:sp>
        <p:nvSpPr>
          <p:cNvPr id="43" name="Rectangle à coins arrondis 42"/>
          <p:cNvSpPr/>
          <p:nvPr/>
        </p:nvSpPr>
        <p:spPr>
          <a:xfrm>
            <a:off x="4802394" y="1140550"/>
            <a:ext cx="3952380" cy="4856158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/>
          <p:cNvCxnSpPr/>
          <p:nvPr/>
        </p:nvCxnSpPr>
        <p:spPr>
          <a:xfrm flipV="1">
            <a:off x="5690736" y="3624024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5690736" y="3183090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5690736" y="2492749"/>
            <a:ext cx="0" cy="121358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7195872" y="3100782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V="1">
            <a:off x="6281258" y="3100782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6575230" y="3624024"/>
            <a:ext cx="62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dm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930604" y="3296899"/>
            <a:ext cx="6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bg1"/>
                </a:solidFill>
              </a:rPr>
              <a:t>d</a:t>
            </a:r>
            <a:r>
              <a:rPr lang="fr-FR" u="sng" dirty="0" smtClean="0">
                <a:solidFill>
                  <a:schemeClr val="bg1"/>
                </a:solidFill>
              </a:rPr>
              <a:t>m’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802394" y="1140550"/>
            <a:ext cx="395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Variation volumique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 flipV="1">
            <a:off x="7786394" y="1961144"/>
            <a:ext cx="0" cy="1213584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V="1">
            <a:off x="6281258" y="1961144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V="1">
            <a:off x="5690736" y="2457473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V="1">
            <a:off x="7195872" y="1961144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V="1">
            <a:off x="5704606" y="2021295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7173903" y="2410440"/>
            <a:ext cx="0" cy="1213584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6281258" y="1996419"/>
            <a:ext cx="0" cy="1213584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5021431" y="2632101"/>
            <a:ext cx="6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bg1"/>
                </a:solidFill>
              </a:rPr>
              <a:t>d</a:t>
            </a:r>
            <a:r>
              <a:rPr lang="fr-FR" u="sng" dirty="0" smtClean="0">
                <a:solidFill>
                  <a:schemeClr val="bg1"/>
                </a:solidFill>
              </a:rPr>
              <a:t>m’’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723" y="4041368"/>
            <a:ext cx="9000000" cy="1072848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723" y="5239144"/>
            <a:ext cx="9000000" cy="5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0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Dilatations / Déformations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57200" y="968375"/>
            <a:ext cx="2905840" cy="2770749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7200" y="968375"/>
            <a:ext cx="29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Dilatation linéique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2264" y="1839472"/>
            <a:ext cx="9000000" cy="37748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2264" y="2641600"/>
            <a:ext cx="9000000" cy="814570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3639526" y="983980"/>
            <a:ext cx="5047274" cy="2770749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639526" y="1008475"/>
            <a:ext cx="504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Dilatation « quelconque »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3816615" y="2088675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816615" y="1656033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4407137" y="1565433"/>
            <a:ext cx="1505136" cy="82308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4642183" y="1656033"/>
            <a:ext cx="7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dS</a:t>
            </a: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5321751" y="1579078"/>
            <a:ext cx="590522" cy="523242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27" y="2088675"/>
            <a:ext cx="9000000" cy="1112583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457200" y="3974289"/>
            <a:ext cx="8229600" cy="2252630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457200" y="397428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3 quantificateurs de la dilatations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00" y="3201258"/>
            <a:ext cx="9000000" cy="43708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74784"/>
            <a:ext cx="9000000" cy="11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9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tenseur des déformations</a:t>
            </a:r>
            <a:endParaRPr lang="fr-FR" dirty="0"/>
          </a:p>
        </p:txBody>
      </p:sp>
      <p:sp>
        <p:nvSpPr>
          <p:cNvPr id="3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3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3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457200" y="1058243"/>
            <a:ext cx="8229600" cy="2089188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57200" y="105824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Il n’y en a qu’un seul !!!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501100"/>
            <a:ext cx="254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Pas symétrique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98515" y="2501100"/>
            <a:ext cx="254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Non nul en l’absence de transformations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457200" y="3397676"/>
            <a:ext cx="8229600" cy="2775405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457200" y="337679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Des grandes transformations aux petites </a:t>
            </a:r>
            <a:r>
              <a:rPr lang="fr-FR" sz="2400" dirty="0" err="1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pertubations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0767"/>
            <a:ext cx="9000000" cy="65562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7730" y="4546396"/>
            <a:ext cx="9000000" cy="6357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3078" y="5517452"/>
            <a:ext cx="9000000" cy="65562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297" y="4585703"/>
            <a:ext cx="9000000" cy="63576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29051" y="5182158"/>
            <a:ext cx="397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Hypothèse des Petites Perturbations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712299" y="5182158"/>
            <a:ext cx="397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FFFFFF"/>
                </a:solidFill>
              </a:rPr>
              <a:t>Contexte des grandes transformations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44173"/>
            <a:ext cx="9000000" cy="107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Grandes rotations / Grandes déformations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55930"/>
            <a:ext cx="1280536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Mathias Brieu</a:t>
            </a:r>
          </a:p>
          <a:p>
            <a:r>
              <a:rPr lang="fr-FR" sz="1600" dirty="0" err="1" smtClean="0"/>
              <a:t>ECLille</a:t>
            </a:r>
            <a:r>
              <a:rPr lang="fr-FR" sz="1600" dirty="0" smtClean="0"/>
              <a:t> - LML</a:t>
            </a:r>
            <a:endParaRPr lang="fr-FR" sz="16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22297" y="6455930"/>
            <a:ext cx="5564097" cy="40207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lnSpc>
                <a:spcPct val="70000"/>
              </a:lnSpc>
            </a:pPr>
            <a:r>
              <a:rPr lang="fr-FR" dirty="0" smtClean="0"/>
              <a:t>Ecole thématique 2014 : Conception de simulateurs </a:t>
            </a:r>
            <a:r>
              <a:rPr lang="fr-FR" dirty="0" err="1" smtClean="0"/>
              <a:t>médico-chirugicaux</a:t>
            </a:r>
            <a:endParaRPr lang="fr-FR" dirty="0" smtClean="0"/>
          </a:p>
          <a:p>
            <a:r>
              <a:rPr lang="fr-FR" sz="1200" dirty="0" err="1" smtClean="0"/>
              <a:t>Villeurbane</a:t>
            </a:r>
            <a:r>
              <a:rPr lang="fr-FR" sz="1200" dirty="0" smtClean="0"/>
              <a:t>, du 30 juin au 4 juillet 2014</a:t>
            </a:r>
            <a:endParaRPr lang="fr-FR" sz="1200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0320" y="6455930"/>
            <a:ext cx="666480" cy="365125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1400">
                <a:solidFill>
                  <a:srgbClr val="FFFFFF"/>
                </a:solidFill>
              </a:defRPr>
            </a:lvl1pPr>
          </a:lstStyle>
          <a:p>
            <a:fld id="{97A6EB2B-5435-914C-B810-F05E36AEFDD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457200" y="1058243"/>
            <a:ext cx="8229600" cy="2089188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57200" y="105824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Décomposition Polaire de la transformation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5" y="1564873"/>
            <a:ext cx="9000000" cy="37748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5097" y="2189649"/>
            <a:ext cx="9000000" cy="77483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180" y="2126889"/>
            <a:ext cx="9000000" cy="973510"/>
          </a:xfrm>
          <a:prstGeom prst="rect">
            <a:avLst/>
          </a:prstGeom>
        </p:spPr>
      </p:pic>
      <p:sp>
        <p:nvSpPr>
          <p:cNvPr id="21" name="Rectangle à coins arrondis 20"/>
          <p:cNvSpPr/>
          <p:nvPr/>
        </p:nvSpPr>
        <p:spPr>
          <a:xfrm>
            <a:off x="457200" y="3335564"/>
            <a:ext cx="3940622" cy="2919826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224" y="3422650"/>
            <a:ext cx="9000000" cy="37748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7703" y="3934093"/>
            <a:ext cx="9000000" cy="1509934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453746" y="5444027"/>
            <a:ext cx="3944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Cas des grandes rotations mais petites déformations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4746178" y="3362035"/>
            <a:ext cx="3940622" cy="2919826"/>
          </a:xfrm>
          <a:prstGeom prst="roundRect">
            <a:avLst>
              <a:gd name="adj" fmla="val 14584"/>
            </a:avLst>
          </a:prstGeom>
          <a:solidFill>
            <a:srgbClr val="1A0A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440" y="3422650"/>
            <a:ext cx="9000000" cy="37748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440" y="3967272"/>
            <a:ext cx="9000000" cy="137086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750259" y="5459167"/>
            <a:ext cx="3944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Cas des grandes déformations</a:t>
            </a:r>
            <a:endParaRPr lang="fr-FR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3350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Tenseur des contraintes en </a:t>
            </a:r>
            <a:r>
              <a:rPr lang="fr-FR" dirty="0" err="1" smtClean="0"/>
              <a:t>gdes</a:t>
            </a:r>
            <a:r>
              <a:rPr lang="fr-FR" dirty="0" smtClean="0"/>
              <a:t> transfo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2845648" y="2798464"/>
            <a:ext cx="1705038" cy="517363"/>
          </a:xfrm>
          <a:prstGeom prst="ellipse">
            <a:avLst/>
          </a:prstGeom>
          <a:solidFill>
            <a:srgbClr val="1A0A3C">
              <a:alpha val="6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715806" y="1951870"/>
            <a:ext cx="834880" cy="1105276"/>
          </a:xfrm>
          <a:prstGeom prst="straightConnector1">
            <a:avLst/>
          </a:prstGeom>
          <a:ln>
            <a:solidFill>
              <a:srgbClr val="1A0A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57200" y="9759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Franklin Gothic Medium"/>
                <a:cs typeface="Franklin Gothic Medium"/>
              </a:rPr>
              <a:t>Une contrainte c’est une force par unité de surface...</a:t>
            </a:r>
            <a:endParaRPr lang="fr-FR" sz="2400" dirty="0">
              <a:latin typeface="Franklin Gothic Medium"/>
              <a:cs typeface="Franklin Gothic Medium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09382" y="1787254"/>
            <a:ext cx="3069068" cy="37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n</a:t>
            </a:r>
            <a:r>
              <a:rPr lang="fr-FR" dirty="0" smtClean="0"/>
              <a:t> : normale à la surface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" y="3315827"/>
            <a:ext cx="3069068" cy="37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dS</a:t>
            </a:r>
            <a:r>
              <a:rPr lang="fr-FR" dirty="0" smtClean="0"/>
              <a:t> : mesure de la surface</a:t>
            </a:r>
            <a:endParaRPr lang="fr-FR" dirty="0"/>
          </a:p>
        </p:txBody>
      </p:sp>
      <p:pic>
        <p:nvPicPr>
          <p:cNvPr id="11" name="Image 10" descr="transform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7798"/>
          <a:stretch/>
        </p:blipFill>
        <p:spPr>
          <a:xfrm rot="21176735">
            <a:off x="1305125" y="3479634"/>
            <a:ext cx="7008514" cy="208121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82213" y="5714510"/>
            <a:ext cx="392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la configuration initiale</a:t>
            </a:r>
          </a:p>
          <a:p>
            <a:r>
              <a:rPr lang="fr-FR" dirty="0"/>
              <a:t>d</a:t>
            </a:r>
            <a:r>
              <a:rPr lang="fr-FR" dirty="0" smtClean="0"/>
              <a:t>ite Lagrangienne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203379" y="5714510"/>
            <a:ext cx="392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la configuration finale</a:t>
            </a:r>
          </a:p>
          <a:p>
            <a:r>
              <a:rPr lang="fr-FR" dirty="0"/>
              <a:t>d</a:t>
            </a:r>
            <a:r>
              <a:rPr lang="fr-FR" dirty="0" smtClean="0"/>
              <a:t>ite Eulérienne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05659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1645</Words>
  <Application>Microsoft Macintosh PowerPoint</Application>
  <PresentationFormat>Présentation à l'écran (4:3)</PresentationFormat>
  <Paragraphs>398</Paragraphs>
  <Slides>39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Thème Office</vt:lpstr>
      <vt:lpstr>Conception personnalisée</vt:lpstr>
      <vt:lpstr>Document</vt:lpstr>
      <vt:lpstr>Document Microsoft Word</vt:lpstr>
      <vt:lpstr>Comportement des tissus biologiques mous Modélisation du comportement élastiques  en grandes transformations</vt:lpstr>
      <vt:lpstr>Notion de transformations mécanique</vt:lpstr>
      <vt:lpstr>Description de la transformation</vt:lpstr>
      <vt:lpstr>Transformations et déplacements</vt:lpstr>
      <vt:lpstr>Interprétation physique du tenseur F</vt:lpstr>
      <vt:lpstr>Dilatations / Déformations</vt:lpstr>
      <vt:lpstr>Le tenseur des déformations</vt:lpstr>
      <vt:lpstr>Grandes rotations / Grandes déformations</vt:lpstr>
      <vt:lpstr>Tenseur des contraintes en gdes transfo</vt:lpstr>
      <vt:lpstr>Les tenseurs des contraintes</vt:lpstr>
      <vt:lpstr>Loi de comportement élastique non linéaire</vt:lpstr>
      <vt:lpstr>Lois de comportement isotrope</vt:lpstr>
      <vt:lpstr>Lois de comportement isotrope et incompressible</vt:lpstr>
      <vt:lpstr>La construction historiques des modèles</vt:lpstr>
      <vt:lpstr>Les premiers modèles</vt:lpstr>
      <vt:lpstr>Les limitations du modèle Néo-Hookéen</vt:lpstr>
      <vt:lpstr>Des limites dépassées ?</vt:lpstr>
      <vt:lpstr>Des modèles « complet »</vt:lpstr>
      <vt:lpstr>Avantages/Inconvénients de ces approches</vt:lpstr>
      <vt:lpstr>Description histologiques des tissus conjonctifs</vt:lpstr>
      <vt:lpstr>Caractéristiques mécaniques des constitutants</vt:lpstr>
      <vt:lpstr>Liens entre histologie et prop. mécanique</vt:lpstr>
      <vt:lpstr>Confrontation entre histologie et prop. mécanique</vt:lpstr>
      <vt:lpstr>La schématisation des modèles histologiquement fondés</vt:lpstr>
      <vt:lpstr>Application aux tissus conjonctifs mous</vt:lpstr>
      <vt:lpstr>L’approche macromolèculaire : principe (1/3)</vt:lpstr>
      <vt:lpstr>L’approche macromolèculaire : principe (2/3)</vt:lpstr>
      <vt:lpstr>L’approche macromolèculaire : principe (3/3)</vt:lpstr>
      <vt:lpstr>Densité d’énergie élémentaire</vt:lpstr>
      <vt:lpstr>Nombre de paramètre des approches macromoléculaires</vt:lpstr>
      <vt:lpstr>Applications aux tissus conjonctifs</vt:lpstr>
      <vt:lpstr>Simplication de l’approche</vt:lpstr>
      <vt:lpstr>Proof of concept (1/4)</vt:lpstr>
      <vt:lpstr>Proof of concept (2/4)</vt:lpstr>
      <vt:lpstr>Proof of concept (3/4)</vt:lpstr>
      <vt:lpstr>Proof of concept (4/4)</vt:lpstr>
      <vt:lpstr>Problèmes majeurs de ces approches</vt:lpstr>
      <vt:lpstr>Avantages/Inconvénients de ces approches</vt:lpstr>
      <vt:lpstr>Et maintenant  ?  A vous de faire vos choix !   d’implémenter,  d’utiliser, de simuler, d’analyser, MAIS en conscience</vt:lpstr>
    </vt:vector>
  </TitlesOfParts>
  <Manager/>
  <Company>Ecole Centrale de Lille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Mathias Brieu</dc:creator>
  <cp:keywords/>
  <dc:description/>
  <cp:lastModifiedBy>Mathias Brieu</cp:lastModifiedBy>
  <cp:revision>61</cp:revision>
  <dcterms:created xsi:type="dcterms:W3CDTF">2014-06-30T06:58:37Z</dcterms:created>
  <dcterms:modified xsi:type="dcterms:W3CDTF">2014-07-01T06:11:19Z</dcterms:modified>
  <cp:category/>
</cp:coreProperties>
</file>