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</p:sldMasterIdLst>
  <p:notesMasterIdLst>
    <p:notesMasterId r:id="rId49"/>
  </p:notesMasterIdLst>
  <p:handoutMasterIdLst>
    <p:handoutMasterId r:id="rId50"/>
  </p:handoutMasterIdLst>
  <p:sldIdLst>
    <p:sldId id="256" r:id="rId2"/>
    <p:sldId id="426" r:id="rId3"/>
    <p:sldId id="427" r:id="rId4"/>
    <p:sldId id="487" r:id="rId5"/>
    <p:sldId id="488" r:id="rId6"/>
    <p:sldId id="489" r:id="rId7"/>
    <p:sldId id="490" r:id="rId8"/>
    <p:sldId id="491" r:id="rId9"/>
    <p:sldId id="492" r:id="rId10"/>
    <p:sldId id="493" r:id="rId11"/>
    <p:sldId id="428" r:id="rId12"/>
    <p:sldId id="473" r:id="rId13"/>
    <p:sldId id="431" r:id="rId14"/>
    <p:sldId id="468" r:id="rId15"/>
    <p:sldId id="469" r:id="rId16"/>
    <p:sldId id="435" r:id="rId17"/>
    <p:sldId id="436" r:id="rId18"/>
    <p:sldId id="437" r:id="rId19"/>
    <p:sldId id="470" r:id="rId20"/>
    <p:sldId id="334" r:id="rId21"/>
    <p:sldId id="367" r:id="rId22"/>
    <p:sldId id="368" r:id="rId23"/>
    <p:sldId id="369" r:id="rId24"/>
    <p:sldId id="376" r:id="rId25"/>
    <p:sldId id="377" r:id="rId26"/>
    <p:sldId id="365" r:id="rId27"/>
    <p:sldId id="452" r:id="rId28"/>
    <p:sldId id="453" r:id="rId29"/>
    <p:sldId id="454" r:id="rId30"/>
    <p:sldId id="455" r:id="rId31"/>
    <p:sldId id="456" r:id="rId32"/>
    <p:sldId id="264" r:id="rId33"/>
    <p:sldId id="373" r:id="rId34"/>
    <p:sldId id="306" r:id="rId35"/>
    <p:sldId id="375" r:id="rId36"/>
    <p:sldId id="374" r:id="rId37"/>
    <p:sldId id="472" r:id="rId38"/>
    <p:sldId id="382" r:id="rId39"/>
    <p:sldId id="384" r:id="rId40"/>
    <p:sldId id="385" r:id="rId41"/>
    <p:sldId id="401" r:id="rId42"/>
    <p:sldId id="402" r:id="rId43"/>
    <p:sldId id="459" r:id="rId44"/>
    <p:sldId id="305" r:id="rId45"/>
    <p:sldId id="326" r:id="rId46"/>
    <p:sldId id="408" r:id="rId47"/>
    <p:sldId id="269" r:id="rId48"/>
  </p:sldIdLst>
  <p:sldSz cx="26009600" cy="195072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F2C744D-FE4C-4FF5-AD9E-954BDD6EBA01}">
          <p14:sldIdLst>
            <p14:sldId id="256"/>
          </p14:sldIdLst>
        </p14:section>
        <p14:section name="Intro" id="{C7453FDB-1C7E-4863-9AE9-062888005FC4}">
          <p14:sldIdLst>
            <p14:sldId id="426"/>
            <p14:sldId id="427"/>
            <p14:sldId id="487"/>
            <p14:sldId id="488"/>
            <p14:sldId id="489"/>
            <p14:sldId id="490"/>
            <p14:sldId id="491"/>
            <p14:sldId id="492"/>
            <p14:sldId id="493"/>
            <p14:sldId id="428"/>
            <p14:sldId id="473"/>
          </p14:sldIdLst>
        </p14:section>
        <p14:section name="Deformation" id="{14797DBF-924B-42CD-AC60-787770EC1690}">
          <p14:sldIdLst>
            <p14:sldId id="431"/>
            <p14:sldId id="468"/>
            <p14:sldId id="469"/>
            <p14:sldId id="435"/>
            <p14:sldId id="436"/>
            <p14:sldId id="437"/>
            <p14:sldId id="470"/>
            <p14:sldId id="334"/>
            <p14:sldId id="367"/>
            <p14:sldId id="368"/>
            <p14:sldId id="369"/>
            <p14:sldId id="376"/>
            <p14:sldId id="377"/>
            <p14:sldId id="365"/>
            <p14:sldId id="452"/>
            <p14:sldId id="453"/>
            <p14:sldId id="454"/>
            <p14:sldId id="455"/>
            <p14:sldId id="456"/>
            <p14:sldId id="264"/>
            <p14:sldId id="373"/>
            <p14:sldId id="306"/>
            <p14:sldId id="375"/>
            <p14:sldId id="374"/>
            <p14:sldId id="472"/>
            <p14:sldId id="382"/>
            <p14:sldId id="384"/>
            <p14:sldId id="385"/>
            <p14:sldId id="401"/>
            <p14:sldId id="402"/>
          </p14:sldIdLst>
        </p14:section>
        <p14:section name="Conclusion" id="{BCC5B646-A143-42B2-8D2C-94F43A761876}">
          <p14:sldIdLst>
            <p14:sldId id="459"/>
            <p14:sldId id="305"/>
            <p14:sldId id="326"/>
            <p14:sldId id="408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66"/>
    <a:srgbClr val="FFFFFF"/>
    <a:srgbClr val="EAEAEA"/>
    <a:srgbClr val="DDDDDD"/>
    <a:srgbClr val="0DFF69"/>
    <a:srgbClr val="46DA32"/>
    <a:srgbClr val="0DFF6F"/>
    <a:srgbClr val="1CF04E"/>
    <a:srgbClr val="4FD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8057" autoAdjust="0"/>
  </p:normalViewPr>
  <p:slideViewPr>
    <p:cSldViewPr>
      <p:cViewPr varScale="1">
        <p:scale>
          <a:sx n="40" d="100"/>
          <a:sy n="40" d="100"/>
        </p:scale>
        <p:origin x="-1548" y="-144"/>
      </p:cViewPr>
      <p:guideLst>
        <p:guide orient="horz" pos="6144"/>
        <p:guide pos="8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500"/>
    </p:cViewPr>
  </p:sorterViewPr>
  <p:notesViewPr>
    <p:cSldViewPr>
      <p:cViewPr varScale="1">
        <p:scale>
          <a:sx n="87" d="100"/>
          <a:sy n="87" d="100"/>
        </p:scale>
        <p:origin x="-190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134F9-37E3-43C1-AFF5-D816853033CD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30FAC-4A97-4896-9D26-67676C2AE7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032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C48D9-C6FE-41D9-8132-6A31405B0995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0B755-CB86-4991-8F1D-E174C6E9C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50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989A70-1AEB-438E-A23E-1DD729D4D4CF}" type="slidenum">
              <a:rPr lang="fr-FR"/>
              <a:pPr/>
              <a:t>3</a:t>
            </a:fld>
            <a:endParaRPr lang="fr-FR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9EE97-D192-42EE-935E-776E07FE0871}" type="slidenum">
              <a:rPr lang="fr-FR"/>
              <a:pPr/>
              <a:t>33</a:t>
            </a:fld>
            <a:endParaRPr 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9EE97-D192-42EE-935E-776E07FE0871}" type="slidenum">
              <a:rPr lang="fr-FR"/>
              <a:pPr/>
              <a:t>34</a:t>
            </a:fld>
            <a:endParaRPr 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9EE97-D192-42EE-935E-776E07FE0871}" type="slidenum">
              <a:rPr lang="fr-FR"/>
              <a:pPr/>
              <a:t>35</a:t>
            </a:fld>
            <a:endParaRPr 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9EE97-D192-42EE-935E-776E07FE0871}" type="slidenum">
              <a:rPr lang="fr-FR"/>
              <a:pPr/>
              <a:t>36</a:t>
            </a:fld>
            <a:endParaRPr 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sz="6600" dirty="0">
              <a:latin typeface="+mn-lt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3004800" y="0"/>
            <a:ext cx="13004800" cy="1184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23950016" y="18898615"/>
            <a:ext cx="2059584" cy="6085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83" b="100000" l="63931" r="100000">
                        <a14:backgroundMark x1="80863" y1="77116" x2="80863" y2="77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2639"/>
            <a:ext cx="26009600" cy="177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9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smtClean="0"/>
              <a:t>Ajouter un titre</a:t>
            </a:r>
            <a:endParaRPr lang="fr-FR" noProof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fr-FR" sz="6600" spc="-300" noProof="0" smtClean="0">
                <a:latin typeface="+mn-lt"/>
                <a:cs typeface="Times New Roman" pitchFamily="18" charset="0"/>
              </a:rPr>
              <a:t>Introduction</a:t>
            </a:r>
            <a:endParaRPr lang="fr-FR" sz="6600" spc="-300" noProof="0">
              <a:latin typeface="+mn-lt"/>
              <a:cs typeface="Times New Roman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FA8FC3-C7A1-4E77-8584-B289F3BF118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90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 smtClean="0"/>
              <a:t>Ajouter un titre</a:t>
            </a:r>
            <a:endParaRPr lang="fr-FR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indent="0" algn="ctr">
              <a:buFont typeface="Mistral" pitchFamily="66" charset="0"/>
              <a:buNone/>
            </a:pPr>
            <a:r>
              <a:rPr lang="en-GB" sz="6600" noProof="0" dirty="0" smtClean="0"/>
              <a:t>Theoretical bases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xfrm>
            <a:off x="24670096" y="18897722"/>
            <a:ext cx="1142619" cy="608584"/>
          </a:xfrm>
        </p:spPr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2459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 smtClean="0"/>
              <a:t>Ajouter un titre</a:t>
            </a:r>
            <a:endParaRPr lang="fr-FR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indent="0" algn="ctr">
              <a:buFont typeface="Mistral" pitchFamily="66" charset="0"/>
              <a:buNone/>
            </a:pPr>
            <a:r>
              <a:rPr lang="en-GB" sz="6600" noProof="0" dirty="0" smtClean="0"/>
              <a:t>Linear Syste</a:t>
            </a:r>
            <a:r>
              <a:rPr lang="en-GB" sz="6600" baseline="0" noProof="0" dirty="0" smtClean="0"/>
              <a:t>m Resolution</a:t>
            </a:r>
            <a:endParaRPr lang="en-GB" sz="6600" noProof="0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1821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smtClean="0"/>
              <a:t>Ajouter un titre</a:t>
            </a:r>
            <a:endParaRPr lang="fr-FR" noProof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indent="0" algn="ctr">
              <a:buFont typeface="Mistral" pitchFamily="66" charset="0"/>
              <a:buNone/>
            </a:pPr>
            <a:r>
              <a:rPr lang="en-GB" sz="6000" noProof="0" dirty="0" smtClean="0"/>
              <a:t>Collision detection and contact response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7778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smtClean="0"/>
              <a:t>Ajouter un titre</a:t>
            </a:r>
            <a:endParaRPr lang="fr-FR" noProof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indent="0">
              <a:buFont typeface="Mistral" pitchFamily="66" charset="0"/>
              <a:buNone/>
            </a:pPr>
            <a:r>
              <a:rPr lang="en-GB" sz="6000" noProof="0" dirty="0" smtClean="0"/>
              <a:t>Mechanical coupling between contacts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2118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 smtClean="0"/>
              <a:t>Ajouter un titre</a:t>
            </a:r>
            <a:endParaRPr lang="fr-FR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fr-FR" sz="6600" spc="-300" noProof="0" dirty="0" smtClean="0">
                <a:latin typeface="+mn-lt"/>
                <a:cs typeface="Times New Roman" pitchFamily="18" charset="0"/>
              </a:rPr>
              <a:t>Applications</a:t>
            </a:r>
            <a:endParaRPr lang="fr-FR" sz="6600" spc="-300" noProof="0" dirty="0">
              <a:latin typeface="+mn-lt"/>
              <a:cs typeface="Times New Roman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2486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 smtClean="0"/>
              <a:t>Ajouter un titre</a:t>
            </a:r>
            <a:endParaRPr lang="fr-FR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fr-FR" sz="6600" spc="-300" noProof="0" smtClean="0">
                <a:latin typeface="+mn-lt"/>
                <a:cs typeface="Times New Roman" pitchFamily="18" charset="0"/>
              </a:rPr>
              <a:t>Conclusion</a:t>
            </a:r>
            <a:endParaRPr lang="fr-FR" sz="6600" spc="-300" noProof="0">
              <a:latin typeface="+mn-lt"/>
              <a:cs typeface="Times New Roman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68108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/>
          </p:cNvSpPr>
          <p:nvPr userDrawn="1"/>
        </p:nvSpPr>
        <p:spPr bwMode="auto">
          <a:xfrm>
            <a:off x="-4516" y="16716588"/>
            <a:ext cx="10164517" cy="2790613"/>
          </a:xfrm>
          <a:custGeom>
            <a:avLst/>
            <a:gdLst>
              <a:gd name="T0" fmla="*/ 2316 w 21600"/>
              <a:gd name="T1" fmla="*/ 981075 h 21600"/>
              <a:gd name="T2" fmla="*/ 0 w 21600"/>
              <a:gd name="T3" fmla="*/ 0 h 21600"/>
              <a:gd name="T4" fmla="*/ 2044980 w 21600"/>
              <a:gd name="T5" fmla="*/ 0 h 21600"/>
              <a:gd name="T6" fmla="*/ 3573463 w 21600"/>
              <a:gd name="T7" fmla="*/ 981075 h 21600"/>
              <a:gd name="T8" fmla="*/ 2316 w 21600"/>
              <a:gd name="T9" fmla="*/ 981075 h 21600"/>
              <a:gd name="T10" fmla="*/ 2316 w 21600"/>
              <a:gd name="T11" fmla="*/ 9810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4" y="21600"/>
                </a:moveTo>
                <a:lnTo>
                  <a:pt x="0" y="0"/>
                </a:lnTo>
                <a:lnTo>
                  <a:pt x="12361" y="0"/>
                </a:lnTo>
                <a:lnTo>
                  <a:pt x="21600" y="21600"/>
                </a:lnTo>
                <a:lnTo>
                  <a:pt x="14" y="21600"/>
                </a:lnTo>
                <a:close/>
                <a:moveTo>
                  <a:pt x="14" y="21600"/>
                </a:moveTo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lIns="0" tIns="0" rIns="0" bIns="0"/>
          <a:lstStyle/>
          <a:p>
            <a:pPr algn="l"/>
            <a:endParaRPr lang="fr-FR" noProof="0" dirty="0"/>
          </a:p>
        </p:txBody>
      </p:sp>
      <p:sp>
        <p:nvSpPr>
          <p:cNvPr id="3" name="Freeform 2"/>
          <p:cNvSpPr>
            <a:spLocks/>
          </p:cNvSpPr>
          <p:nvPr userDrawn="1"/>
        </p:nvSpPr>
        <p:spPr bwMode="auto">
          <a:xfrm>
            <a:off x="-4516" y="16716588"/>
            <a:ext cx="26009603" cy="2790613"/>
          </a:xfrm>
          <a:custGeom>
            <a:avLst/>
            <a:gdLst>
              <a:gd name="T0" fmla="*/ 0 w 21600"/>
              <a:gd name="T1" fmla="*/ 981075 h 21600"/>
              <a:gd name="T2" fmla="*/ 2040467 w 21600"/>
              <a:gd name="T3" fmla="*/ 0 h 21600"/>
              <a:gd name="T4" fmla="*/ 9144001 w 21600"/>
              <a:gd name="T5" fmla="*/ 500 h 21600"/>
              <a:gd name="T6" fmla="*/ 9144001 w 21600"/>
              <a:gd name="T7" fmla="*/ 981075 h 21600"/>
              <a:gd name="T8" fmla="*/ 0 w 21600"/>
              <a:gd name="T9" fmla="*/ 981075 h 21600"/>
              <a:gd name="T10" fmla="*/ 0 w 21600"/>
              <a:gd name="T11" fmla="*/ 9810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4820" y="0"/>
                </a:lnTo>
                <a:lnTo>
                  <a:pt x="21600" y="11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08A1D9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fr-FR" noProof="0" dirty="0"/>
          </a:p>
        </p:txBody>
      </p:sp>
      <p:sp>
        <p:nvSpPr>
          <p:cNvPr id="4" name="Oval 6"/>
          <p:cNvSpPr>
            <a:spLocks/>
          </p:cNvSpPr>
          <p:nvPr userDrawn="1"/>
        </p:nvSpPr>
        <p:spPr bwMode="auto">
          <a:xfrm>
            <a:off x="216747" y="17014613"/>
            <a:ext cx="722489" cy="722489"/>
          </a:xfrm>
          <a:prstGeom prst="ellipse">
            <a:avLst/>
          </a:prstGeom>
          <a:noFill/>
          <a:ln w="12700">
            <a:solidFill>
              <a:srgbClr val="E6E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endParaRPr lang="fr-FR" altLang="fr-FR" noProof="0" dirty="0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 bwMode="auto">
          <a:xfrm>
            <a:off x="293514" y="17064286"/>
            <a:ext cx="587022" cy="5418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260092" tIns="130046" rIns="260092" bIns="130046" numCol="1" anchor="ctr" anchorCtr="0" compatLnSpc="1">
            <a:prstTxWarp prst="textNoShape">
              <a:avLst/>
            </a:prstTxWarp>
          </a:bodyPr>
          <a:lstStyle>
            <a:lvl1pPr algn="l">
              <a:defRPr sz="3400" smtClean="0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9AC136DA-CFB5-4571-B1EE-C9B503245F7E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31823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8898616"/>
            <a:ext cx="9044360" cy="608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13004800" y="0"/>
            <a:ext cx="13004800" cy="1184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044360" y="18899632"/>
            <a:ext cx="15697744" cy="608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GPU and (</a:t>
            </a:r>
            <a:r>
              <a:rPr lang="en-US" sz="3600" b="1" dirty="0" err="1" smtClean="0">
                <a:solidFill>
                  <a:schemeClr val="bg1"/>
                </a:solidFill>
              </a:rPr>
              <a:t>Async</a:t>
            </a:r>
            <a:r>
              <a:rPr lang="en-US" sz="3600" b="1" dirty="0" smtClean="0">
                <a:solidFill>
                  <a:schemeClr val="bg1"/>
                </a:solidFill>
              </a:rPr>
              <a:t>)Solvers for Physics-based simulations</a:t>
            </a:r>
            <a:endParaRPr lang="en-US" sz="3600" b="1" i="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3950017" y="18899632"/>
            <a:ext cx="2059584" cy="608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3200" dirty="0" smtClean="0">
                <a:solidFill>
                  <a:schemeClr val="bg1"/>
                </a:solidFill>
              </a:rPr>
              <a:t> 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24670096" y="18898616"/>
            <a:ext cx="1142619" cy="608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7FA8FC3-C7A1-4E77-8584-B289F3BF118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V="1">
            <a:off x="9044360" y="18898616"/>
            <a:ext cx="0" cy="608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 flipV="1">
            <a:off x="24670096" y="18898616"/>
            <a:ext cx="0" cy="608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83" b="100000" l="63931" r="100000">
                        <a14:backgroundMark x1="80863" y1="77116" x2="80863" y2="77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2639"/>
            <a:ext cx="26009600" cy="177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à coins arrondis 16"/>
          <p:cNvSpPr/>
          <p:nvPr userDrawn="1"/>
        </p:nvSpPr>
        <p:spPr>
          <a:xfrm>
            <a:off x="16029136" y="11625810"/>
            <a:ext cx="9980464" cy="7272806"/>
          </a:xfrm>
          <a:prstGeom prst="roundRect">
            <a:avLst>
              <a:gd name="adj" fmla="val 239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0" r:id="rId2"/>
    <p:sldLayoutId id="2147483676" r:id="rId3"/>
    <p:sldLayoutId id="2147483681" r:id="rId4"/>
    <p:sldLayoutId id="2147483682" r:id="rId5"/>
    <p:sldLayoutId id="2147483677" r:id="rId6"/>
    <p:sldLayoutId id="2147483684" r:id="rId7"/>
    <p:sldLayoutId id="2147483679" r:id="rId8"/>
    <p:sldLayoutId id="214748368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>
        <a:defRPr sz="8000">
          <a:solidFill>
            <a:schemeClr val="accent6">
              <a:lumMod val="75000"/>
            </a:schemeClr>
          </a:solidFill>
          <a:latin typeface="+mj-lt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91.png"/><Relationship Id="rId4" Type="http://schemas.openxmlformats.org/officeDocument/2006/relationships/image" Target="../media/image1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37.png"/><Relationship Id="rId7" Type="http://schemas.openxmlformats.org/officeDocument/2006/relationships/image" Target="../media/image2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0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15.png"/><Relationship Id="rId7" Type="http://schemas.openxmlformats.org/officeDocument/2006/relationships/image" Target="../media/image40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0.png"/><Relationship Id="rId4" Type="http://schemas.openxmlformats.org/officeDocument/2006/relationships/image" Target="../media/image2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7.wdp"/><Relationship Id="rId1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5.wdp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1.png"/><Relationship Id="rId4" Type="http://schemas.openxmlformats.org/officeDocument/2006/relationships/image" Target="../media/image3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1.png"/><Relationship Id="rId5" Type="http://schemas.openxmlformats.org/officeDocument/2006/relationships/image" Target="../media/image340.png"/><Relationship Id="rId4" Type="http://schemas.openxmlformats.org/officeDocument/2006/relationships/image" Target="../media/image3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0.png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10" Type="http://schemas.openxmlformats.org/officeDocument/2006/relationships/image" Target="../media/image520.png"/><Relationship Id="rId4" Type="http://schemas.openxmlformats.org/officeDocument/2006/relationships/image" Target="../media/image50.png"/><Relationship Id="rId9" Type="http://schemas.openxmlformats.org/officeDocument/2006/relationships/image" Target="../media/image5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4.png"/><Relationship Id="rId3" Type="http://schemas.openxmlformats.org/officeDocument/2006/relationships/image" Target="../media/image540.png"/><Relationship Id="rId7" Type="http://schemas.openxmlformats.org/officeDocument/2006/relationships/image" Target="../media/image580.png"/><Relationship Id="rId12" Type="http://schemas.openxmlformats.org/officeDocument/2006/relationships/image" Target="../media/image63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0.png"/><Relationship Id="rId11" Type="http://schemas.openxmlformats.org/officeDocument/2006/relationships/image" Target="../media/image620.png"/><Relationship Id="rId5" Type="http://schemas.openxmlformats.org/officeDocument/2006/relationships/image" Target="../media/image560.png"/><Relationship Id="rId10" Type="http://schemas.openxmlformats.org/officeDocument/2006/relationships/image" Target="../media/image610.png"/><Relationship Id="rId4" Type="http://schemas.openxmlformats.org/officeDocument/2006/relationships/image" Target="../media/image550.png"/><Relationship Id="rId9" Type="http://schemas.openxmlformats.org/officeDocument/2006/relationships/image" Target="../media/image6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10.png"/><Relationship Id="rId7" Type="http://schemas.openxmlformats.org/officeDocument/2006/relationships/image" Target="../media/image4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10" Type="http://schemas.openxmlformats.org/officeDocument/2006/relationships/image" Target="../media/image650.png"/><Relationship Id="rId9" Type="http://schemas.openxmlformats.org/officeDocument/2006/relationships/image" Target="../media/image46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7.wmv"/><Relationship Id="rId7" Type="http://schemas.openxmlformats.org/officeDocument/2006/relationships/image" Target="../media/image52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7.wm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09489" y="5937176"/>
            <a:ext cx="24626736" cy="30469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9600" b="1" dirty="0" smtClean="0"/>
              <a:t>GPU and (</a:t>
            </a:r>
            <a:r>
              <a:rPr lang="en-US" sz="9600" b="1" dirty="0" err="1" smtClean="0"/>
              <a:t>Async</a:t>
            </a:r>
            <a:r>
              <a:rPr lang="en-US" sz="9600" b="1" dirty="0" smtClean="0"/>
              <a:t>)Solvers for Physics-based simulations</a:t>
            </a:r>
            <a:endParaRPr lang="en-US" sz="9600" b="1" i="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9909753" y="11553800"/>
            <a:ext cx="619009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schemeClr val="bg1"/>
                </a:solidFill>
              </a:rPr>
              <a:t>Hadrien Courtecuisse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082" y="3608917"/>
            <a:ext cx="23964262" cy="10768077"/>
          </a:xfrm>
          <a:prstGeom prst="rect">
            <a:avLst/>
          </a:prstGeom>
        </p:spPr>
        <p:txBody>
          <a:bodyPr wrap="square" lIns="260092" tIns="130046" rIns="260092" bIns="130046">
            <a:spAutoFit/>
          </a:bodyPr>
          <a:lstStyle/>
          <a:p>
            <a:pPr marL="758601" indent="-975345">
              <a:buFont typeface="Arial" pitchFamily="34" charset="0"/>
              <a:buChar char="•"/>
            </a:pPr>
            <a:r>
              <a:rPr lang="en-US" altLang="fr-FR" sz="5700" dirty="0"/>
              <a:t>Additional constraints :</a:t>
            </a:r>
            <a:endParaRPr lang="en-US" altLang="fr-FR" sz="4600" dirty="0"/>
          </a:p>
          <a:p>
            <a:pPr marL="1896504" lvl="1" indent="-812787">
              <a:buFont typeface="Calibri" pitchFamily="34" charset="0"/>
              <a:buChar char="−"/>
            </a:pPr>
            <a:r>
              <a:rPr lang="en-US" altLang="fr-FR" sz="4000" dirty="0"/>
              <a:t>A frame rate of at least 60 FPS is necessary to have a visual fluidity</a:t>
            </a:r>
          </a:p>
          <a:p>
            <a:pPr marL="1896504" lvl="1" indent="-812787">
              <a:buFont typeface="Calibri" pitchFamily="34" charset="0"/>
              <a:buChar char="−"/>
            </a:pPr>
            <a:r>
              <a:rPr lang="en-US" altLang="fr-FR" sz="4000" dirty="0"/>
              <a:t>Less than 20 </a:t>
            </a:r>
            <a:r>
              <a:rPr lang="en-US" altLang="fr-FR" sz="4000" dirty="0" err="1"/>
              <a:t>ms</a:t>
            </a:r>
            <a:r>
              <a:rPr lang="en-US" altLang="fr-FR" sz="4000" dirty="0"/>
              <a:t> to process all the computations (computation of the deformation, collision detection, contact force response, rendering, …)</a:t>
            </a:r>
          </a:p>
          <a:p>
            <a:pPr marL="1896504" lvl="1" indent="-812787">
              <a:buFont typeface="Calibri" pitchFamily="34" charset="0"/>
              <a:buChar char="−"/>
            </a:pPr>
            <a:endParaRPr lang="en-US" altLang="fr-FR" sz="4000" dirty="0"/>
          </a:p>
          <a:p>
            <a:pPr marL="812787" indent="-812787">
              <a:buFont typeface="Arial" pitchFamily="34" charset="0"/>
              <a:buChar char="•"/>
            </a:pPr>
            <a:r>
              <a:rPr lang="en-US" altLang="fr-FR" sz="5700" dirty="0"/>
              <a:t>Interactive </a:t>
            </a:r>
            <a:r>
              <a:rPr lang="en-US" altLang="fr-FR" sz="5700" dirty="0"/>
              <a:t>simulation </a:t>
            </a:r>
            <a:r>
              <a:rPr lang="en-US" altLang="fr-FR" sz="5700" dirty="0"/>
              <a:t>:</a:t>
            </a:r>
          </a:p>
          <a:p>
            <a:pPr marL="2113247" lvl="1" indent="-812787">
              <a:buFont typeface="Arial" pitchFamily="34" charset="0"/>
              <a:buChar char="•"/>
            </a:pPr>
            <a:r>
              <a:rPr lang="en-US" altLang="fr-FR" sz="4000" dirty="0"/>
              <a:t>A </a:t>
            </a:r>
            <a:r>
              <a:rPr lang="en-US" altLang="fr-FR" sz="4000" dirty="0"/>
              <a:t>simulation which is not </a:t>
            </a:r>
            <a:r>
              <a:rPr lang="en-US" altLang="fr-FR" sz="4000" dirty="0"/>
              <a:t>slower than real </a:t>
            </a:r>
            <a:r>
              <a:rPr lang="en-US" altLang="fr-FR" sz="4000" dirty="0"/>
              <a:t>time but fast enough to allow user </a:t>
            </a:r>
            <a:r>
              <a:rPr lang="en-US" altLang="fr-FR" sz="4000" dirty="0"/>
              <a:t>interactions</a:t>
            </a:r>
          </a:p>
          <a:p>
            <a:pPr marL="2113247" lvl="1" indent="-812787">
              <a:buFont typeface="Arial" pitchFamily="34" charset="0"/>
              <a:buChar char="•"/>
            </a:pPr>
            <a:r>
              <a:rPr lang="en-US" altLang="fr-FR" sz="4000" dirty="0"/>
              <a:t>At </a:t>
            </a:r>
            <a:r>
              <a:rPr lang="en-US" altLang="fr-FR" sz="4000" dirty="0"/>
              <a:t>least 10 </a:t>
            </a:r>
            <a:r>
              <a:rPr lang="en-US" altLang="fr-FR" sz="4000" dirty="0"/>
              <a:t>FPS</a:t>
            </a:r>
            <a:endParaRPr lang="en-US" altLang="fr-FR" sz="4000" dirty="0"/>
          </a:p>
          <a:p>
            <a:pPr marL="1896504" lvl="1" indent="-812787">
              <a:buFont typeface="Calibri" pitchFamily="34" charset="0"/>
              <a:buChar char="−"/>
            </a:pPr>
            <a:endParaRPr lang="en-US" altLang="fr-FR" sz="4600" dirty="0"/>
          </a:p>
          <a:p>
            <a:pPr marL="975345" indent="-975345">
              <a:buFont typeface="Arial" pitchFamily="34" charset="0"/>
              <a:buChar char="•"/>
            </a:pPr>
            <a:r>
              <a:rPr lang="en-US" altLang="fr-FR" sz="5700" dirty="0"/>
              <a:t>Simulation with haptic feedback</a:t>
            </a:r>
          </a:p>
          <a:p>
            <a:pPr marL="1896504" lvl="1" indent="-812787">
              <a:buFont typeface="Calibri" pitchFamily="34" charset="0"/>
              <a:buChar char="−"/>
            </a:pPr>
            <a:r>
              <a:rPr lang="en-US" altLang="fr-FR" sz="4000" dirty="0"/>
              <a:t>Haptic requires at </a:t>
            </a:r>
            <a:r>
              <a:rPr lang="en-US" altLang="fr-FR" sz="4000" dirty="0"/>
              <a:t>least </a:t>
            </a:r>
            <a:r>
              <a:rPr lang="en-US" altLang="fr-FR" sz="4000" dirty="0"/>
              <a:t>1Khz to simulate a smooth force feedback, ant stiff interactions</a:t>
            </a:r>
          </a:p>
          <a:p>
            <a:pPr marL="1896504" lvl="1" indent="-812787">
              <a:buFont typeface="Calibri" pitchFamily="34" charset="0"/>
              <a:buChar char="−"/>
            </a:pPr>
            <a:r>
              <a:rPr lang="en-US" altLang="fr-FR" sz="4000" dirty="0"/>
              <a:t>Les than 1 </a:t>
            </a:r>
            <a:r>
              <a:rPr lang="en-US" altLang="fr-FR" sz="4000" dirty="0" err="1"/>
              <a:t>ms</a:t>
            </a:r>
            <a:r>
              <a:rPr lang="en-US" altLang="fr-FR" sz="4000" dirty="0"/>
              <a:t> to update haptic forces</a:t>
            </a:r>
          </a:p>
          <a:p>
            <a:pPr marL="1896504" lvl="1" indent="-812787">
              <a:buFont typeface="Calibri" pitchFamily="34" charset="0"/>
              <a:buChar char="−"/>
            </a:pPr>
            <a:endParaRPr lang="en-US" altLang="fr-FR" sz="4600" dirty="0"/>
          </a:p>
          <a:p>
            <a:pPr marL="812787" lvl="1" indent="-812787">
              <a:buFont typeface="Arial" pitchFamily="34" charset="0"/>
              <a:buChar char="•"/>
            </a:pPr>
            <a:r>
              <a:rPr lang="en-US" altLang="fr-FR" sz="5700" dirty="0"/>
              <a:t>Accuracy ? </a:t>
            </a:r>
          </a:p>
          <a:p>
            <a:pPr marL="2113247" lvl="2" indent="-812787">
              <a:buFont typeface="Calibri" pitchFamily="34" charset="0"/>
              <a:buChar char="−"/>
            </a:pPr>
            <a:r>
              <a:rPr lang="en-US" altLang="fr-FR" sz="4600" dirty="0"/>
              <a:t>It’s relatively easy to simulate very fast with very simplified models</a:t>
            </a:r>
            <a:endParaRPr lang="en-US" altLang="fr-FR" sz="4600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/>
          <a:lstStyle/>
          <a:p>
            <a:pPr algn="l" eaLnBrk="1" hangingPunct="1"/>
            <a:r>
              <a:rPr lang="en-US" altLang="fr-FR" dirty="0" smtClean="0">
                <a:solidFill>
                  <a:schemeClr val="tx1"/>
                </a:solidFill>
              </a:rPr>
              <a:t>Real time : definition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739548" y="14832802"/>
            <a:ext cx="17614757" cy="12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5700" dirty="0">
                <a:solidFill>
                  <a:srgbClr val="FF0000"/>
                </a:solidFill>
              </a:rPr>
              <a:t>Find a tradeoff between accuracy and computation time</a:t>
            </a:r>
          </a:p>
        </p:txBody>
      </p:sp>
    </p:spTree>
    <p:extLst>
      <p:ext uri="{BB962C8B-B14F-4D97-AF65-F5344CB8AC3E}">
        <p14:creationId xmlns:p14="http://schemas.microsoft.com/office/powerpoint/2010/main" val="426851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Interactive deformation model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Espace réservé du texte 3"/>
          <p:cNvSpPr txBox="1">
            <a:spLocks/>
          </p:cNvSpPr>
          <p:nvPr/>
        </p:nvSpPr>
        <p:spPr>
          <a:xfrm>
            <a:off x="785426" y="2094846"/>
            <a:ext cx="15531865" cy="403244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chemeClr val="tx1"/>
                </a:solidFill>
              </a:rPr>
              <a:t>Small displacements and small deformations :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>
                <a:solidFill>
                  <a:schemeClr val="tx1"/>
                </a:solidFill>
              </a:rPr>
              <a:t>Linear constitutive law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>
                <a:solidFill>
                  <a:schemeClr val="tx1"/>
                </a:solidFill>
              </a:rPr>
              <a:t>Simple and fast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>
                <a:solidFill>
                  <a:schemeClr val="tx1"/>
                </a:solidFill>
              </a:rPr>
              <a:t>Inflates for large deformations/displacements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14877008" y="12849944"/>
            <a:ext cx="10441159" cy="5808531"/>
          </a:xfrm>
          <a:prstGeom prst="roundRect">
            <a:avLst>
              <a:gd name="adj" fmla="val 73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>
            <a:off x="16317291" y="13549449"/>
            <a:ext cx="7463481" cy="4695567"/>
          </a:xfrm>
          <a:custGeom>
            <a:avLst/>
            <a:gdLst>
              <a:gd name="connsiteX0" fmla="*/ 0 w 7463481"/>
              <a:gd name="connsiteY0" fmla="*/ 4695567 h 4695567"/>
              <a:gd name="connsiteX1" fmla="*/ 1458097 w 7463481"/>
              <a:gd name="connsiteY1" fmla="*/ 1804086 h 4695567"/>
              <a:gd name="connsiteX2" fmla="*/ 4992129 w 7463481"/>
              <a:gd name="connsiteY2" fmla="*/ 420129 h 4695567"/>
              <a:gd name="connsiteX3" fmla="*/ 7463481 w 7463481"/>
              <a:gd name="connsiteY3" fmla="*/ 0 h 4695567"/>
              <a:gd name="connsiteX4" fmla="*/ 7463481 w 7463481"/>
              <a:gd name="connsiteY4" fmla="*/ 0 h 4695567"/>
              <a:gd name="connsiteX5" fmla="*/ 7463481 w 7463481"/>
              <a:gd name="connsiteY5" fmla="*/ 0 h 469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3481" h="4695567">
                <a:moveTo>
                  <a:pt x="0" y="4695567"/>
                </a:moveTo>
                <a:cubicBezTo>
                  <a:pt x="313038" y="3606113"/>
                  <a:pt x="626076" y="2516659"/>
                  <a:pt x="1458097" y="1804086"/>
                </a:cubicBezTo>
                <a:cubicBezTo>
                  <a:pt x="2290118" y="1091513"/>
                  <a:pt x="3991232" y="720810"/>
                  <a:pt x="4992129" y="420129"/>
                </a:cubicBezTo>
                <a:cubicBezTo>
                  <a:pt x="5993026" y="119448"/>
                  <a:pt x="7463481" y="0"/>
                  <a:pt x="7463481" y="0"/>
                </a:cubicBezTo>
                <a:lnTo>
                  <a:pt x="7463481" y="0"/>
                </a:lnTo>
                <a:lnTo>
                  <a:pt x="7463481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2889076" y="17199136"/>
            <a:ext cx="842421" cy="631604"/>
            <a:chOff x="15095350" y="6785578"/>
            <a:chExt cx="2567605" cy="2133961"/>
          </a:xfrm>
        </p:grpSpPr>
        <p:sp>
          <p:nvSpPr>
            <p:cNvPr id="27" name="Parallélogramme 26"/>
            <p:cNvSpPr/>
            <p:nvPr/>
          </p:nvSpPr>
          <p:spPr>
            <a:xfrm>
              <a:off x="15095350" y="6785578"/>
              <a:ext cx="2567605" cy="2133961"/>
            </a:xfrm>
            <a:prstGeom prst="parallelogram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 de texte 12"/>
                <p:cNvSpPr txBox="1"/>
                <p:nvPr/>
              </p:nvSpPr>
              <p:spPr>
                <a:xfrm>
                  <a:off x="15788196" y="7265950"/>
                  <a:ext cx="1161535" cy="118245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b="1" i="1" cap="all" smtClean="0">
                            <a:ln w="4496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</a:ln>
                            <a:solidFill>
                              <a:schemeClr val="tx1"/>
                            </a:solidFill>
                            <a:effectLst>
                              <a:reflection blurRad="12700" stA="28000" endPos="45000" dist="1003" dir="5400000" sy="-100000" algn="bl"/>
                            </a:effectLst>
                            <a:latin typeface="Cambria Math"/>
                            <a:ea typeface="Calibri"/>
                            <a:cs typeface="Times New Roman"/>
                          </a:rPr>
                          <m:t>𝜺</m:t>
                        </m:r>
                      </m:oMath>
                    </m:oMathPara>
                  </a14:m>
                  <a:endParaRPr lang="en-US" sz="3600">
                    <a:solidFill>
                      <a:schemeClr val="tx1"/>
                    </a:solidFill>
                    <a:effectLst/>
                    <a:ea typeface="Calibri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8" name="Zone de 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8196" y="7265950"/>
                  <a:ext cx="1161535" cy="118245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40351"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e 28"/>
          <p:cNvGrpSpPr/>
          <p:nvPr/>
        </p:nvGrpSpPr>
        <p:grpSpPr>
          <a:xfrm>
            <a:off x="16758757" y="13257856"/>
            <a:ext cx="791752" cy="821237"/>
            <a:chOff x="7749148" y="6804054"/>
            <a:chExt cx="2587983" cy="2226340"/>
          </a:xfrm>
        </p:grpSpPr>
        <p:sp>
          <p:nvSpPr>
            <p:cNvPr id="30" name="Pentagone régulier 29"/>
            <p:cNvSpPr/>
            <p:nvPr/>
          </p:nvSpPr>
          <p:spPr>
            <a:xfrm>
              <a:off x="7749148" y="6804054"/>
              <a:ext cx="2587983" cy="2226340"/>
            </a:xfrm>
            <a:prstGeom prst="pentagon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 de texte 11"/>
                <p:cNvSpPr txBox="1"/>
                <p:nvPr/>
              </p:nvSpPr>
              <p:spPr>
                <a:xfrm>
                  <a:off x="8462372" y="6988813"/>
                  <a:ext cx="1161535" cy="172749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b="1" i="1" cap="all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reflection blurRad="12700" stA="28000" endPos="45000" dist="1003" dir="5400000" sy="-100000" algn="bl"/>
                            </a:effectLst>
                            <a:latin typeface="Cambria Math"/>
                            <a:ea typeface="Calibri"/>
                            <a:cs typeface="Times New Roman"/>
                          </a:rPr>
                          <m:t>𝝈</m:t>
                        </m:r>
                      </m:oMath>
                    </m:oMathPara>
                  </a14:m>
                  <a:endParaRPr lang="en-US" sz="3600">
                    <a:solidFill>
                      <a:schemeClr val="tx1"/>
                    </a:solidFill>
                    <a:effectLst/>
                    <a:ea typeface="Calibri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31" name="Zone de 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372" y="6988813"/>
                  <a:ext cx="1161535" cy="172749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448" b="-68571"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3" name="Groupe 1032"/>
          <p:cNvGrpSpPr/>
          <p:nvPr/>
        </p:nvGrpSpPr>
        <p:grpSpPr>
          <a:xfrm>
            <a:off x="16286032" y="15753758"/>
            <a:ext cx="945451" cy="2491258"/>
            <a:chOff x="16749217" y="8889504"/>
            <a:chExt cx="549576" cy="1663166"/>
          </a:xfrm>
        </p:grpSpPr>
        <p:sp>
          <p:nvSpPr>
            <p:cNvPr id="25" name="Rectangle 24"/>
            <p:cNvSpPr/>
            <p:nvPr/>
          </p:nvSpPr>
          <p:spPr>
            <a:xfrm>
              <a:off x="16749217" y="8889504"/>
              <a:ext cx="549576" cy="16561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25" name="Connecteur droit 1024"/>
            <p:cNvCxnSpPr/>
            <p:nvPr/>
          </p:nvCxnSpPr>
          <p:spPr>
            <a:xfrm flipV="1">
              <a:off x="16780476" y="8889504"/>
              <a:ext cx="518317" cy="16631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avec flèche 5"/>
          <p:cNvCxnSpPr/>
          <p:nvPr/>
        </p:nvCxnSpPr>
        <p:spPr>
          <a:xfrm flipV="1">
            <a:off x="16286031" y="13269482"/>
            <a:ext cx="0" cy="49685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16286031" y="18238034"/>
            <a:ext cx="74548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Espace réservé du texte 3"/>
          <p:cNvSpPr txBox="1">
            <a:spLocks/>
          </p:cNvSpPr>
          <p:nvPr/>
        </p:nvSpPr>
        <p:spPr>
          <a:xfrm>
            <a:off x="460755" y="6443030"/>
            <a:ext cx="15424365" cy="350357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Large displacements and small deformations 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Compensate geometrical non linearity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Take into account the rotations / linear deformation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Co-</a:t>
            </a:r>
            <a:r>
              <a:rPr lang="en-US" dirty="0" err="1" smtClean="0">
                <a:solidFill>
                  <a:schemeClr val="tx1"/>
                </a:solidFill>
              </a:rPr>
              <a:t>rotationnal</a:t>
            </a:r>
            <a:r>
              <a:rPr lang="en-US" dirty="0" smtClean="0">
                <a:solidFill>
                  <a:schemeClr val="tx1"/>
                </a:solidFill>
              </a:rPr>
              <a:t> model : </a:t>
            </a:r>
            <a:r>
              <a:rPr lang="en-US" dirty="0" err="1" smtClean="0">
                <a:solidFill>
                  <a:schemeClr val="tx1"/>
                </a:solidFill>
              </a:rPr>
              <a:t>TetrahedronFEMForceField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" name="Espace réservé du texte 3"/>
          <p:cNvSpPr txBox="1">
            <a:spLocks/>
          </p:cNvSpPr>
          <p:nvPr/>
        </p:nvSpPr>
        <p:spPr>
          <a:xfrm>
            <a:off x="393412" y="12596370"/>
            <a:ext cx="15491708" cy="551015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Large displacements and large deformations 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Simulation of large deformation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tx1"/>
                </a:solidFill>
              </a:rPr>
              <a:t>Hyperelastic</a:t>
            </a:r>
            <a:r>
              <a:rPr lang="en-US" dirty="0" smtClean="0">
                <a:solidFill>
                  <a:schemeClr val="tx1"/>
                </a:solidFill>
              </a:rPr>
              <a:t> model :</a:t>
            </a:r>
          </a:p>
          <a:p>
            <a:pPr marL="2159000" lvl="1">
              <a:buSzPct val="5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MJED [</a:t>
            </a:r>
            <a:r>
              <a:rPr lang="en-US" dirty="0" err="1">
                <a:solidFill>
                  <a:schemeClr val="tx1"/>
                </a:solidFill>
              </a:rPr>
              <a:t>Marchesseau</a:t>
            </a:r>
            <a:r>
              <a:rPr lang="en-US" dirty="0">
                <a:solidFill>
                  <a:schemeClr val="tx1"/>
                </a:solidFill>
              </a:rPr>
              <a:t> et al. 2010]</a:t>
            </a:r>
          </a:p>
          <a:p>
            <a:pPr marL="2159000" lvl="1">
              <a:buSzPct val="5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TLED [Comas et al. 2008</a:t>
            </a:r>
            <a:r>
              <a:rPr lang="en-US" dirty="0" smtClean="0">
                <a:solidFill>
                  <a:schemeClr val="tx1"/>
                </a:solidFill>
              </a:rPr>
              <a:t>]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Difficult to solve in real time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  <a:p>
            <a:pPr marL="2159000" lvl="1">
              <a:buSzPct val="50000"/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sofa-truthcylinder1-xvid.avi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21.66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85645" y="1328664"/>
            <a:ext cx="6980254" cy="5564813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14877008" y="7229572"/>
            <a:ext cx="10441159" cy="5434074"/>
            <a:chOff x="16092509" y="10839691"/>
            <a:chExt cx="9836448" cy="7458778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16092509" y="10839691"/>
              <a:ext cx="9836448" cy="7458778"/>
            </a:xfrm>
            <a:prstGeom prst="roundRect">
              <a:avLst>
                <a:gd name="adj" fmla="val 829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2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983" y="10891233"/>
              <a:ext cx="8699500" cy="7366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space réservé du texte 3"/>
              <p:cNvSpPr txBox="1">
                <a:spLocks/>
              </p:cNvSpPr>
              <p:nvPr/>
            </p:nvSpPr>
            <p:spPr>
              <a:xfrm>
                <a:off x="2415286" y="10552608"/>
                <a:ext cx="11389999" cy="1888142"/>
              </a:xfrm>
              <a:prstGeom prst="rect">
                <a:avLst/>
              </a:prstGeom>
              <a:effectLst/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1443038" indent="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5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𝑲</m:t>
                      </m:r>
                      <m:r>
                        <a:rPr lang="fr-FR" sz="5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5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  <m:r>
                            <a:rPr lang="fr-FR" sz="5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  <m:r>
                            <a:rPr lang="fr-FR" sz="5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  <m:r>
                            <a:rPr lang="fr-FR" sz="5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fr-FR" sz="5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5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fr-FR" sz="5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  <m:sup/>
                              </m:sSubSup>
                            </m:e>
                            <m:sub/>
                            <m:sup>
                              <m:r>
                                <a:rPr lang="fr-FR" sz="5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𝑻</m:t>
                              </m:r>
                            </m:sup>
                          </m:sSubSup>
                          <m:r>
                            <a:rPr lang="fr-FR" sz="5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fr-FR" sz="5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fr-FR" sz="5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5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𝑮</m:t>
                                  </m:r>
                                </m:e>
                                <m:sub>
                                  <m:r>
                                    <a:rPr lang="fr-FR" sz="5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  <m:sup/>
                              </m:sSubSup>
                            </m:e>
                            <m:sub/>
                            <m:sup>
                              <m:r>
                                <a:rPr lang="fr-FR" sz="5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𝑻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286" y="10552608"/>
                <a:ext cx="11389999" cy="188814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19629536" y="2408784"/>
            <a:ext cx="21012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Co-rotational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FEM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022310" y="2408784"/>
            <a:ext cx="11624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Linear 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FEM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5368305" y="5868190"/>
            <a:ext cx="11953328" cy="3866231"/>
          </a:xfrm>
          <a:prstGeom prst="roundRect">
            <a:avLst>
              <a:gd name="adj" fmla="val 1025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7581977" y="6733663"/>
            <a:ext cx="2105499" cy="1748458"/>
            <a:chOff x="5019765" y="5211170"/>
            <a:chExt cx="2105497" cy="1740074"/>
          </a:xfrm>
        </p:grpSpPr>
        <p:sp>
          <p:nvSpPr>
            <p:cNvPr id="48" name="Triangle isocèle 47"/>
            <p:cNvSpPr/>
            <p:nvPr/>
          </p:nvSpPr>
          <p:spPr>
            <a:xfrm>
              <a:off x="5019765" y="5676380"/>
              <a:ext cx="1728193" cy="1274864"/>
            </a:xfrm>
            <a:prstGeom prst="triangle">
              <a:avLst>
                <a:gd name="adj" fmla="val 2802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9" name="Triangle isocèle 48"/>
            <p:cNvSpPr/>
            <p:nvPr/>
          </p:nvSpPr>
          <p:spPr>
            <a:xfrm rot="9419802">
              <a:off x="5985732" y="5211170"/>
              <a:ext cx="1139530" cy="1658332"/>
            </a:xfrm>
            <a:prstGeom prst="triangle">
              <a:avLst>
                <a:gd name="adj" fmla="val 5138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Temporal system evolution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12</a:t>
            </a:fld>
            <a:endParaRPr lang="fr-FR" noProof="0"/>
          </a:p>
        </p:txBody>
      </p:sp>
      <p:sp>
        <p:nvSpPr>
          <p:cNvPr id="5" name="Espace réservé du texte 3"/>
          <p:cNvSpPr txBox="1">
            <a:spLocks/>
          </p:cNvSpPr>
          <p:nvPr/>
        </p:nvSpPr>
        <p:spPr>
          <a:xfrm>
            <a:off x="1296656" y="1688704"/>
            <a:ext cx="23330592" cy="3456383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Explicit integration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Local resolution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Fast and parallelizable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Stability implies to use very small time steps</a:t>
            </a:r>
          </a:p>
        </p:txBody>
      </p:sp>
      <p:grpSp>
        <p:nvGrpSpPr>
          <p:cNvPr id="51" name="Groupe 50"/>
          <p:cNvGrpSpPr/>
          <p:nvPr/>
        </p:nvGrpSpPr>
        <p:grpSpPr>
          <a:xfrm>
            <a:off x="7599243" y="6598031"/>
            <a:ext cx="1872209" cy="1872208"/>
            <a:chOff x="4867895" y="5001072"/>
            <a:chExt cx="1872209" cy="1872208"/>
          </a:xfrm>
        </p:grpSpPr>
        <p:sp>
          <p:nvSpPr>
            <p:cNvPr id="4" name="Triangle isocèle 3"/>
            <p:cNvSpPr/>
            <p:nvPr/>
          </p:nvSpPr>
          <p:spPr>
            <a:xfrm>
              <a:off x="4867895" y="5145088"/>
              <a:ext cx="1736617" cy="1728192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Triangle isocèle 16"/>
            <p:cNvSpPr/>
            <p:nvPr/>
          </p:nvSpPr>
          <p:spPr>
            <a:xfrm rot="10800000">
              <a:off x="5003487" y="5001072"/>
              <a:ext cx="1736617" cy="1728192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9687475" y="6598031"/>
            <a:ext cx="1872209" cy="1872208"/>
            <a:chOff x="6956127" y="5001072"/>
            <a:chExt cx="1872209" cy="1872208"/>
          </a:xfrm>
        </p:grpSpPr>
        <p:sp>
          <p:nvSpPr>
            <p:cNvPr id="18" name="Triangle isocèle 17"/>
            <p:cNvSpPr/>
            <p:nvPr/>
          </p:nvSpPr>
          <p:spPr>
            <a:xfrm>
              <a:off x="6956127" y="5145088"/>
              <a:ext cx="1736617" cy="1728192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" name="Triangle isocèle 18"/>
            <p:cNvSpPr/>
            <p:nvPr/>
          </p:nvSpPr>
          <p:spPr>
            <a:xfrm rot="10800000">
              <a:off x="7091719" y="5001072"/>
              <a:ext cx="1736617" cy="1728192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8" name="Connecteur droit avec flèche 7"/>
          <p:cNvCxnSpPr/>
          <p:nvPr/>
        </p:nvCxnSpPr>
        <p:spPr>
          <a:xfrm>
            <a:off x="6735148" y="6007411"/>
            <a:ext cx="864095" cy="59062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riangle isocèle 30"/>
          <p:cNvSpPr/>
          <p:nvPr/>
        </p:nvSpPr>
        <p:spPr>
          <a:xfrm>
            <a:off x="11847715" y="6733663"/>
            <a:ext cx="1736617" cy="1728192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Triangle isocèle 31"/>
          <p:cNvSpPr/>
          <p:nvPr/>
        </p:nvSpPr>
        <p:spPr>
          <a:xfrm rot="10800000">
            <a:off x="11983307" y="6589647"/>
            <a:ext cx="1736617" cy="1728192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Triangle isocèle 37"/>
          <p:cNvSpPr/>
          <p:nvPr/>
        </p:nvSpPr>
        <p:spPr>
          <a:xfrm>
            <a:off x="14002854" y="6701850"/>
            <a:ext cx="1736617" cy="1728192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Triangle isocèle 38"/>
          <p:cNvSpPr/>
          <p:nvPr/>
        </p:nvSpPr>
        <p:spPr>
          <a:xfrm rot="10800000">
            <a:off x="14138446" y="6557834"/>
            <a:ext cx="1736617" cy="1728192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5541281" y="7957799"/>
            <a:ext cx="698923" cy="6564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515023" y="6229606"/>
            <a:ext cx="698923" cy="6564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6735148" y="6007411"/>
            <a:ext cx="2895422" cy="2427898"/>
            <a:chOff x="4003800" y="4410452"/>
            <a:chExt cx="2895422" cy="2427898"/>
          </a:xfrm>
        </p:grpSpPr>
        <p:cxnSp>
          <p:nvCxnSpPr>
            <p:cNvPr id="53" name="Connecteur droit avec flèche 52"/>
            <p:cNvCxnSpPr/>
            <p:nvPr/>
          </p:nvCxnSpPr>
          <p:spPr>
            <a:xfrm>
              <a:off x="4003800" y="6247730"/>
              <a:ext cx="864094" cy="59062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5731992" y="6210435"/>
              <a:ext cx="864094" cy="59062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6035128" y="4410452"/>
              <a:ext cx="864094" cy="59062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11074594" y="6302721"/>
            <a:ext cx="748266" cy="2239567"/>
            <a:chOff x="11340873" y="6121859"/>
            <a:chExt cx="748266" cy="2239567"/>
          </a:xfrm>
        </p:grpSpPr>
        <p:cxnSp>
          <p:nvCxnSpPr>
            <p:cNvPr id="69" name="Connecteur droit avec flèche 68"/>
            <p:cNvCxnSpPr/>
            <p:nvPr/>
          </p:nvCxnSpPr>
          <p:spPr>
            <a:xfrm>
              <a:off x="11340873" y="8066116"/>
              <a:ext cx="445130" cy="29531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>
              <a:off x="11563438" y="6121859"/>
              <a:ext cx="525701" cy="43958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8067113" y="6455110"/>
                <a:ext cx="6502400" cy="2566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5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𝑴</m:t>
                      </m:r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fr-FR" sz="5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</m:t>
                      </m:r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</m:oMath>
                  </m:oMathPara>
                </a14:m>
                <a:endParaRPr lang="fr-FR" sz="540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5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h𝑎</m:t>
                      </m:r>
                    </m:oMath>
                  </m:oMathPara>
                </a14:m>
                <a:endParaRPr lang="fr-FR" sz="54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sSub>
                        <m:sSubPr>
                          <m:ctrlP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fr-FR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7113" y="6455110"/>
                <a:ext cx="6502400" cy="256621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20408624" y="6418511"/>
                <a:ext cx="42112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5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𝒇</m:t>
                      </m:r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5400" i="1" dirty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8624" y="6418511"/>
                <a:ext cx="4211217" cy="9233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0371369" y="6418511"/>
                <a:ext cx="28230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5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𝒇</m:t>
                      </m:r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fr-FR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fr-FR" sz="5400" i="1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5400" i="1" dirty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1369" y="6418511"/>
                <a:ext cx="2823017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e 80"/>
          <p:cNvGrpSpPr/>
          <p:nvPr/>
        </p:nvGrpSpPr>
        <p:grpSpPr>
          <a:xfrm>
            <a:off x="13098916" y="6302721"/>
            <a:ext cx="748266" cy="2166053"/>
            <a:chOff x="13365195" y="6121859"/>
            <a:chExt cx="748266" cy="2166053"/>
          </a:xfrm>
        </p:grpSpPr>
        <p:cxnSp>
          <p:nvCxnSpPr>
            <p:cNvPr id="77" name="Connecteur droit avec flèche 76"/>
            <p:cNvCxnSpPr/>
            <p:nvPr/>
          </p:nvCxnSpPr>
          <p:spPr>
            <a:xfrm>
              <a:off x="13365195" y="8066116"/>
              <a:ext cx="445130" cy="221796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>
              <a:off x="13810325" y="6121859"/>
              <a:ext cx="303136" cy="36607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3" name="Espace réservé du texte 3"/>
          <p:cNvSpPr txBox="1">
            <a:spLocks/>
          </p:cNvSpPr>
          <p:nvPr/>
        </p:nvSpPr>
        <p:spPr>
          <a:xfrm>
            <a:off x="1198301" y="10185648"/>
            <a:ext cx="23492251" cy="280831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914400" lvl="1" indent="-914400">
              <a:lnSpc>
                <a:spcPct val="150000"/>
              </a:lnSpc>
              <a:buSzTx/>
              <a:buFont typeface="Wingdings" pitchFamily="2" charset="2"/>
              <a:buChar char="Ø"/>
            </a:pPr>
            <a:r>
              <a:rPr lang="en-GB" sz="5400" dirty="0" smtClean="0">
                <a:solidFill>
                  <a:schemeClr val="tx1"/>
                </a:solidFill>
              </a:rPr>
              <a:t>Implicit integration 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Update the acceleration from position and velocity at the end of the time step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Stable with large time steps</a:t>
            </a:r>
          </a:p>
        </p:txBody>
      </p:sp>
      <p:grpSp>
        <p:nvGrpSpPr>
          <p:cNvPr id="79" name="Groupe 78"/>
          <p:cNvGrpSpPr/>
          <p:nvPr/>
        </p:nvGrpSpPr>
        <p:grpSpPr>
          <a:xfrm>
            <a:off x="1198301" y="15055171"/>
            <a:ext cx="23330592" cy="2691317"/>
            <a:chOff x="1555528" y="15306600"/>
            <a:chExt cx="23330592" cy="2691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Espace réservé du texte 3"/>
                <p:cNvSpPr txBox="1">
                  <a:spLocks/>
                </p:cNvSpPr>
                <p:nvPr/>
              </p:nvSpPr>
              <p:spPr>
                <a:xfrm>
                  <a:off x="1555528" y="15306600"/>
                  <a:ext cx="23330592" cy="2691317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914400" indent="-914400" algn="l">
                    <a:lnSpc>
                      <a:spcPct val="150000"/>
                    </a:lnSpc>
                    <a:buClr>
                      <a:schemeClr val="accent6">
                        <a:lumMod val="75000"/>
                      </a:schemeClr>
                    </a:buClr>
                    <a:buFont typeface="Mistral" pitchFamily="66" charset="0"/>
                    <a:buChar char="►"/>
                    <a:defRPr sz="5400" spc="-150">
                      <a:solidFill>
                        <a:schemeClr val="bg1"/>
                      </a:solidFill>
                      <a:latin typeface="+mj-lt"/>
                    </a:defRPr>
                  </a:lvl1pPr>
                  <a:lvl2pPr marL="1443038" indent="698500" algn="l">
                    <a:buClr>
                      <a:schemeClr val="accent6">
                        <a:lumMod val="75000"/>
                      </a:schemeClr>
                    </a:buClr>
                    <a:buSzPct val="70000"/>
                    <a:buFont typeface="Mistral" pitchFamily="66" charset="0"/>
                    <a:buChar char="►"/>
                    <a:defRPr sz="4400" spc="-150">
                      <a:solidFill>
                        <a:schemeClr val="bg1"/>
                      </a:solidFill>
                      <a:latin typeface="+mj-lt"/>
                    </a:defRPr>
                  </a:lvl2pPr>
                  <a:lvl3pPr>
                    <a:defRPr sz="4000">
                      <a:solidFill>
                        <a:schemeClr val="bg1"/>
                      </a:solidFill>
                      <a:latin typeface="+mj-lt"/>
                    </a:defRPr>
                  </a:lvl3pPr>
                  <a:lvl4pPr>
                    <a:defRPr sz="4000">
                      <a:solidFill>
                        <a:schemeClr val="bg1"/>
                      </a:solidFill>
                      <a:latin typeface="+mj-lt"/>
                    </a:defRPr>
                  </a:lvl4pPr>
                  <a:lvl5pPr>
                    <a:defRPr sz="4000">
                      <a:solidFill>
                        <a:schemeClr val="bg1"/>
                      </a:solidFill>
                      <a:latin typeface="+mj-lt"/>
                    </a:defRPr>
                  </a:lvl5pPr>
                </a:lstStyle>
                <a:p>
                  <a:pPr lvl="1">
                    <a:buFont typeface="Wingdings" pitchFamily="2" charset="2"/>
                    <a:buChar char="Ø"/>
                  </a:pPr>
                  <a:r>
                    <a:rPr lang="en-GB" dirty="0" smtClean="0">
                      <a:solidFill>
                        <a:schemeClr val="tx1"/>
                      </a:solidFill>
                    </a:rPr>
                    <a:t>Rearranging equations gives the linear system :</a:t>
                  </a:r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4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𝑴</m:t>
                            </m:r>
                            <m: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h</m:t>
                            </m:r>
                            <m:r>
                              <a:rPr lang="en-GB" sz="4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𝑩</m:t>
                            </m:r>
                            <m: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GB" sz="4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4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GB" sz="4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4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𝑲</m:t>
                            </m:r>
                          </m:e>
                        </m:d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  </m:t>
                        </m:r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𝑑𝑣</m:t>
                        </m:r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GB" sz="4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en-GB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4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sz="4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GB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4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4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sz="4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GB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GB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GB" sz="4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𝑲</m:t>
                        </m:r>
                        <m:sSub>
                          <m:sSubPr>
                            <m:ctrlPr>
                              <a:rPr lang="en-GB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GB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GB" sz="4400" i="1" dirty="0" smtClean="0">
                    <a:solidFill>
                      <a:schemeClr val="tx1"/>
                    </a:solidFill>
                    <a:latin typeface="Cambria Math"/>
                  </a:endParaRPr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               </m:t>
                        </m:r>
                        <m:r>
                          <a:rPr lang="en-GB" sz="4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𝑨</m:t>
                        </m:r>
                        <m:r>
                          <a:rPr lang="en-GB" sz="4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sz="4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</m:t>
                        </m:r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                </m:t>
                        </m:r>
                        <m:r>
                          <a:rPr lang="en-GB" sz="4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               </m:t>
                        </m:r>
                        <m:r>
                          <a:rPr lang="en-GB" sz="4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𝒃</m:t>
                        </m:r>
                        <m:r>
                          <a:rPr lang="en-GB" sz="4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                </m:t>
                        </m:r>
                      </m:oMath>
                    </m:oMathPara>
                  </a14:m>
                  <a:endParaRPr lang="en-GB" sz="4400" i="1" dirty="0">
                    <a:solidFill>
                      <a:schemeClr val="tx1"/>
                    </a:solidFill>
                    <a:latin typeface="Cambria Math"/>
                  </a:endParaRPr>
                </a:p>
                <a:p>
                  <a:pPr marL="0" indent="0" algn="ctr">
                    <a:buNone/>
                  </a:pPr>
                  <a:endParaRPr lang="en-GB" sz="4400" i="1" dirty="0" smtClean="0">
                    <a:solidFill>
                      <a:schemeClr val="tx1"/>
                    </a:solidFill>
                    <a:latin typeface="Cambria Math"/>
                  </a:endParaRPr>
                </a:p>
                <a:p>
                  <a:pPr marL="0" indent="0">
                    <a:buNone/>
                  </a:pPr>
                  <a:endParaRPr lang="en-GB" dirty="0">
                    <a:solidFill>
                      <a:schemeClr val="tx1"/>
                    </a:solidFill>
                  </a:endParaRPr>
                </a:p>
                <a:p>
                  <a:pPr lvl="1">
                    <a:buFont typeface="Wingdings" pitchFamily="2" charset="2"/>
                    <a:buChar char="Ø"/>
                  </a:pPr>
                  <a:endParaRPr lang="en-GB" dirty="0" smtClean="0">
                    <a:solidFill>
                      <a:schemeClr val="tx1"/>
                    </a:solidFill>
                  </a:endParaRPr>
                </a:p>
                <a:p>
                  <a:pPr>
                    <a:buFont typeface="Wingdings" pitchFamily="2" charset="2"/>
                    <a:buChar char="Ø"/>
                  </a:pPr>
                  <a:endParaRPr lang="en-GB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Espace réservé du 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5528" y="15306600"/>
                  <a:ext cx="23330592" cy="269131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45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3" name="Groupe 82"/>
            <p:cNvGrpSpPr/>
            <p:nvPr/>
          </p:nvGrpSpPr>
          <p:grpSpPr>
            <a:xfrm>
              <a:off x="8142530" y="16954401"/>
              <a:ext cx="9993604" cy="523320"/>
              <a:chOff x="8342996" y="16304188"/>
              <a:chExt cx="9993604" cy="5668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Rectangle 83"/>
                  <p:cNvSpPr/>
                  <p:nvPr/>
                </p:nvSpPr>
                <p:spPr>
                  <a:xfrm rot="16200000">
                    <a:off x="10154774" y="14508051"/>
                    <a:ext cx="551241" cy="417479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GB" sz="40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GB" sz="4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eqArrPr>
                                <m:e/>
                                <m:e/>
                                <m:e/>
                                <m:e/>
                                <m:e/>
                                <m:e/>
                                <m:e/>
                              </m:eqArr>
                            </m:e>
                          </m:d>
                        </m:oMath>
                      </m:oMathPara>
                    </a14:m>
                    <a:endParaRPr lang="en-GB" sz="40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0154774" y="14617792"/>
                    <a:ext cx="551241" cy="395531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Rectangle 84"/>
                  <p:cNvSpPr/>
                  <p:nvPr/>
                </p:nvSpPr>
                <p:spPr>
                  <a:xfrm rot="16200000">
                    <a:off x="15672893" y="14196906"/>
                    <a:ext cx="551235" cy="477617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GB" sz="40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GB" sz="4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eqArrPr>
                                <m:e/>
                                <m:e/>
                                <m:e/>
                                <m:e/>
                                <m:e/>
                                <m:e/>
                                <m:e/>
                                <m:e/>
                              </m:eqArr>
                            </m:e>
                          </m:d>
                        </m:oMath>
                      </m:oMathPara>
                    </a14:m>
                    <a:endParaRPr lang="en-GB" sz="40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5672893" y="14306647"/>
                    <a:ext cx="551235" cy="4556697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/>
                  <p:cNvSpPr/>
                  <p:nvPr/>
                </p:nvSpPr>
                <p:spPr>
                  <a:xfrm rot="16200000">
                    <a:off x="12853879" y="16071959"/>
                    <a:ext cx="551206" cy="101566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GB" sz="60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6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oMath>
                      </m:oMathPara>
                    </a14:m>
                    <a:endParaRPr lang="en-GB" sz="60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2853879" y="16071959"/>
                    <a:ext cx="551206" cy="1015663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Espace réservé du texte 3"/>
              <p:cNvSpPr txBox="1">
                <a:spLocks/>
              </p:cNvSpPr>
              <p:nvPr/>
            </p:nvSpPr>
            <p:spPr>
              <a:xfrm>
                <a:off x="1198301" y="13137976"/>
                <a:ext cx="23468030" cy="1800200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1443038" indent="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>
                    <a:solidFill>
                      <a:schemeClr val="tx1"/>
                    </a:solidFill>
                  </a:rPr>
                  <a:t>Linearization of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around the initial position [</a:t>
                </a:r>
                <a:r>
                  <a:rPr lang="en-GB" dirty="0" err="1" smtClean="0">
                    <a:solidFill>
                      <a:schemeClr val="tx1"/>
                    </a:solidFill>
                  </a:rPr>
                  <a:t>Baraff</a:t>
                </a:r>
                <a:r>
                  <a:rPr lang="en-GB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et al. 1998</a:t>
                </a:r>
                <a:r>
                  <a:rPr lang="en-GB" dirty="0" smtClean="0">
                    <a:solidFill>
                      <a:schemeClr val="tx1"/>
                    </a:solidFill>
                  </a:rPr>
                  <a:t>] </a:t>
                </a: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4400" b="1" i="1">
                          <a:solidFill>
                            <a:schemeClr val="tx1"/>
                          </a:solidFill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4400" i="1">
                          <a:solidFill>
                            <a:schemeClr val="tx1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𝐾</m:t>
                      </m:r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r>
                            <a:rPr lang="en-GB" sz="4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4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𝐵</m:t>
                      </m:r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GB" sz="44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4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301" y="13137976"/>
                <a:ext cx="23468030" cy="1800200"/>
              </a:xfrm>
              <a:prstGeom prst="rect">
                <a:avLst/>
              </a:prstGeom>
              <a:blipFill rotWithShape="1">
                <a:blip r:embed="rId9"/>
                <a:stretch>
                  <a:fillRect t="-67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e 61"/>
          <p:cNvGrpSpPr/>
          <p:nvPr/>
        </p:nvGrpSpPr>
        <p:grpSpPr>
          <a:xfrm rot="20759110">
            <a:off x="7536573" y="7467893"/>
            <a:ext cx="2471521" cy="1741272"/>
            <a:chOff x="4958733" y="5280800"/>
            <a:chExt cx="2392882" cy="1805745"/>
          </a:xfrm>
        </p:grpSpPr>
        <p:sp>
          <p:nvSpPr>
            <p:cNvPr id="64" name="Triangle isocèle 63"/>
            <p:cNvSpPr/>
            <p:nvPr/>
          </p:nvSpPr>
          <p:spPr>
            <a:xfrm rot="9976097">
              <a:off x="5803726" y="5280800"/>
              <a:ext cx="1547889" cy="1696823"/>
            </a:xfrm>
            <a:prstGeom prst="triangle">
              <a:avLst>
                <a:gd name="adj" fmla="val 445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3" name="Triangle isocèle 62"/>
            <p:cNvSpPr/>
            <p:nvPr/>
          </p:nvSpPr>
          <p:spPr>
            <a:xfrm rot="21393273">
              <a:off x="4958733" y="5533328"/>
              <a:ext cx="1728193" cy="1553217"/>
            </a:xfrm>
            <a:prstGeom prst="triangle">
              <a:avLst>
                <a:gd name="adj" fmla="val 2722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oupe 65"/>
          <p:cNvGrpSpPr/>
          <p:nvPr/>
        </p:nvGrpSpPr>
        <p:grpSpPr>
          <a:xfrm rot="21129915">
            <a:off x="9723210" y="6774331"/>
            <a:ext cx="1936328" cy="1851326"/>
            <a:chOff x="6892007" y="5145088"/>
            <a:chExt cx="1936328" cy="1851326"/>
          </a:xfrm>
        </p:grpSpPr>
        <p:sp>
          <p:nvSpPr>
            <p:cNvPr id="67" name="Triangle isocèle 66"/>
            <p:cNvSpPr/>
            <p:nvPr/>
          </p:nvSpPr>
          <p:spPr>
            <a:xfrm>
              <a:off x="6892007" y="5268222"/>
              <a:ext cx="1736617" cy="1728192"/>
            </a:xfrm>
            <a:prstGeom prst="triangle">
              <a:avLst>
                <a:gd name="adj" fmla="val 16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8" name="Triangle isocèle 67"/>
            <p:cNvSpPr/>
            <p:nvPr/>
          </p:nvSpPr>
          <p:spPr>
            <a:xfrm rot="10800000">
              <a:off x="7091718" y="5145088"/>
              <a:ext cx="1736617" cy="1584176"/>
            </a:xfrm>
            <a:prstGeom prst="triangle">
              <a:avLst>
                <a:gd name="adj" fmla="val 1194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7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3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1</a:t>
            </a:r>
            <a:endParaRPr lang="en-GB" sz="5400"/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2</a:t>
            </a:r>
            <a:endParaRPr lang="en-GB" sz="540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3</a:t>
            </a:r>
            <a:endParaRPr lang="en-GB" sz="5400"/>
          </a:p>
        </p:txBody>
      </p:sp>
      <p:sp>
        <p:nvSpPr>
          <p:cNvPr id="30" name="Espace réservé du texte 3"/>
          <p:cNvSpPr txBox="1">
            <a:spLocks/>
          </p:cNvSpPr>
          <p:nvPr/>
        </p:nvSpPr>
        <p:spPr>
          <a:xfrm>
            <a:off x="3715768" y="3347359"/>
            <a:ext cx="1144927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Overview and theoretical bases</a:t>
            </a:r>
          </a:p>
        </p:txBody>
      </p:sp>
      <p:sp>
        <p:nvSpPr>
          <p:cNvPr id="33" name="Espace réservé du texte 3"/>
          <p:cNvSpPr txBox="1">
            <a:spLocks/>
          </p:cNvSpPr>
          <p:nvPr/>
        </p:nvSpPr>
        <p:spPr>
          <a:xfrm>
            <a:off x="3684641" y="6100969"/>
            <a:ext cx="928903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GPU parallelization and </a:t>
            </a:r>
            <a:r>
              <a:rPr lang="en-GB" dirty="0" err="1">
                <a:solidFill>
                  <a:schemeClr val="tx1"/>
                </a:solidFill>
              </a:rPr>
              <a:t>Cuda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Espace réservé du texte 3"/>
          <p:cNvSpPr txBox="1">
            <a:spLocks/>
          </p:cNvSpPr>
          <p:nvPr/>
        </p:nvSpPr>
        <p:spPr>
          <a:xfrm>
            <a:off x="3691178" y="8854579"/>
            <a:ext cx="12625990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 err="1">
                <a:solidFill>
                  <a:schemeClr val="tx1"/>
                </a:solidFill>
              </a:rPr>
              <a:t>Preconditioners</a:t>
            </a:r>
            <a:r>
              <a:rPr lang="en-GB" dirty="0">
                <a:solidFill>
                  <a:schemeClr val="tx1"/>
                </a:solidFill>
              </a:rPr>
              <a:t>  and asynchronous solvers</a:t>
            </a:r>
          </a:p>
        </p:txBody>
      </p:sp>
      <p:sp>
        <p:nvSpPr>
          <p:cNvPr id="8" name="Ellipse 7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4</a:t>
            </a:r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3715768" y="14361798"/>
            <a:ext cx="928903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0" name="Espace réservé du texte 3"/>
          <p:cNvSpPr txBox="1">
            <a:spLocks/>
          </p:cNvSpPr>
          <p:nvPr/>
        </p:nvSpPr>
        <p:spPr>
          <a:xfrm>
            <a:off x="3691178" y="11608189"/>
            <a:ext cx="1147386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Asynchronous solvers for contact</a:t>
            </a:r>
          </a:p>
        </p:txBody>
      </p:sp>
      <p:sp>
        <p:nvSpPr>
          <p:cNvPr id="11" name="Ellipse 10"/>
          <p:cNvSpPr/>
          <p:nvPr/>
        </p:nvSpPr>
        <p:spPr>
          <a:xfrm>
            <a:off x="2532513" y="14799708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5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8473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New parallel architectures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14</a:t>
            </a:fld>
            <a:endParaRPr lang="en-GB"/>
          </a:p>
        </p:txBody>
      </p:sp>
      <p:grpSp>
        <p:nvGrpSpPr>
          <p:cNvPr id="9" name="Groupe 8"/>
          <p:cNvGrpSpPr/>
          <p:nvPr/>
        </p:nvGrpSpPr>
        <p:grpSpPr>
          <a:xfrm>
            <a:off x="14587237" y="10185648"/>
            <a:ext cx="10853838" cy="7772032"/>
            <a:chOff x="6740104" y="9709488"/>
            <a:chExt cx="12159679" cy="8856984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6740104" y="9709488"/>
              <a:ext cx="12159679" cy="8856984"/>
            </a:xfrm>
            <a:prstGeom prst="roundRect">
              <a:avLst>
                <a:gd name="adj" fmla="val 66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1" name="Picture 2" descr="D:\redactioncourte\These\images\intro\gpupowe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091" y="9950996"/>
              <a:ext cx="11433634" cy="8217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Espace réservé du texte 3"/>
          <p:cNvSpPr txBox="1">
            <a:spLocks/>
          </p:cNvSpPr>
          <p:nvPr/>
        </p:nvSpPr>
        <p:spPr>
          <a:xfrm>
            <a:off x="885232" y="7449344"/>
            <a:ext cx="15503944" cy="482863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Parallelization of a simulation is not a new idea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Parallel processors, distributed processors, …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Real time simulation constraints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A lot of very fast computations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5232" y="2176594"/>
            <a:ext cx="15863983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906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smtClean="0"/>
              <a:t>Difficult to increase the frequency of processors</a:t>
            </a:r>
          </a:p>
          <a:p>
            <a:pPr marL="889000" lvl="1" indent="5588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smtClean="0"/>
              <a:t>Heat dissipation</a:t>
            </a:r>
          </a:p>
          <a:p>
            <a:pPr marL="889000" lvl="1" indent="5588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smtClean="0"/>
              <a:t>Electric consumption</a:t>
            </a:r>
          </a:p>
          <a:p>
            <a:pPr marL="889000" lvl="1" indent="5588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smtClean="0"/>
              <a:t>Parallelization of algorithms</a:t>
            </a:r>
            <a:endParaRPr lang="en-GB" sz="4400" dirty="0"/>
          </a:p>
        </p:txBody>
      </p:sp>
      <p:sp>
        <p:nvSpPr>
          <p:cNvPr id="23" name="Espace réservé du texte 3"/>
          <p:cNvSpPr txBox="1">
            <a:spLocks/>
          </p:cNvSpPr>
          <p:nvPr/>
        </p:nvSpPr>
        <p:spPr>
          <a:xfrm>
            <a:off x="763796" y="12561912"/>
            <a:ext cx="13789531" cy="338437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Use GPU to achieve computations (GPGPU).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GPU </a:t>
            </a:r>
            <a:r>
              <a:rPr lang="en-GB" dirty="0" smtClean="0">
                <a:solidFill>
                  <a:schemeClr val="tx1"/>
                </a:solidFill>
              </a:rPr>
              <a:t>is </a:t>
            </a:r>
            <a:r>
              <a:rPr lang="en-GB" dirty="0">
                <a:solidFill>
                  <a:schemeClr val="tx1"/>
                </a:solidFill>
              </a:rPr>
              <a:t>very different than CPU </a:t>
            </a:r>
            <a:r>
              <a:rPr lang="en-GB" dirty="0" smtClean="0">
                <a:solidFill>
                  <a:schemeClr val="tx1"/>
                </a:solidFill>
              </a:rPr>
              <a:t>parallelization.</a:t>
            </a:r>
            <a:endParaRPr lang="en-GB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Run thousand of threads to exploit efficiently the GPU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irfu.cea.fr/Images/astImg/2491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248" y="3191548"/>
            <a:ext cx="7635949" cy="573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texte 3"/>
          <p:cNvSpPr txBox="1">
            <a:spLocks/>
          </p:cNvSpPr>
          <p:nvPr/>
        </p:nvSpPr>
        <p:spPr>
          <a:xfrm>
            <a:off x="475408" y="14071664"/>
            <a:ext cx="13782375" cy="453650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lvl="1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Espace réservé du texte 3"/>
          <p:cNvSpPr txBox="1">
            <a:spLocks/>
          </p:cNvSpPr>
          <p:nvPr/>
        </p:nvSpPr>
        <p:spPr>
          <a:xfrm>
            <a:off x="763796" y="15730264"/>
            <a:ext cx="13782375" cy="283877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GPU is seen as a specialized co-</a:t>
            </a:r>
            <a:r>
              <a:rPr lang="en-GB" dirty="0" err="1" smtClean="0">
                <a:solidFill>
                  <a:schemeClr val="tx1"/>
                </a:solidFill>
              </a:rPr>
              <a:t>processeur</a:t>
            </a:r>
            <a:r>
              <a:rPr lang="en-GB" dirty="0" smtClean="0">
                <a:solidFill>
                  <a:schemeClr val="tx1"/>
                </a:solidFill>
              </a:rPr>
              <a:t>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Achieve high parallel tasks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 txBox="1">
            <a:spLocks/>
          </p:cNvSpPr>
          <p:nvPr/>
        </p:nvSpPr>
        <p:spPr>
          <a:xfrm>
            <a:off x="259384" y="3602460"/>
            <a:ext cx="13782375" cy="283877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GPU is seen as a specialized co-processeur :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Achieve high parallel tasks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/>
                </a:solidFill>
              </a:rPr>
              <a:t>GPU architecture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Rectangle à coins arrondis 3"/>
          <p:cNvSpPr/>
          <p:nvPr/>
        </p:nvSpPr>
        <p:spPr>
          <a:xfrm>
            <a:off x="14228936" y="3602460"/>
            <a:ext cx="11607799" cy="13423948"/>
          </a:xfrm>
          <a:prstGeom prst="roundRect">
            <a:avLst>
              <a:gd name="adj" fmla="val 387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01288" y="4208984"/>
            <a:ext cx="2880320" cy="12241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CPU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4833336" y="5217096"/>
            <a:ext cx="0" cy="6696744"/>
          </a:xfrm>
          <a:prstGeom prst="straightConnector1">
            <a:avLst/>
          </a:prstGeom>
          <a:ln w="1016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121368" y="6081192"/>
            <a:ext cx="1872208" cy="7200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Kernel 1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26610" y="4229076"/>
            <a:ext cx="7535262" cy="12241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GPU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6993576" y="6441232"/>
            <a:ext cx="1440160" cy="0"/>
          </a:xfrm>
          <a:prstGeom prst="straightConnector1">
            <a:avLst/>
          </a:prstGeom>
          <a:ln w="1016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e 51"/>
          <p:cNvGrpSpPr/>
          <p:nvPr/>
        </p:nvGrpSpPr>
        <p:grpSpPr>
          <a:xfrm>
            <a:off x="18433736" y="5217096"/>
            <a:ext cx="6696744" cy="4392488"/>
            <a:chOff x="18981464" y="5217096"/>
            <a:chExt cx="6696744" cy="4392488"/>
          </a:xfrm>
        </p:grpSpPr>
        <p:sp>
          <p:nvSpPr>
            <p:cNvPr id="14" name="Rectangle 13"/>
            <p:cNvSpPr/>
            <p:nvPr/>
          </p:nvSpPr>
          <p:spPr>
            <a:xfrm>
              <a:off x="18981464" y="5217096"/>
              <a:ext cx="6696744" cy="439248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3600" smtClean="0">
                  <a:solidFill>
                    <a:schemeClr val="tx1"/>
                  </a:solidFill>
                </a:rPr>
                <a:t> Grille 1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77508" y="6261212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(0,0)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465740" y="6261212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(1,0)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517968" y="6261212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Blobk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(2,0)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341504" y="7773380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(0,1)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429736" y="7773380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(1,1)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481964" y="7773380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(1,2)</a:t>
              </a:r>
              <a:endParaRPr lang="en-GB" sz="36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8829780" y="10314434"/>
            <a:ext cx="5436604" cy="4392488"/>
            <a:chOff x="19269496" y="10349756"/>
            <a:chExt cx="5436604" cy="4392488"/>
          </a:xfrm>
        </p:grpSpPr>
        <p:sp>
          <p:nvSpPr>
            <p:cNvPr id="58" name="Rectangle 57"/>
            <p:cNvSpPr/>
            <p:nvPr/>
          </p:nvSpPr>
          <p:spPr>
            <a:xfrm>
              <a:off x="19269496" y="10349756"/>
              <a:ext cx="5436604" cy="439248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3600" smtClean="0">
                  <a:solidFill>
                    <a:schemeClr val="tx1"/>
                  </a:solidFill>
                </a:rPr>
                <a:t> Grille 2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9750067" y="1139387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0950200" y="1139387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2150333" y="1139387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3350466" y="1139387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9764584" y="1292195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964717" y="1292195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2164850" y="1292195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3364983" y="1292195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5121368" y="10478052"/>
            <a:ext cx="1872208" cy="7200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Kernel 2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>
            <a:off x="16993576" y="10838092"/>
            <a:ext cx="1728192" cy="0"/>
          </a:xfrm>
          <a:prstGeom prst="straightConnector1">
            <a:avLst/>
          </a:prstGeom>
          <a:ln w="1016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15553416" y="7773380"/>
            <a:ext cx="9908456" cy="10981220"/>
            <a:chOff x="16101144" y="7773380"/>
            <a:chExt cx="9908456" cy="10981220"/>
          </a:xfrm>
        </p:grpSpPr>
        <p:grpSp>
          <p:nvGrpSpPr>
            <p:cNvPr id="9" name="Groupe 8"/>
            <p:cNvGrpSpPr/>
            <p:nvPr/>
          </p:nvGrpSpPr>
          <p:grpSpPr>
            <a:xfrm>
              <a:off x="16101144" y="7773380"/>
              <a:ext cx="9908456" cy="10981220"/>
              <a:chOff x="16101144" y="7773380"/>
              <a:chExt cx="9908456" cy="10981220"/>
            </a:xfrm>
          </p:grpSpPr>
          <p:cxnSp>
            <p:nvCxnSpPr>
              <p:cNvPr id="73" name="Connecteur droit 72"/>
              <p:cNvCxnSpPr/>
              <p:nvPr/>
            </p:nvCxnSpPr>
            <p:spPr>
              <a:xfrm flipV="1">
                <a:off x="16101144" y="7773380"/>
                <a:ext cx="5364596" cy="414046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/>
              <p:nvPr/>
            </p:nvCxnSpPr>
            <p:spPr>
              <a:xfrm>
                <a:off x="23191416" y="7773380"/>
                <a:ext cx="2818184" cy="414046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/>
              <p:nvPr/>
            </p:nvCxnSpPr>
            <p:spPr>
              <a:xfrm>
                <a:off x="23191416" y="9033520"/>
                <a:ext cx="2818184" cy="972108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flipH="1">
                <a:off x="16101144" y="9033520"/>
                <a:ext cx="5364596" cy="972108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35"/>
            <p:cNvGrpSpPr/>
            <p:nvPr/>
          </p:nvGrpSpPr>
          <p:grpSpPr>
            <a:xfrm>
              <a:off x="16101144" y="11913840"/>
              <a:ext cx="9908456" cy="6840760"/>
              <a:chOff x="16101144" y="11913840"/>
              <a:chExt cx="9908456" cy="684076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16101144" y="11913840"/>
                <a:ext cx="9908456" cy="684076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Block (1,1)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66052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(0,0)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84054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(1,0)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02056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(2,0)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0058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(3,0)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38060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(4,0)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66052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(0,1)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84054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(1,1)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02056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(2,1)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20058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(3,1)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38060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(4,1)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66052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(0,2)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84054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(1,2)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02056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(2,2)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20058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(3,2)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38060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(4,3)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5" name="Espace réservé du texte 3"/>
          <p:cNvSpPr txBox="1">
            <a:spLocks/>
          </p:cNvSpPr>
          <p:nvPr/>
        </p:nvSpPr>
        <p:spPr>
          <a:xfrm>
            <a:off x="270200" y="6789989"/>
            <a:ext cx="13782375" cy="338437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Two level of parallelism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A Grid contains several blocs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A Block contains several threads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2" name="Espace réservé du texte 3"/>
          <p:cNvSpPr txBox="1">
            <a:spLocks/>
          </p:cNvSpPr>
          <p:nvPr/>
        </p:nvSpPr>
        <p:spPr>
          <a:xfrm>
            <a:off x="294142" y="14688303"/>
            <a:ext cx="13782375" cy="226825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rgbClr val="FF0000"/>
                </a:solidFill>
              </a:rPr>
              <a:t>Run thousand of threads of threads to exploit efficiently the GPU !</a:t>
            </a:r>
          </a:p>
          <a:p>
            <a:pPr lvl="1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3" name="Espace réservé du texte 3"/>
          <p:cNvSpPr txBox="1">
            <a:spLocks/>
          </p:cNvSpPr>
          <p:nvPr/>
        </p:nvSpPr>
        <p:spPr>
          <a:xfrm>
            <a:off x="259384" y="10523122"/>
            <a:ext cx="13793191" cy="381642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GPU programing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Local synchronisations very fast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Global synchronisations very slow (Synchronisation with the CPU)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2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/>
                </a:solidFill>
              </a:rPr>
              <a:t>GPU-based implicit integration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592802" y="1976736"/>
            <a:ext cx="24042289" cy="1800200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914400" lvl="1" indent="-914400">
              <a:lnSpc>
                <a:spcPct val="150000"/>
              </a:lnSpc>
              <a:buSzTx/>
              <a:buFont typeface="Wingdings" pitchFamily="2" charset="2"/>
              <a:buChar char="Ø"/>
            </a:pPr>
            <a:r>
              <a:rPr lang="en-GB" sz="5400" smtClean="0">
                <a:solidFill>
                  <a:schemeClr val="tx1"/>
                </a:solidFill>
              </a:rPr>
              <a:t>Parallelization of implicit integration </a:t>
            </a:r>
            <a:r>
              <a:rPr lang="en-GB" sz="5400" u="sng" smtClean="0">
                <a:solidFill>
                  <a:schemeClr val="tx1"/>
                </a:solidFill>
              </a:rPr>
              <a:t>[Allard et al. 2011, GPU Gems]</a:t>
            </a:r>
            <a:endParaRPr lang="en-GB" sz="5400">
              <a:solidFill>
                <a:schemeClr val="tx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2647420" y="3776936"/>
            <a:ext cx="13105456" cy="12673408"/>
            <a:chOff x="12572752" y="5217096"/>
            <a:chExt cx="13105456" cy="12673408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12572752" y="5217096"/>
              <a:ext cx="13105456" cy="12673408"/>
            </a:xfrm>
            <a:prstGeom prst="roundRect">
              <a:avLst>
                <a:gd name="adj" fmla="val 7143"/>
              </a:avLst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0783" y="5721152"/>
              <a:ext cx="12405419" cy="118190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</p:grpSp>
      <p:grpSp>
        <p:nvGrpSpPr>
          <p:cNvPr id="4" name="Groupe 3"/>
          <p:cNvGrpSpPr/>
          <p:nvPr/>
        </p:nvGrpSpPr>
        <p:grpSpPr>
          <a:xfrm>
            <a:off x="664810" y="13327743"/>
            <a:ext cx="12628022" cy="5544616"/>
            <a:chOff x="592801" y="12401128"/>
            <a:chExt cx="11646531" cy="55446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Espace réservé du texte 3"/>
                <p:cNvSpPr txBox="1">
                  <a:spLocks/>
                </p:cNvSpPr>
                <p:nvPr/>
              </p:nvSpPr>
              <p:spPr>
                <a:xfrm>
                  <a:off x="592801" y="12401128"/>
                  <a:ext cx="11646531" cy="5544616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914400" indent="-914400" algn="l">
                    <a:lnSpc>
                      <a:spcPct val="150000"/>
                    </a:lnSpc>
                    <a:buClr>
                      <a:schemeClr val="accent6">
                        <a:lumMod val="75000"/>
                      </a:schemeClr>
                    </a:buClr>
                    <a:buFont typeface="Mistral" pitchFamily="66" charset="0"/>
                    <a:buChar char="►"/>
                    <a:defRPr sz="5400" spc="-150">
                      <a:solidFill>
                        <a:schemeClr val="bg1"/>
                      </a:solidFill>
                      <a:latin typeface="+mj-lt"/>
                    </a:defRPr>
                  </a:lvl1pPr>
                  <a:lvl2pPr marL="2141538" indent="-698500" algn="l">
                    <a:buClr>
                      <a:schemeClr val="accent6">
                        <a:lumMod val="75000"/>
                      </a:schemeClr>
                    </a:buClr>
                    <a:buSzPct val="70000"/>
                    <a:buFont typeface="Mistral" pitchFamily="66" charset="0"/>
                    <a:buChar char="►"/>
                    <a:defRPr sz="4400" spc="-150">
                      <a:solidFill>
                        <a:schemeClr val="bg1"/>
                      </a:solidFill>
                      <a:latin typeface="+mj-lt"/>
                    </a:defRPr>
                  </a:lvl2pPr>
                  <a:lvl3pPr>
                    <a:defRPr sz="4000">
                      <a:solidFill>
                        <a:schemeClr val="bg1"/>
                      </a:solidFill>
                      <a:latin typeface="+mj-lt"/>
                    </a:defRPr>
                  </a:lvl3pPr>
                  <a:lvl4pPr>
                    <a:defRPr sz="4000">
                      <a:solidFill>
                        <a:schemeClr val="bg1"/>
                      </a:solidFill>
                      <a:latin typeface="+mj-lt"/>
                    </a:defRPr>
                  </a:lvl4pPr>
                  <a:lvl5pPr>
                    <a:defRPr sz="4000">
                      <a:solidFill>
                        <a:schemeClr val="bg1"/>
                      </a:solidFill>
                      <a:latin typeface="+mj-lt"/>
                    </a:defRPr>
                  </a:lvl5pPr>
                </a:lstStyle>
                <a:p>
                  <a:pPr>
                    <a:buFont typeface="Wingdings" pitchFamily="2" charset="2"/>
                    <a:buChar char="Ø"/>
                  </a:pPr>
                  <a:r>
                    <a:rPr lang="en-GB" dirty="0" smtClean="0">
                      <a:solidFill>
                        <a:schemeClr val="tx1"/>
                      </a:solidFill>
                    </a:rPr>
                    <a:t>Only                 and </a:t>
                  </a:r>
                  <a:r>
                    <a:rPr lang="en-GB" b="1" dirty="0" smtClean="0">
                      <a:solidFill>
                        <a:schemeClr val="tx1"/>
                      </a:solidFill>
                    </a:rPr>
                    <a:t>                 </a:t>
                  </a:r>
                  <a:r>
                    <a:rPr lang="en-GB" dirty="0" smtClean="0">
                      <a:solidFill>
                        <a:schemeClr val="tx1"/>
                      </a:solidFill>
                    </a:rPr>
                    <a:t> are not linear algebra operations</a:t>
                  </a:r>
                </a:p>
                <a:p>
                  <a:pPr lvl="1">
                    <a:buFont typeface="Wingdings" pitchFamily="2" charset="2"/>
                    <a:buChar char="Ø"/>
                  </a:pPr>
                  <a:r>
                    <a:rPr lang="en-GB" dirty="0" smtClean="0">
                      <a:solidFill>
                        <a:schemeClr val="tx1"/>
                      </a:solidFill>
                    </a:rPr>
                    <a:t>Accumulate forces on each DOF</a:t>
                  </a:r>
                </a:p>
                <a:p>
                  <a:pPr lvl="1">
                    <a:lnSpc>
                      <a:spcPct val="150000"/>
                    </a:lnSpc>
                    <a:buFont typeface="Wingdings" pitchFamily="2" charset="2"/>
                    <a:buChar char="Ø"/>
                  </a:pPr>
                  <a14:m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n-GB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𝑲</m:t>
                          </m:r>
                        </m:e>
                      </m:d>
                      <m:r>
                        <a:rPr lang="en-GB" i="1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/>
                        </a:rPr>
                        <m:t>𝑑𝑣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GB" b="1" i="1">
                          <a:solidFill>
                            <a:schemeClr val="tx1"/>
                          </a:solidFill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b="1" i="1">
                          <a:solidFill>
                            <a:schemeClr val="tx1"/>
                          </a:solidFill>
                          <a:latin typeface="Cambria Math"/>
                        </a:rPr>
                        <m:t>𝑲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GB" i="1" dirty="0">
                    <a:solidFill>
                      <a:schemeClr val="tx1"/>
                    </a:solidFill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11" name="Espace réservé du 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01" y="12401128"/>
                  <a:ext cx="11646531" cy="554461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3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Ellipse 13"/>
            <p:cNvSpPr/>
            <p:nvPr/>
          </p:nvSpPr>
          <p:spPr>
            <a:xfrm>
              <a:off x="2808927" y="12633920"/>
              <a:ext cx="1794469" cy="10801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4000" smtClean="0">
                  <a:solidFill>
                    <a:schemeClr val="tx1"/>
                  </a:solidFill>
                </a:rPr>
                <a:t>Force</a:t>
              </a:r>
              <a:endParaRPr lang="en-GB" sz="4000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834365" y="12633920"/>
              <a:ext cx="2088232" cy="10801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4000" dirty="0" err="1" smtClean="0">
                  <a:solidFill>
                    <a:schemeClr val="tx1"/>
                  </a:solidFill>
                </a:rPr>
                <a:t>dForce</a:t>
              </a:r>
              <a:endParaRPr lang="en-GB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852191" y="16450344"/>
            <a:ext cx="2541630" cy="12241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67195" y="16450344"/>
            <a:ext cx="5083260" cy="12241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61836" y="16450344"/>
            <a:ext cx="2185584" cy="12241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19424" y="4217368"/>
            <a:ext cx="11646531" cy="4091880"/>
            <a:chOff x="619424" y="4217368"/>
            <a:chExt cx="11646531" cy="4091880"/>
          </a:xfrm>
        </p:grpSpPr>
        <p:sp>
          <p:nvSpPr>
            <p:cNvPr id="13" name="Espace réservé du texte 3"/>
            <p:cNvSpPr txBox="1">
              <a:spLocks/>
            </p:cNvSpPr>
            <p:nvPr/>
          </p:nvSpPr>
          <p:spPr>
            <a:xfrm>
              <a:off x="619424" y="4217368"/>
              <a:ext cx="11646531" cy="4091880"/>
            </a:xfrm>
            <a:prstGeom prst="rect">
              <a:avLst/>
            </a:prstGeom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>
                <a:buFont typeface="Wingdings" pitchFamily="2" charset="2"/>
                <a:buChar char="Ø"/>
              </a:pPr>
              <a:r>
                <a:rPr lang="en-GB" smtClean="0">
                  <a:solidFill>
                    <a:schemeClr val="tx1"/>
                  </a:solidFill>
                </a:rPr>
                <a:t>Only two scalar          and           must be transferred between CPU and GPU to check convergence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859996" y="4425008"/>
                  <a:ext cx="972848" cy="1008112"/>
                </a:xfrm>
                <a:prstGeom prst="rect">
                  <a:avLst/>
                </a:prstGeom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𝛂</m:t>
                        </m:r>
                      </m:oMath>
                    </m:oMathPara>
                  </a14:m>
                  <a:endParaRPr lang="en-GB" sz="54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9996" y="4425008"/>
                  <a:ext cx="972848" cy="100811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8252272" y="4425008"/>
                  <a:ext cx="972848" cy="1008112"/>
                </a:xfrm>
                <a:prstGeom prst="rect">
                  <a:avLst/>
                </a:prstGeom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GB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GB" sz="54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2272" y="4425008"/>
                  <a:ext cx="972848" cy="100811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e 22"/>
          <p:cNvGrpSpPr/>
          <p:nvPr/>
        </p:nvGrpSpPr>
        <p:grpSpPr>
          <a:xfrm>
            <a:off x="619424" y="9177536"/>
            <a:ext cx="11646531" cy="3744416"/>
            <a:chOff x="619424" y="9177536"/>
            <a:chExt cx="11646531" cy="3744416"/>
          </a:xfrm>
        </p:grpSpPr>
        <p:sp>
          <p:nvSpPr>
            <p:cNvPr id="22" name="Espace réservé du texte 3"/>
            <p:cNvSpPr txBox="1">
              <a:spLocks/>
            </p:cNvSpPr>
            <p:nvPr/>
          </p:nvSpPr>
          <p:spPr>
            <a:xfrm>
              <a:off x="619424" y="9177536"/>
              <a:ext cx="11646531" cy="3744416"/>
            </a:xfrm>
            <a:prstGeom prst="rect">
              <a:avLst/>
            </a:prstGeom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>
                <a:buFont typeface="Wingdings" pitchFamily="2" charset="2"/>
                <a:buChar char="Ø"/>
              </a:pPr>
              <a:r>
                <a:rPr lang="en-GB" smtClean="0">
                  <a:solidFill>
                    <a:schemeClr val="tx1"/>
                  </a:solidFill>
                </a:rPr>
                <a:t>Most of operations           and              are linear algebra operations</a:t>
              </a:r>
            </a:p>
            <a:p>
              <a:pPr lvl="1">
                <a:buFont typeface="Wingdings" pitchFamily="2" charset="2"/>
                <a:buChar char="Ø"/>
              </a:pPr>
              <a:r>
                <a:rPr lang="en-GB" smtClean="0">
                  <a:solidFill>
                    <a:schemeClr val="tx1"/>
                  </a:solidFill>
                </a:rPr>
                <a:t>Parallelization solutions exists</a:t>
              </a:r>
            </a:p>
          </p:txBody>
        </p:sp>
        <p:sp>
          <p:nvSpPr>
            <p:cNvPr id="9" name="Ellipse 8"/>
            <p:cNvSpPr/>
            <p:nvPr/>
          </p:nvSpPr>
          <p:spPr>
            <a:xfrm>
              <a:off x="6765683" y="9393560"/>
              <a:ext cx="1158428" cy="1080120"/>
            </a:xfrm>
            <a:prstGeom prst="ellipse">
              <a:avLst/>
            </a:prstGeom>
            <a:solidFill>
              <a:srgbClr val="FFFF00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smtClean="0">
                  <a:solidFill>
                    <a:schemeClr val="tx1"/>
                  </a:solidFill>
                </a:rPr>
                <a:t>+</a:t>
              </a:r>
              <a:endParaRPr lang="en-GB" sz="5400">
                <a:solidFill>
                  <a:schemeClr val="tx1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9337391" y="9393560"/>
              <a:ext cx="1455279" cy="1080120"/>
            </a:xfrm>
            <a:prstGeom prst="ellipse">
              <a:avLst/>
            </a:prstGeom>
            <a:solidFill>
              <a:srgbClr val="FFFF00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5400" smtClean="0">
                  <a:solidFill>
                    <a:schemeClr val="tx1"/>
                  </a:solidFill>
                </a:rPr>
                <a:t>dot</a:t>
              </a:r>
              <a:endParaRPr lang="en-GB" sz="540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13292831" y="16785232"/>
            <a:ext cx="12048039" cy="1681336"/>
            <a:chOff x="13292831" y="16785232"/>
            <a:chExt cx="12048039" cy="1681336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13292831" y="16785232"/>
              <a:ext cx="12048039" cy="168133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180616" y="17217280"/>
              <a:ext cx="4296792" cy="914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smtClean="0">
                  <a:solidFill>
                    <a:schemeClr val="tx1"/>
                  </a:solidFill>
                </a:rPr>
                <a:t>GPU</a:t>
              </a:r>
              <a:endParaRPr lang="en-GB" sz="540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205600" y="17217280"/>
              <a:ext cx="4296792" cy="914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smtClean="0">
                  <a:solidFill>
                    <a:schemeClr val="tx1"/>
                  </a:solidFill>
                </a:rPr>
                <a:t>CPU</a:t>
              </a:r>
              <a:endParaRPr lang="en-GB" sz="5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34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1421831" y="1478803"/>
            <a:ext cx="23439681" cy="6078390"/>
          </a:xfrm>
          <a:prstGeom prst="roundRect">
            <a:avLst>
              <a:gd name="adj" fmla="val 95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76" y="1739032"/>
            <a:ext cx="7180944" cy="54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9590902" y="2181298"/>
            <a:ext cx="6583196" cy="5013033"/>
            <a:chOff x="917575" y="1040152"/>
            <a:chExt cx="1865107" cy="1636419"/>
          </a:xfrm>
        </p:grpSpPr>
        <p:grpSp>
          <p:nvGrpSpPr>
            <p:cNvPr id="14" name="Groupe 13"/>
            <p:cNvGrpSpPr/>
            <p:nvPr/>
          </p:nvGrpSpPr>
          <p:grpSpPr>
            <a:xfrm>
              <a:off x="935990" y="1057910"/>
              <a:ext cx="1828165" cy="1600200"/>
              <a:chOff x="0" y="0"/>
              <a:chExt cx="1828799" cy="1600200"/>
            </a:xfrm>
          </p:grpSpPr>
          <p:cxnSp>
            <p:nvCxnSpPr>
              <p:cNvPr id="26" name="Connecteur droit 25"/>
              <p:cNvCxnSpPr/>
              <p:nvPr/>
            </p:nvCxnSpPr>
            <p:spPr>
              <a:xfrm>
                <a:off x="1371599" y="0"/>
                <a:ext cx="457200" cy="9144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457200" y="0"/>
                <a:ext cx="685800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457200" y="0"/>
                <a:ext cx="914399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7" name="Connecteur droit 16"/>
              <p:cNvCxnSpPr/>
              <p:nvPr/>
            </p:nvCxnSpPr>
            <p:spPr>
              <a:xfrm flipV="1">
                <a:off x="1143000" y="0"/>
                <a:ext cx="228599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8" name="Connecteur droit 17"/>
              <p:cNvCxnSpPr/>
              <p:nvPr/>
            </p:nvCxnSpPr>
            <p:spPr>
              <a:xfrm flipV="1">
                <a:off x="0" y="0"/>
                <a:ext cx="457200" cy="68579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0" y="685799"/>
                <a:ext cx="457200" cy="45720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0" name="Connecteur droit 19"/>
              <p:cNvCxnSpPr/>
              <p:nvPr/>
            </p:nvCxnSpPr>
            <p:spPr>
              <a:xfrm flipV="1">
                <a:off x="457200" y="457200"/>
                <a:ext cx="685800" cy="6858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1" name="Connecteur droit 20"/>
              <p:cNvCxnSpPr/>
              <p:nvPr/>
            </p:nvCxnSpPr>
            <p:spPr>
              <a:xfrm flipV="1">
                <a:off x="457200" y="0"/>
                <a:ext cx="0" cy="11430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457200" y="1143000"/>
                <a:ext cx="685800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3" name="Connecteur droit 22"/>
              <p:cNvCxnSpPr/>
              <p:nvPr/>
            </p:nvCxnSpPr>
            <p:spPr>
              <a:xfrm flipV="1">
                <a:off x="1143000" y="457200"/>
                <a:ext cx="0" cy="11430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4" name="Connecteur droit 23"/>
              <p:cNvCxnSpPr/>
              <p:nvPr/>
            </p:nvCxnSpPr>
            <p:spPr>
              <a:xfrm flipV="1">
                <a:off x="1143000" y="914400"/>
                <a:ext cx="685799" cy="6858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1143000" y="457200"/>
                <a:ext cx="685799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0" y="685799"/>
                <a:ext cx="228600" cy="91440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228600" y="1600200"/>
                <a:ext cx="914400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9" name="Connecteur droit 28"/>
              <p:cNvCxnSpPr/>
              <p:nvPr/>
            </p:nvCxnSpPr>
            <p:spPr>
              <a:xfrm flipV="1">
                <a:off x="228600" y="1143000"/>
                <a:ext cx="228600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</p:grpSp>
        <p:grpSp>
          <p:nvGrpSpPr>
            <p:cNvPr id="38" name="Groupe 37"/>
            <p:cNvGrpSpPr/>
            <p:nvPr/>
          </p:nvGrpSpPr>
          <p:grpSpPr>
            <a:xfrm>
              <a:off x="917575" y="1040152"/>
              <a:ext cx="1865107" cy="1636419"/>
              <a:chOff x="0" y="0"/>
              <a:chExt cx="1865520" cy="1636920"/>
            </a:xfrm>
          </p:grpSpPr>
          <p:sp>
            <p:nvSpPr>
              <p:cNvPr id="40" name="Forme libre 39"/>
              <p:cNvSpPr/>
              <p:nvPr/>
            </p:nvSpPr>
            <p:spPr>
              <a:xfrm>
                <a:off x="457200" y="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1" name="Forme libre 40"/>
              <p:cNvSpPr/>
              <p:nvPr/>
            </p:nvSpPr>
            <p:spPr>
              <a:xfrm>
                <a:off x="1143000" y="4572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2" name="Forme libre 41"/>
              <p:cNvSpPr/>
              <p:nvPr/>
            </p:nvSpPr>
            <p:spPr>
              <a:xfrm>
                <a:off x="1371600" y="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3" name="Forme libre 42"/>
              <p:cNvSpPr/>
              <p:nvPr/>
            </p:nvSpPr>
            <p:spPr>
              <a:xfrm>
                <a:off x="0" y="6858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4" name="Forme libre 43"/>
              <p:cNvSpPr/>
              <p:nvPr/>
            </p:nvSpPr>
            <p:spPr>
              <a:xfrm>
                <a:off x="1828800" y="9144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5" name="Forme libre 44"/>
              <p:cNvSpPr/>
              <p:nvPr/>
            </p:nvSpPr>
            <p:spPr>
              <a:xfrm>
                <a:off x="457200" y="11430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6" name="Forme libre 45"/>
              <p:cNvSpPr/>
              <p:nvPr/>
            </p:nvSpPr>
            <p:spPr>
              <a:xfrm>
                <a:off x="1143000" y="16002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228600" y="16002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/>
                </a:solidFill>
              </a:rPr>
              <a:t>Implicit solver on GPU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159" y="1743958"/>
            <a:ext cx="7180944" cy="54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13202692" y="9058560"/>
            <a:ext cx="12524287" cy="8518871"/>
          </a:xfrm>
          <a:prstGeom prst="roundRect">
            <a:avLst>
              <a:gd name="adj" fmla="val 6823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Espace réservé du texte 3"/>
          <p:cNvSpPr txBox="1">
            <a:spLocks/>
          </p:cNvSpPr>
          <p:nvPr/>
        </p:nvSpPr>
        <p:spPr>
          <a:xfrm>
            <a:off x="253783" y="8169424"/>
            <a:ext cx="12874565" cy="1029714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Accumulate forces on each points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Independent of the deformation model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Dependences between edges</a:t>
            </a:r>
          </a:p>
          <a:p>
            <a:pPr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Parallelization methods :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Graph partitioning [Hermann et al. 2010]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Small number of processors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Graph coloration [PhysX, Bullet]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Graph very sparse, analysis of the graph</a:t>
            </a:r>
          </a:p>
          <a:p>
            <a:pPr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Treat each DOF in parallel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Assign an unique ID to each edge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Pre-compute neighbourhood associations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>
                <a:solidFill>
                  <a:schemeClr val="tx1"/>
                </a:solidFill>
              </a:rPr>
              <a:t>Require one global synchronisation</a:t>
            </a:r>
          </a:p>
          <a:p>
            <a:endParaRPr lang="en-GB" smtClean="0">
              <a:solidFill>
                <a:schemeClr val="tx1"/>
              </a:solidFill>
            </a:endParaRPr>
          </a:p>
          <a:p>
            <a:pPr lvl="1"/>
            <a:endParaRPr lang="en-GB" smtClean="0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102" name="Groupe 4101"/>
          <p:cNvGrpSpPr/>
          <p:nvPr/>
        </p:nvGrpSpPr>
        <p:grpSpPr>
          <a:xfrm>
            <a:off x="11259243" y="2230860"/>
            <a:ext cx="4839601" cy="4902079"/>
            <a:chOff x="11308744" y="2233555"/>
            <a:chExt cx="4839601" cy="4902079"/>
          </a:xfrm>
        </p:grpSpPr>
        <p:cxnSp>
          <p:nvCxnSpPr>
            <p:cNvPr id="70" name="Connecteur droit 69"/>
            <p:cNvCxnSpPr/>
            <p:nvPr/>
          </p:nvCxnSpPr>
          <p:spPr>
            <a:xfrm>
              <a:off x="11308744" y="2233555"/>
              <a:ext cx="2419802" cy="14005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  <p:cxnSp>
          <p:nvCxnSpPr>
            <p:cNvPr id="71" name="Connecteur droit 70"/>
            <p:cNvCxnSpPr/>
            <p:nvPr/>
          </p:nvCxnSpPr>
          <p:spPr>
            <a:xfrm flipV="1">
              <a:off x="13728546" y="2233555"/>
              <a:ext cx="806597" cy="14005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  <p:cxnSp>
          <p:nvCxnSpPr>
            <p:cNvPr id="72" name="Connecteur droit 71"/>
            <p:cNvCxnSpPr/>
            <p:nvPr/>
          </p:nvCxnSpPr>
          <p:spPr>
            <a:xfrm flipV="1">
              <a:off x="11308744" y="3634149"/>
              <a:ext cx="2419802" cy="210089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  <p:cxnSp>
          <p:nvCxnSpPr>
            <p:cNvPr id="73" name="Connecteur droit 72"/>
            <p:cNvCxnSpPr/>
            <p:nvPr/>
          </p:nvCxnSpPr>
          <p:spPr>
            <a:xfrm flipV="1">
              <a:off x="13728546" y="3634149"/>
              <a:ext cx="0" cy="350148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  <p:cxnSp>
          <p:nvCxnSpPr>
            <p:cNvPr id="74" name="Connecteur droit 73"/>
            <p:cNvCxnSpPr/>
            <p:nvPr/>
          </p:nvCxnSpPr>
          <p:spPr>
            <a:xfrm>
              <a:off x="13728546" y="3634149"/>
              <a:ext cx="2419799" cy="14005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</p:grpSp>
      <p:sp>
        <p:nvSpPr>
          <p:cNvPr id="130" name="Rectangle 129"/>
          <p:cNvSpPr/>
          <p:nvPr/>
        </p:nvSpPr>
        <p:spPr>
          <a:xfrm>
            <a:off x="13620638" y="9249544"/>
            <a:ext cx="11918373" cy="8171071"/>
          </a:xfrm>
          <a:prstGeom prst="rect">
            <a:avLst/>
          </a:prstGeom>
        </p:spPr>
      </p:sp>
      <p:grpSp>
        <p:nvGrpSpPr>
          <p:cNvPr id="179" name="Groupe 178"/>
          <p:cNvGrpSpPr/>
          <p:nvPr/>
        </p:nvGrpSpPr>
        <p:grpSpPr>
          <a:xfrm>
            <a:off x="17637529" y="9950303"/>
            <a:ext cx="2911536" cy="2651218"/>
            <a:chOff x="17637529" y="9950303"/>
            <a:chExt cx="2911536" cy="2651218"/>
          </a:xfrm>
        </p:grpSpPr>
        <p:cxnSp>
          <p:nvCxnSpPr>
            <p:cNvPr id="156" name="Connecteur en arc 155"/>
            <p:cNvCxnSpPr>
              <a:stCxn id="177" idx="0"/>
              <a:endCxn id="167" idx="0"/>
            </p:cNvCxnSpPr>
            <p:nvPr/>
          </p:nvCxnSpPr>
          <p:spPr>
            <a:xfrm rot="16200000" flipH="1" flipV="1">
              <a:off x="17767689" y="9820143"/>
              <a:ext cx="2651216" cy="2911536"/>
            </a:xfrm>
            <a:prstGeom prst="curvedConnector3">
              <a:avLst>
                <a:gd name="adj1" fmla="val -7591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7" name="Connecteur en arc 156"/>
            <p:cNvCxnSpPr>
              <a:stCxn id="176" idx="2"/>
              <a:endCxn id="168" idx="0"/>
            </p:cNvCxnSpPr>
            <p:nvPr/>
          </p:nvCxnSpPr>
          <p:spPr>
            <a:xfrm rot="5400000">
              <a:off x="18068401" y="11205878"/>
              <a:ext cx="1759422" cy="1031861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Connecteur en arc 157"/>
            <p:cNvCxnSpPr>
              <a:stCxn id="177" idx="2"/>
              <a:endCxn id="169" idx="0"/>
            </p:cNvCxnSpPr>
            <p:nvPr/>
          </p:nvCxnSpPr>
          <p:spPr>
            <a:xfrm rot="5400000">
              <a:off x="19233871" y="11356444"/>
              <a:ext cx="1238078" cy="1252075"/>
            </a:xfrm>
            <a:prstGeom prst="curvedConnector3">
              <a:avLst>
                <a:gd name="adj1" fmla="val 5000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23" name="Groupe 4122"/>
          <p:cNvGrpSpPr/>
          <p:nvPr/>
        </p:nvGrpSpPr>
        <p:grpSpPr>
          <a:xfrm>
            <a:off x="13658900" y="13416684"/>
            <a:ext cx="11708635" cy="3753740"/>
            <a:chOff x="13658900" y="13416684"/>
            <a:chExt cx="11708635" cy="37537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Zone de texte 70"/>
                <p:cNvSpPr txBox="1"/>
                <p:nvPr/>
              </p:nvSpPr>
              <p:spPr>
                <a:xfrm>
                  <a:off x="16580870" y="15947935"/>
                  <a:ext cx="1986614" cy="122248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limUpp>
                          <m:limUppPr>
                            <m:ctrlPr>
                              <a:rPr lang="en-GB" sz="2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limUppPr>
                          <m:e>
                            <m:groupChr>
                              <m:groupChrPr>
                                <m:chr m:val="⏞"/>
                                <m:pos m:val="top"/>
                                <m:vertJc m:val="bot"/>
                                <m:ctrlPr>
                                  <a:rPr lang="en-GB" sz="2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groupChr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0 </m:t>
                                      </m:r>
                                    </m:e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 3 </m:t>
                                      </m:r>
                                    </m:e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 6</m:t>
                                      </m:r>
                                    </m:e>
                                  </m:mr>
                                </m:m>
                              </m:e>
                            </m:groupChr>
                          </m:e>
                          <m:lim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𝑁𝑜𝑒𝑢𝑑𝑠</m:t>
                            </m:r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 0</m:t>
                            </m:r>
                          </m:lim>
                        </m:limUpp>
                        <m:r>
                          <a:rPr lang="en-GB" sz="24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  <a:effectLst/>
                    <a:latin typeface="+mj-lt"/>
                    <a:ea typeface="Calibri"/>
                    <a:cs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 dirty="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  <a:cs typeface="Times New Roman"/>
                    </a:rPr>
                    <a:t> </a:t>
                  </a: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 dirty="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  <a:cs typeface="Times New Roman"/>
                    </a:rPr>
                    <a:t> </a:t>
                  </a: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 dirty="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  <a:cs typeface="Times New Roman"/>
                    </a:rPr>
                    <a:t> </a:t>
                  </a: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 dirty="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  <a:cs typeface="Times New Roman"/>
                    </a:rPr>
                    <a:t> </a:t>
                  </a:r>
                </a:p>
              </p:txBody>
            </p:sp>
          </mc:Choice>
          <mc:Fallback xmlns="">
            <p:sp>
              <p:nvSpPr>
                <p:cNvPr id="138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0870" y="15947935"/>
                  <a:ext cx="1986614" cy="122248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Zone de texte 71"/>
            <p:cNvSpPr txBox="1"/>
            <p:nvPr/>
          </p:nvSpPr>
          <p:spPr>
            <a:xfrm>
              <a:off x="13721406" y="16232899"/>
              <a:ext cx="3017709" cy="61671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/>
                  <a:latin typeface="+mj-lt"/>
                  <a:ea typeface="Calibri"/>
                </a:rPr>
                <a:t>Precomputed vector of neighborhood :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Times New Roman"/>
              </a:endParaRPr>
            </a:p>
          </p:txBody>
        </p:sp>
        <p:cxnSp>
          <p:nvCxnSpPr>
            <p:cNvPr id="141" name="Connecteur droit 140"/>
            <p:cNvCxnSpPr/>
            <p:nvPr/>
          </p:nvCxnSpPr>
          <p:spPr>
            <a:xfrm flipV="1">
              <a:off x="13801230" y="14026474"/>
              <a:ext cx="11566305" cy="2943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Zone de texte 99"/>
            <p:cNvSpPr txBox="1"/>
            <p:nvPr/>
          </p:nvSpPr>
          <p:spPr>
            <a:xfrm>
              <a:off x="13658900" y="13416685"/>
              <a:ext cx="2812366" cy="6286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Calibri"/>
                  <a:cs typeface="Times New Roman"/>
                </a:rPr>
                <a:t>Synchronisation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Calibri"/>
                <a:cs typeface="Times New Roman"/>
              </a:endParaRPr>
            </a:p>
          </p:txBody>
        </p:sp>
        <p:cxnSp>
          <p:nvCxnSpPr>
            <p:cNvPr id="143" name="Connecteur en arc 142"/>
            <p:cNvCxnSpPr>
              <a:stCxn id="168" idx="2"/>
              <a:endCxn id="150" idx="0"/>
            </p:cNvCxnSpPr>
            <p:nvPr/>
          </p:nvCxnSpPr>
          <p:spPr>
            <a:xfrm rot="16200000" flipH="1">
              <a:off x="17600348" y="14248517"/>
              <a:ext cx="2531250" cy="867586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4" name="Connecteur en arc 143"/>
            <p:cNvCxnSpPr>
              <a:stCxn id="169" idx="2"/>
              <a:endCxn id="151" idx="0"/>
            </p:cNvCxnSpPr>
            <p:nvPr/>
          </p:nvCxnSpPr>
          <p:spPr>
            <a:xfrm rot="16200000" flipH="1">
              <a:off x="18818009" y="13825547"/>
              <a:ext cx="2531250" cy="1713525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5" name="Connecteur en arc 144"/>
            <p:cNvCxnSpPr>
              <a:stCxn id="170" idx="2"/>
              <a:endCxn id="151" idx="0"/>
            </p:cNvCxnSpPr>
            <p:nvPr/>
          </p:nvCxnSpPr>
          <p:spPr>
            <a:xfrm rot="16200000" flipH="1">
              <a:off x="19612508" y="14620046"/>
              <a:ext cx="2531250" cy="124527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6" name="Connecteur en arc 145"/>
            <p:cNvCxnSpPr>
              <a:stCxn id="171" idx="2"/>
              <a:endCxn id="138" idx="0"/>
            </p:cNvCxnSpPr>
            <p:nvPr/>
          </p:nvCxnSpPr>
          <p:spPr>
            <a:xfrm rot="5400000">
              <a:off x="17532253" y="13458610"/>
              <a:ext cx="2531250" cy="2447401"/>
            </a:xfrm>
            <a:prstGeom prst="curvedConnector3">
              <a:avLst>
                <a:gd name="adj1" fmla="val 5000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Connecteur en arc 146"/>
            <p:cNvCxnSpPr>
              <a:stCxn id="167" idx="2"/>
              <a:endCxn id="138" idx="0"/>
            </p:cNvCxnSpPr>
            <p:nvPr/>
          </p:nvCxnSpPr>
          <p:spPr>
            <a:xfrm rot="5400000">
              <a:off x="16340229" y="14650634"/>
              <a:ext cx="2531250" cy="63353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Connecteur en arc 147"/>
            <p:cNvCxnSpPr>
              <a:stCxn id="174" idx="2"/>
              <a:endCxn id="138" idx="0"/>
            </p:cNvCxnSpPr>
            <p:nvPr/>
          </p:nvCxnSpPr>
          <p:spPr>
            <a:xfrm rot="5400000">
              <a:off x="18724404" y="12266458"/>
              <a:ext cx="2531250" cy="4831704"/>
            </a:xfrm>
            <a:prstGeom prst="curvedConnector3">
              <a:avLst>
                <a:gd name="adj1" fmla="val 5000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Zone de texte 70"/>
                <p:cNvSpPr txBox="1"/>
                <p:nvPr/>
              </p:nvSpPr>
              <p:spPr>
                <a:xfrm>
                  <a:off x="23207588" y="15973460"/>
                  <a:ext cx="1986614" cy="1196964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limUpp>
                          <m:limUppPr>
                            <m:ctrlPr>
                              <a:rPr lang="en-GB" sz="2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limUppPr>
                          <m:e>
                            <m:groupChr>
                              <m:groupChrPr>
                                <m:chr m:val="⏞"/>
                                <m:pos m:val="top"/>
                                <m:vertJc m:val="bot"/>
                                <m:ctrlPr>
                                  <a:rPr lang="en-GB" sz="2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  <a:ea typeface="Calibri"/>
                                  </a:rPr>
                                </m:ctrlPr>
                              </m:groupChr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Calibri"/>
                                        </a:rPr>
                                        <m:t>8</m:t>
                                      </m:r>
                                    </m:e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Calibri"/>
                                        </a:rPr>
                                        <m:t>−1</m:t>
                                      </m:r>
                                    </m:e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Calibri"/>
                                        </a:rPr>
                                        <m:t>−1</m:t>
                                      </m:r>
                                    </m:e>
                                  </m:mr>
                                </m:m>
                              </m:e>
                            </m:groupChr>
                          </m:e>
                          <m:lim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/>
                              </a:rPr>
                              <m:t>𝑁𝑜𝑒𝑢𝑑𝑠</m:t>
                            </m:r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/>
                              </a:rPr>
                              <m:t> 4</m:t>
                            </m:r>
                          </m:lim>
                        </m:limUpp>
                      </m:oMath>
                    </m:oMathPara>
                  </a14:m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</p:txBody>
            </p:sp>
          </mc:Choice>
          <mc:Fallback xmlns="">
            <p:sp>
              <p:nvSpPr>
                <p:cNvPr id="149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07588" y="15973460"/>
                  <a:ext cx="1986614" cy="119696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Zone de texte 70"/>
                <p:cNvSpPr txBox="1"/>
                <p:nvPr/>
              </p:nvSpPr>
              <p:spPr>
                <a:xfrm>
                  <a:off x="18335049" y="15947935"/>
                  <a:ext cx="1929433" cy="122248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 xmlns:m="http://schemas.openxmlformats.org/officeDocument/2006/math">
                      <m:limUpp>
                        <m:limUpp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GB" sz="24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</m:ctrlPr>
                            </m:groupCh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Calibri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−1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groupChr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 </m:t>
                          </m:r>
                        </m:e>
                        <m:lim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𝑁𝑜𝑒𝑢𝑑𝑠</m:t>
                          </m:r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 1</m:t>
                          </m:r>
                        </m:lim>
                      </m:limUpp>
                    </m:oMath>
                  </a14:m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</p:txBody>
            </p:sp>
          </mc:Choice>
          <mc:Fallback xmlns="">
            <p:sp>
              <p:nvSpPr>
                <p:cNvPr id="150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35049" y="15947935"/>
                  <a:ext cx="1929433" cy="122248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Zone de texte 70"/>
                <p:cNvSpPr txBox="1"/>
                <p:nvPr/>
              </p:nvSpPr>
              <p:spPr>
                <a:xfrm>
                  <a:off x="19947090" y="15947935"/>
                  <a:ext cx="1986614" cy="122248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 xmlns:m="http://schemas.openxmlformats.org/officeDocument/2006/math">
                      <m:limUpp>
                        <m:limUpp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GB" sz="24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</m:ctrlPr>
                            </m:groupCh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Calibri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2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groupChr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 </m:t>
                          </m:r>
                        </m:e>
                        <m:lim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𝑁𝑜𝑒𝑢𝑑𝑠</m:t>
                          </m:r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 2</m:t>
                          </m:r>
                        </m:lim>
                      </m:limUpp>
                    </m:oMath>
                  </a14:m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</p:txBody>
            </p:sp>
          </mc:Choice>
          <mc:Fallback xmlns="">
            <p:sp>
              <p:nvSpPr>
                <p:cNvPr id="151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47090" y="15947935"/>
                  <a:ext cx="1986614" cy="122248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2" name="Connecteur en arc 151"/>
            <p:cNvCxnSpPr>
              <a:stCxn id="172" idx="2"/>
              <a:endCxn id="155" idx="0"/>
            </p:cNvCxnSpPr>
            <p:nvPr/>
          </p:nvCxnSpPr>
          <p:spPr>
            <a:xfrm rot="16200000" flipH="1">
              <a:off x="20834759" y="14193058"/>
              <a:ext cx="2531816" cy="979070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3" name="Connecteur en arc 152"/>
            <p:cNvCxnSpPr>
              <a:stCxn id="175" idx="2"/>
              <a:endCxn id="155" idx="0"/>
            </p:cNvCxnSpPr>
            <p:nvPr/>
          </p:nvCxnSpPr>
          <p:spPr>
            <a:xfrm rot="5400000">
              <a:off x="21629481" y="14377407"/>
              <a:ext cx="2531816" cy="610373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4" name="Connecteur en arc 153"/>
            <p:cNvCxnSpPr>
              <a:stCxn id="173" idx="2"/>
              <a:endCxn id="149" idx="0"/>
            </p:cNvCxnSpPr>
            <p:nvPr/>
          </p:nvCxnSpPr>
          <p:spPr>
            <a:xfrm rot="16200000" flipH="1">
              <a:off x="22819672" y="14592236"/>
              <a:ext cx="2556775" cy="205672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Zone de texte 70"/>
                <p:cNvSpPr txBox="1"/>
                <p:nvPr/>
              </p:nvSpPr>
              <p:spPr>
                <a:xfrm>
                  <a:off x="21597121" y="15948501"/>
                  <a:ext cx="1986162" cy="1221923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 xmlns:m="http://schemas.openxmlformats.org/officeDocument/2006/math">
                      <m:limUpp>
                        <m:limUpp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GB" sz="24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</m:ctrlPr>
                            </m:groupCh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Calibri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groupChr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 </m:t>
                          </m:r>
                        </m:e>
                        <m:lim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𝑁𝑜𝑒𝑢𝑑𝑠</m:t>
                          </m:r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</a:rPr>
                            <m:t> 3</m:t>
                          </m:r>
                        </m:lim>
                      </m:limUpp>
                    </m:oMath>
                  </a14:m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solidFill>
                        <a:schemeClr val="tx1"/>
                      </a:solidFill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endParaRPr>
                </a:p>
              </p:txBody>
            </p:sp>
          </mc:Choice>
          <mc:Fallback xmlns="">
            <p:sp>
              <p:nvSpPr>
                <p:cNvPr id="155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7121" y="15948501"/>
                  <a:ext cx="1986162" cy="122192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9" name="Ellipse 158"/>
            <p:cNvSpPr/>
            <p:nvPr/>
          </p:nvSpPr>
          <p:spPr>
            <a:xfrm>
              <a:off x="14080237" y="14441724"/>
              <a:ext cx="1539670" cy="14763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/>
                  <a:latin typeface="+mj-lt"/>
                  <a:ea typeface="Times New Roman"/>
                </a:rPr>
                <a:t>Kernel2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Times New Roman"/>
              </a:endParaRPr>
            </a:p>
          </p:txBody>
        </p:sp>
      </p:grpSp>
      <p:grpSp>
        <p:nvGrpSpPr>
          <p:cNvPr id="128" name="Groupe 127"/>
          <p:cNvGrpSpPr/>
          <p:nvPr/>
        </p:nvGrpSpPr>
        <p:grpSpPr>
          <a:xfrm>
            <a:off x="13801241" y="9255387"/>
            <a:ext cx="10591305" cy="4161298"/>
            <a:chOff x="13801241" y="9255387"/>
            <a:chExt cx="10591305" cy="4161298"/>
          </a:xfrm>
        </p:grpSpPr>
        <p:grpSp>
          <p:nvGrpSpPr>
            <p:cNvPr id="131" name="Groupe 130"/>
            <p:cNvGrpSpPr/>
            <p:nvPr/>
          </p:nvGrpSpPr>
          <p:grpSpPr>
            <a:xfrm>
              <a:off x="19695312" y="9874392"/>
              <a:ext cx="2164706" cy="1524573"/>
              <a:chOff x="2752022" y="276009"/>
              <a:chExt cx="980681" cy="673437"/>
            </a:xfr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6" name="Triangle isocèle 175"/>
              <p:cNvSpPr/>
              <p:nvPr/>
            </p:nvSpPr>
            <p:spPr>
              <a:xfrm rot="1612915">
                <a:off x="2752022" y="276009"/>
                <a:ext cx="515705" cy="572042"/>
              </a:xfrm>
              <a:prstGeom prst="triangle">
                <a:avLst/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4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7" name="Triangle isocèle 176"/>
              <p:cNvSpPr/>
              <p:nvPr/>
            </p:nvSpPr>
            <p:spPr>
              <a:xfrm rot="170441">
                <a:off x="3122600" y="321615"/>
                <a:ext cx="515620" cy="624981"/>
              </a:xfrm>
              <a:prstGeom prst="triangle">
                <a:avLst>
                  <a:gd name="adj" fmla="val 0"/>
                </a:avLst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78" name="Triangle isocèle 177"/>
              <p:cNvSpPr/>
              <p:nvPr/>
            </p:nvSpPr>
            <p:spPr>
              <a:xfrm rot="10998282">
                <a:off x="3133794" y="321485"/>
                <a:ext cx="598909" cy="627961"/>
              </a:xfrm>
              <a:prstGeom prst="triangle">
                <a:avLst>
                  <a:gd name="adj" fmla="val 15572"/>
                </a:avLst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Times New Roman"/>
                </a:endParaRPr>
              </a:p>
            </p:txBody>
          </p:sp>
        </p:grpSp>
        <p:grpSp>
          <p:nvGrpSpPr>
            <p:cNvPr id="132" name="Groupe 131"/>
            <p:cNvGrpSpPr/>
            <p:nvPr/>
          </p:nvGrpSpPr>
          <p:grpSpPr>
            <a:xfrm>
              <a:off x="17240207" y="12601518"/>
              <a:ext cx="7152339" cy="815167"/>
              <a:chOff x="1622443" y="1868059"/>
              <a:chExt cx="3240239" cy="360077"/>
            </a:xfr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grpSpPr>
          <p:sp>
            <p:nvSpPr>
              <p:cNvPr id="167" name="Rectangle 166"/>
              <p:cNvSpPr/>
              <p:nvPr/>
            </p:nvSpPr>
            <p:spPr>
              <a:xfrm>
                <a:off x="1622443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Calibri"/>
                    <a:cs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1982445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2342466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3062333" y="1868059"/>
                <a:ext cx="360000" cy="360077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2702493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422612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4502682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782659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142681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solidFill>
                      <a:schemeClr val="tx1"/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solidFill>
                    <a:schemeClr val="tx1"/>
                  </a:solidFill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</p:grpSp>
        <p:sp>
          <p:nvSpPr>
            <p:cNvPr id="133" name="Zone de texte 40"/>
            <p:cNvSpPr txBox="1"/>
            <p:nvPr/>
          </p:nvSpPr>
          <p:spPr>
            <a:xfrm>
              <a:off x="20338330" y="9255387"/>
              <a:ext cx="555321" cy="54982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smtClean="0">
                  <a:solidFill>
                    <a:schemeClr val="tx1"/>
                  </a:solidFill>
                  <a:effectLst/>
                  <a:latin typeface="+mj-lt"/>
                  <a:ea typeface="Calibri"/>
                  <a:cs typeface="Times New Roman"/>
                </a:rPr>
                <a:t>0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134" name="Zone de texte 40"/>
            <p:cNvSpPr txBox="1"/>
            <p:nvPr/>
          </p:nvSpPr>
          <p:spPr>
            <a:xfrm>
              <a:off x="19069204" y="10286099"/>
              <a:ext cx="555060" cy="5491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/>
                  <a:latin typeface="+mj-lt"/>
                  <a:ea typeface="Calibri"/>
                </a:rPr>
                <a:t>1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Times New Roman"/>
              </a:endParaRPr>
            </a:p>
          </p:txBody>
        </p:sp>
        <p:sp>
          <p:nvSpPr>
            <p:cNvPr id="135" name="Zone de texte 40"/>
            <p:cNvSpPr txBox="1"/>
            <p:nvPr/>
          </p:nvSpPr>
          <p:spPr>
            <a:xfrm>
              <a:off x="20548254" y="11363406"/>
              <a:ext cx="555060" cy="5491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/>
                  <a:latin typeface="+mj-lt"/>
                  <a:ea typeface="Calibri"/>
                </a:rPr>
                <a:t>2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Times New Roman"/>
              </a:endParaRPr>
            </a:p>
          </p:txBody>
        </p:sp>
        <p:sp>
          <p:nvSpPr>
            <p:cNvPr id="136" name="Zone de texte 40"/>
            <p:cNvSpPr txBox="1"/>
            <p:nvPr/>
          </p:nvSpPr>
          <p:spPr>
            <a:xfrm>
              <a:off x="21613457" y="11086374"/>
              <a:ext cx="555060" cy="5491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/>
                  <a:latin typeface="+mj-lt"/>
                  <a:ea typeface="Calibri"/>
                </a:rPr>
                <a:t>3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Times New Roman"/>
              </a:endParaRPr>
            </a:p>
          </p:txBody>
        </p:sp>
        <p:sp>
          <p:nvSpPr>
            <p:cNvPr id="137" name="Zone de texte 40"/>
            <p:cNvSpPr txBox="1"/>
            <p:nvPr/>
          </p:nvSpPr>
          <p:spPr>
            <a:xfrm>
              <a:off x="21538292" y="9468324"/>
              <a:ext cx="555060" cy="5491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/>
                  <a:latin typeface="+mj-lt"/>
                  <a:ea typeface="Calibri"/>
                </a:rPr>
                <a:t>4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Times New Roman"/>
              </a:endParaRPr>
            </a:p>
          </p:txBody>
        </p:sp>
        <p:sp>
          <p:nvSpPr>
            <p:cNvPr id="139" name="Zone de texte 71"/>
            <p:cNvSpPr txBox="1"/>
            <p:nvPr/>
          </p:nvSpPr>
          <p:spPr>
            <a:xfrm>
              <a:off x="13801241" y="12610322"/>
              <a:ext cx="3836446" cy="61808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/>
                  <a:latin typeface="+mj-lt"/>
                  <a:ea typeface="Calibri"/>
                  <a:cs typeface="Times New Roman"/>
                </a:rPr>
                <a:t>Temporary vector :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160" name="Ellipse 159"/>
            <p:cNvSpPr/>
            <p:nvPr/>
          </p:nvSpPr>
          <p:spPr>
            <a:xfrm>
              <a:off x="14147782" y="9701942"/>
              <a:ext cx="1539030" cy="1474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solidFill>
                    <a:schemeClr val="tx1"/>
                  </a:solidFill>
                  <a:effectLst/>
                  <a:latin typeface="+mj-lt"/>
                  <a:ea typeface="Times New Roman"/>
                </a:rPr>
                <a:t>Kernel1</a:t>
              </a:r>
              <a:endParaRPr lang="en-GB" sz="2400">
                <a:solidFill>
                  <a:schemeClr val="tx1"/>
                </a:solidFill>
                <a:effectLst/>
                <a:latin typeface="+mj-lt"/>
                <a:ea typeface="Times New Roman"/>
              </a:endParaRPr>
            </a:p>
          </p:txBody>
        </p:sp>
      </p:grpSp>
      <p:grpSp>
        <p:nvGrpSpPr>
          <p:cNvPr id="180" name="Groupe 179"/>
          <p:cNvGrpSpPr/>
          <p:nvPr/>
        </p:nvGrpSpPr>
        <p:grpSpPr>
          <a:xfrm>
            <a:off x="20021579" y="9950303"/>
            <a:ext cx="1590844" cy="2651216"/>
            <a:chOff x="20021579" y="9950303"/>
            <a:chExt cx="1590844" cy="2651216"/>
          </a:xfrm>
        </p:grpSpPr>
        <p:cxnSp>
          <p:nvCxnSpPr>
            <p:cNvPr id="161" name="Connecteur en arc 160"/>
            <p:cNvCxnSpPr>
              <a:stCxn id="177" idx="2"/>
              <a:endCxn id="170" idx="0"/>
            </p:cNvCxnSpPr>
            <p:nvPr/>
          </p:nvCxnSpPr>
          <p:spPr>
            <a:xfrm rot="16200000" flipH="1">
              <a:off x="20028369" y="11814018"/>
              <a:ext cx="1238078" cy="336924"/>
            </a:xfrm>
            <a:prstGeom prst="curvedConnector3">
              <a:avLst>
                <a:gd name="adj1" fmla="val 5000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2" name="Connecteur en arc 161"/>
            <p:cNvCxnSpPr>
              <a:stCxn id="177" idx="0"/>
              <a:endCxn id="171" idx="0"/>
            </p:cNvCxnSpPr>
            <p:nvPr/>
          </p:nvCxnSpPr>
          <p:spPr>
            <a:xfrm rot="16200000" flipH="1" flipV="1">
              <a:off x="18959715" y="11012167"/>
              <a:ext cx="2651216" cy="527488"/>
            </a:xfrm>
            <a:prstGeom prst="curvedConnector3">
              <a:avLst>
                <a:gd name="adj1" fmla="val -7591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3" name="Connecteur en arc 162"/>
            <p:cNvCxnSpPr>
              <a:stCxn id="178" idx="0"/>
              <a:endCxn id="172" idx="0"/>
            </p:cNvCxnSpPr>
            <p:nvPr/>
          </p:nvCxnSpPr>
          <p:spPr>
            <a:xfrm rot="5400000">
              <a:off x="21023028" y="12012123"/>
              <a:ext cx="1177499" cy="1291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1" name="Groupe 180"/>
          <p:cNvGrpSpPr/>
          <p:nvPr/>
        </p:nvGrpSpPr>
        <p:grpSpPr>
          <a:xfrm>
            <a:off x="20549065" y="9950306"/>
            <a:ext cx="3446158" cy="2651216"/>
            <a:chOff x="20549065" y="9950306"/>
            <a:chExt cx="3446158" cy="2651216"/>
          </a:xfrm>
        </p:grpSpPr>
        <p:cxnSp>
          <p:nvCxnSpPr>
            <p:cNvPr id="164" name="Connecteur en arc 163"/>
            <p:cNvCxnSpPr>
              <a:stCxn id="177" idx="0"/>
              <a:endCxn id="174" idx="0"/>
            </p:cNvCxnSpPr>
            <p:nvPr/>
          </p:nvCxnSpPr>
          <p:spPr>
            <a:xfrm rot="16200000" flipH="1">
              <a:off x="20151865" y="10347506"/>
              <a:ext cx="2651216" cy="1856816"/>
            </a:xfrm>
            <a:prstGeom prst="curvedConnector3">
              <a:avLst>
                <a:gd name="adj1" fmla="val -7591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5" name="Connecteur en arc 164"/>
            <p:cNvCxnSpPr>
              <a:stCxn id="178" idx="0"/>
              <a:endCxn id="175" idx="0"/>
            </p:cNvCxnSpPr>
            <p:nvPr/>
          </p:nvCxnSpPr>
          <p:spPr>
            <a:xfrm rot="16200000" flipH="1">
              <a:off x="21817749" y="11218693"/>
              <a:ext cx="1177499" cy="1588150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6" name="Connecteur en arc 165"/>
            <p:cNvCxnSpPr>
              <a:stCxn id="178" idx="2"/>
              <a:endCxn id="173" idx="0"/>
            </p:cNvCxnSpPr>
            <p:nvPr/>
          </p:nvCxnSpPr>
          <p:spPr>
            <a:xfrm rot="16200000" flipH="1">
              <a:off x="21655114" y="10261410"/>
              <a:ext cx="2584890" cy="2095329"/>
            </a:xfrm>
            <a:prstGeom prst="curvedConnector3">
              <a:avLst>
                <a:gd name="adj1" fmla="val -10364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096" name="Groupe 4095"/>
          <p:cNvGrpSpPr/>
          <p:nvPr/>
        </p:nvGrpSpPr>
        <p:grpSpPr>
          <a:xfrm>
            <a:off x="11152534" y="2192760"/>
            <a:ext cx="3322318" cy="1406720"/>
            <a:chOff x="11195647" y="2226201"/>
            <a:chExt cx="3322318" cy="1406720"/>
          </a:xfrm>
        </p:grpSpPr>
        <p:grpSp>
          <p:nvGrpSpPr>
            <p:cNvPr id="61" name="Groupe 60"/>
            <p:cNvGrpSpPr/>
            <p:nvPr/>
          </p:nvGrpSpPr>
          <p:grpSpPr>
            <a:xfrm>
              <a:off x="11276608" y="2226201"/>
              <a:ext cx="3226407" cy="1406719"/>
              <a:chOff x="3649868" y="2747023"/>
              <a:chExt cx="3226407" cy="1406719"/>
            </a:xfrm>
          </p:grpSpPr>
          <p:cxnSp>
            <p:nvCxnSpPr>
              <p:cNvPr id="50" name="Connecteur droit 49"/>
              <p:cNvCxnSpPr/>
              <p:nvPr/>
            </p:nvCxnSpPr>
            <p:spPr>
              <a:xfrm flipV="1">
                <a:off x="6069677" y="2753148"/>
                <a:ext cx="806597" cy="140059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  <p:cxnSp>
            <p:nvCxnSpPr>
              <p:cNvPr id="52" name="Connecteur droit 51"/>
              <p:cNvCxnSpPr/>
              <p:nvPr/>
            </p:nvCxnSpPr>
            <p:spPr>
              <a:xfrm>
                <a:off x="3649868" y="2747023"/>
                <a:ext cx="2419802" cy="140059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3649875" y="2753148"/>
                <a:ext cx="3226400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</p:grpSp>
        <p:cxnSp>
          <p:nvCxnSpPr>
            <p:cNvPr id="8" name="Connecteur droit avec flèche 7"/>
            <p:cNvCxnSpPr/>
            <p:nvPr/>
          </p:nvCxnSpPr>
          <p:spPr>
            <a:xfrm>
              <a:off x="13572560" y="3048000"/>
              <a:ext cx="134306" cy="584921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avec flèche 182"/>
            <p:cNvCxnSpPr/>
            <p:nvPr/>
          </p:nvCxnSpPr>
          <p:spPr>
            <a:xfrm flipH="1" flipV="1">
              <a:off x="11195647" y="2239884"/>
              <a:ext cx="976238" cy="274349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avec flèche 184"/>
            <p:cNvCxnSpPr/>
            <p:nvPr/>
          </p:nvCxnSpPr>
          <p:spPr>
            <a:xfrm flipV="1">
              <a:off x="13878120" y="2232326"/>
              <a:ext cx="639845" cy="328973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e 186"/>
          <p:cNvGrpSpPr/>
          <p:nvPr/>
        </p:nvGrpSpPr>
        <p:grpSpPr>
          <a:xfrm>
            <a:off x="11213124" y="2288448"/>
            <a:ext cx="2465921" cy="3513210"/>
            <a:chOff x="13696103" y="119710"/>
            <a:chExt cx="2465921" cy="3513210"/>
          </a:xfrm>
        </p:grpSpPr>
        <p:grpSp>
          <p:nvGrpSpPr>
            <p:cNvPr id="188" name="Groupe 187"/>
            <p:cNvGrpSpPr/>
            <p:nvPr/>
          </p:nvGrpSpPr>
          <p:grpSpPr>
            <a:xfrm>
              <a:off x="13696103" y="119710"/>
              <a:ext cx="2465921" cy="3513210"/>
              <a:chOff x="6069363" y="640532"/>
              <a:chExt cx="2465921" cy="3513210"/>
            </a:xfrm>
          </p:grpSpPr>
          <p:cxnSp>
            <p:nvCxnSpPr>
              <p:cNvPr id="195" name="Connecteur droit 194"/>
              <p:cNvCxnSpPr>
                <a:endCxn id="41" idx="7"/>
              </p:cNvCxnSpPr>
              <p:nvPr/>
            </p:nvCxnSpPr>
            <p:spPr>
              <a:xfrm flipV="1">
                <a:off x="6069677" y="2080457"/>
                <a:ext cx="2373977" cy="2073285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  <p:cxnSp>
            <p:nvCxnSpPr>
              <p:cNvPr id="196" name="Connecteur droit 195"/>
              <p:cNvCxnSpPr>
                <a:stCxn id="40" idx="2"/>
              </p:cNvCxnSpPr>
              <p:nvPr/>
            </p:nvCxnSpPr>
            <p:spPr>
              <a:xfrm>
                <a:off x="6069363" y="696759"/>
                <a:ext cx="307" cy="345085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  <p:cxnSp>
            <p:nvCxnSpPr>
              <p:cNvPr id="197" name="Connecteur droit 196"/>
              <p:cNvCxnSpPr>
                <a:stCxn id="40" idx="1"/>
                <a:endCxn id="41" idx="9"/>
              </p:cNvCxnSpPr>
              <p:nvPr/>
            </p:nvCxnSpPr>
            <p:spPr>
              <a:xfrm>
                <a:off x="6134153" y="640532"/>
                <a:ext cx="2401131" cy="1439925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</p:grpSp>
        <p:cxnSp>
          <p:nvCxnSpPr>
            <p:cNvPr id="189" name="Connecteur droit avec flèche 188"/>
            <p:cNvCxnSpPr/>
            <p:nvPr/>
          </p:nvCxnSpPr>
          <p:spPr>
            <a:xfrm flipH="1" flipV="1">
              <a:off x="13703615" y="119710"/>
              <a:ext cx="386731" cy="719962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avec flèche 189"/>
            <p:cNvCxnSpPr/>
            <p:nvPr/>
          </p:nvCxnSpPr>
          <p:spPr>
            <a:xfrm flipH="1">
              <a:off x="13760894" y="2877459"/>
              <a:ext cx="329452" cy="634198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avec flèche 190"/>
            <p:cNvCxnSpPr/>
            <p:nvPr/>
          </p:nvCxnSpPr>
          <p:spPr>
            <a:xfrm>
              <a:off x="15309310" y="1515105"/>
              <a:ext cx="842578" cy="4453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8" name="Groupe 4097"/>
          <p:cNvGrpSpPr/>
          <p:nvPr/>
        </p:nvGrpSpPr>
        <p:grpSpPr>
          <a:xfrm>
            <a:off x="9660564" y="2147944"/>
            <a:ext cx="6438280" cy="4949687"/>
            <a:chOff x="7951304" y="6082748"/>
            <a:chExt cx="6438280" cy="4949687"/>
          </a:xfrm>
        </p:grpSpPr>
        <p:sp>
          <p:nvSpPr>
            <p:cNvPr id="53" name="Forme libre 52"/>
            <p:cNvSpPr/>
            <p:nvPr/>
          </p:nvSpPr>
          <p:spPr>
            <a:xfrm>
              <a:off x="7958156" y="6082748"/>
              <a:ext cx="1590260" cy="3538330"/>
            </a:xfrm>
            <a:custGeom>
              <a:avLst/>
              <a:gdLst>
                <a:gd name="connsiteX0" fmla="*/ 1590260 w 1590260"/>
                <a:gd name="connsiteY0" fmla="*/ 0 h 3518452"/>
                <a:gd name="connsiteX1" fmla="*/ 0 w 1590260"/>
                <a:gd name="connsiteY1" fmla="*/ 2107096 h 3518452"/>
                <a:gd name="connsiteX2" fmla="*/ 1570382 w 1590260"/>
                <a:gd name="connsiteY2" fmla="*/ 3518452 h 3518452"/>
                <a:gd name="connsiteX3" fmla="*/ 1590260 w 1590260"/>
                <a:gd name="connsiteY3" fmla="*/ 0 h 351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260" h="3518452">
                  <a:moveTo>
                    <a:pt x="1590260" y="0"/>
                  </a:moveTo>
                  <a:lnTo>
                    <a:pt x="0" y="2107096"/>
                  </a:lnTo>
                  <a:lnTo>
                    <a:pt x="1570382" y="3518452"/>
                  </a:lnTo>
                  <a:lnTo>
                    <a:pt x="159026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" name="Forme libre 54"/>
            <p:cNvSpPr/>
            <p:nvPr/>
          </p:nvSpPr>
          <p:spPr>
            <a:xfrm>
              <a:off x="9443275" y="6082748"/>
              <a:ext cx="2682472" cy="3653714"/>
            </a:xfrm>
            <a:custGeom>
              <a:avLst/>
              <a:gdLst>
                <a:gd name="connsiteX0" fmla="*/ 0 w 2464905"/>
                <a:gd name="connsiteY0" fmla="*/ 0 h 3478695"/>
                <a:gd name="connsiteX1" fmla="*/ 2464905 w 2464905"/>
                <a:gd name="connsiteY1" fmla="*/ 1431235 h 3478695"/>
                <a:gd name="connsiteX2" fmla="*/ 39757 w 2464905"/>
                <a:gd name="connsiteY2" fmla="*/ 3478695 h 3478695"/>
                <a:gd name="connsiteX3" fmla="*/ 0 w 2464905"/>
                <a:gd name="connsiteY3" fmla="*/ 0 h 347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4905" h="3478695">
                  <a:moveTo>
                    <a:pt x="0" y="0"/>
                  </a:moveTo>
                  <a:lnTo>
                    <a:pt x="2464905" y="1431235"/>
                  </a:lnTo>
                  <a:lnTo>
                    <a:pt x="39757" y="34786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11944558" y="7499041"/>
              <a:ext cx="2445026" cy="3438939"/>
            </a:xfrm>
            <a:custGeom>
              <a:avLst/>
              <a:gdLst>
                <a:gd name="connsiteX0" fmla="*/ 0 w 2445026"/>
                <a:gd name="connsiteY0" fmla="*/ 0 h 3438939"/>
                <a:gd name="connsiteX1" fmla="*/ 19878 w 2445026"/>
                <a:gd name="connsiteY1" fmla="*/ 3438939 h 3438939"/>
                <a:gd name="connsiteX2" fmla="*/ 2445026 w 2445026"/>
                <a:gd name="connsiteY2" fmla="*/ 1411356 h 3438939"/>
                <a:gd name="connsiteX3" fmla="*/ 0 w 2445026"/>
                <a:gd name="connsiteY3" fmla="*/ 0 h 343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5026" h="3438939">
                  <a:moveTo>
                    <a:pt x="0" y="0"/>
                  </a:moveTo>
                  <a:lnTo>
                    <a:pt x="19878" y="3438939"/>
                  </a:lnTo>
                  <a:lnTo>
                    <a:pt x="2445026" y="1411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" name="Forme libre 56"/>
            <p:cNvSpPr/>
            <p:nvPr/>
          </p:nvSpPr>
          <p:spPr>
            <a:xfrm>
              <a:off x="8756328" y="9621078"/>
              <a:ext cx="3220278" cy="1411357"/>
            </a:xfrm>
            <a:custGeom>
              <a:avLst/>
              <a:gdLst>
                <a:gd name="connsiteX0" fmla="*/ 775252 w 3220278"/>
                <a:gd name="connsiteY0" fmla="*/ 0 h 1411357"/>
                <a:gd name="connsiteX1" fmla="*/ 0 w 3220278"/>
                <a:gd name="connsiteY1" fmla="*/ 1411357 h 1411357"/>
                <a:gd name="connsiteX2" fmla="*/ 3220278 w 3220278"/>
                <a:gd name="connsiteY2" fmla="*/ 1411357 h 1411357"/>
                <a:gd name="connsiteX3" fmla="*/ 775252 w 3220278"/>
                <a:gd name="connsiteY3" fmla="*/ 0 h 141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278" h="1411357">
                  <a:moveTo>
                    <a:pt x="775252" y="0"/>
                  </a:moveTo>
                  <a:lnTo>
                    <a:pt x="0" y="1411357"/>
                  </a:lnTo>
                  <a:lnTo>
                    <a:pt x="3220278" y="1411357"/>
                  </a:lnTo>
                  <a:lnTo>
                    <a:pt x="775252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" name="Forme libre 58"/>
            <p:cNvSpPr/>
            <p:nvPr/>
          </p:nvSpPr>
          <p:spPr>
            <a:xfrm>
              <a:off x="9561443" y="6102626"/>
              <a:ext cx="3220279" cy="1431235"/>
            </a:xfrm>
            <a:custGeom>
              <a:avLst/>
              <a:gdLst>
                <a:gd name="connsiteX0" fmla="*/ 0 w 3220279"/>
                <a:gd name="connsiteY0" fmla="*/ 0 h 1431235"/>
                <a:gd name="connsiteX1" fmla="*/ 2365514 w 3220279"/>
                <a:gd name="connsiteY1" fmla="*/ 1431235 h 1431235"/>
                <a:gd name="connsiteX2" fmla="*/ 3220279 w 3220279"/>
                <a:gd name="connsiteY2" fmla="*/ 59635 h 1431235"/>
                <a:gd name="connsiteX3" fmla="*/ 0 w 3220279"/>
                <a:gd name="connsiteY3" fmla="*/ 0 h 14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279" h="1431235">
                  <a:moveTo>
                    <a:pt x="0" y="0"/>
                  </a:moveTo>
                  <a:lnTo>
                    <a:pt x="2365514" y="1431235"/>
                  </a:lnTo>
                  <a:lnTo>
                    <a:pt x="3220279" y="59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0" name="Forme libre 59"/>
            <p:cNvSpPr/>
            <p:nvPr/>
          </p:nvSpPr>
          <p:spPr>
            <a:xfrm>
              <a:off x="7951304" y="8216350"/>
              <a:ext cx="1590261" cy="2816085"/>
            </a:xfrm>
            <a:custGeom>
              <a:avLst/>
              <a:gdLst>
                <a:gd name="connsiteX0" fmla="*/ 0 w 1590261"/>
                <a:gd name="connsiteY0" fmla="*/ 0 h 2763078"/>
                <a:gd name="connsiteX1" fmla="*/ 854766 w 1590261"/>
                <a:gd name="connsiteY1" fmla="*/ 2763078 h 2763078"/>
                <a:gd name="connsiteX2" fmla="*/ 1590261 w 1590261"/>
                <a:gd name="connsiteY2" fmla="*/ 1331843 h 2763078"/>
                <a:gd name="connsiteX3" fmla="*/ 0 w 1590261"/>
                <a:gd name="connsiteY3" fmla="*/ 0 h 276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261" h="2763078">
                  <a:moveTo>
                    <a:pt x="0" y="0"/>
                  </a:moveTo>
                  <a:lnTo>
                    <a:pt x="854766" y="2763078"/>
                  </a:lnTo>
                  <a:lnTo>
                    <a:pt x="1590261" y="133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" name="Forme libre 61"/>
            <p:cNvSpPr/>
            <p:nvPr/>
          </p:nvSpPr>
          <p:spPr>
            <a:xfrm>
              <a:off x="11926957" y="6122504"/>
              <a:ext cx="2445026" cy="2743200"/>
            </a:xfrm>
            <a:custGeom>
              <a:avLst/>
              <a:gdLst>
                <a:gd name="connsiteX0" fmla="*/ 815008 w 2445026"/>
                <a:gd name="connsiteY0" fmla="*/ 0 h 2743200"/>
                <a:gd name="connsiteX1" fmla="*/ 0 w 2445026"/>
                <a:gd name="connsiteY1" fmla="*/ 1351722 h 2743200"/>
                <a:gd name="connsiteX2" fmla="*/ 2445026 w 2445026"/>
                <a:gd name="connsiteY2" fmla="*/ 2743200 h 2743200"/>
                <a:gd name="connsiteX3" fmla="*/ 815008 w 2445026"/>
                <a:gd name="connsiteY3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5026" h="2743200">
                  <a:moveTo>
                    <a:pt x="815008" y="0"/>
                  </a:moveTo>
                  <a:lnTo>
                    <a:pt x="0" y="1351722"/>
                  </a:lnTo>
                  <a:lnTo>
                    <a:pt x="2445026" y="2743200"/>
                  </a:lnTo>
                  <a:lnTo>
                    <a:pt x="815008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97" name="Forme libre 4096"/>
            <p:cNvSpPr/>
            <p:nvPr/>
          </p:nvSpPr>
          <p:spPr>
            <a:xfrm>
              <a:off x="9481930" y="7474226"/>
              <a:ext cx="2464905" cy="3538331"/>
            </a:xfrm>
            <a:custGeom>
              <a:avLst/>
              <a:gdLst>
                <a:gd name="connsiteX0" fmla="*/ 2385392 w 2464905"/>
                <a:gd name="connsiteY0" fmla="*/ 0 h 3538331"/>
                <a:gd name="connsiteX1" fmla="*/ 0 w 2464905"/>
                <a:gd name="connsiteY1" fmla="*/ 2146852 h 3538331"/>
                <a:gd name="connsiteX2" fmla="*/ 2464905 w 2464905"/>
                <a:gd name="connsiteY2" fmla="*/ 3538331 h 3538331"/>
                <a:gd name="connsiteX3" fmla="*/ 2464905 w 2464905"/>
                <a:gd name="connsiteY3" fmla="*/ 79513 h 3538331"/>
                <a:gd name="connsiteX4" fmla="*/ 2464905 w 2464905"/>
                <a:gd name="connsiteY4" fmla="*/ 79513 h 3538331"/>
                <a:gd name="connsiteX5" fmla="*/ 2385392 w 2464905"/>
                <a:gd name="connsiteY5" fmla="*/ 0 h 353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4905" h="3538331">
                  <a:moveTo>
                    <a:pt x="2385392" y="0"/>
                  </a:moveTo>
                  <a:lnTo>
                    <a:pt x="0" y="2146852"/>
                  </a:lnTo>
                  <a:lnTo>
                    <a:pt x="2464905" y="3538331"/>
                  </a:lnTo>
                  <a:lnTo>
                    <a:pt x="2464905" y="79513"/>
                  </a:lnTo>
                  <a:lnTo>
                    <a:pt x="2464905" y="79513"/>
                  </a:lnTo>
                  <a:lnTo>
                    <a:pt x="2385392" y="0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6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Performances evaluation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45516" y="6345126"/>
            <a:ext cx="25517187" cy="12049433"/>
          </a:xfrm>
          <a:prstGeom prst="roundRect">
            <a:avLst>
              <a:gd name="adj" fmla="val 3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>
                <a:solidFill>
                  <a:schemeClr val="tx1"/>
                </a:solidFill>
              </a:rPr>
              <a:t>Nombre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27536" y="2768823"/>
            <a:ext cx="22034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7913" indent="-1077913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smtClean="0"/>
              <a:t>Speedup between 5 to 25</a:t>
            </a:r>
          </a:p>
          <a:p>
            <a:pPr marL="1077913" indent="-1077913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smtClean="0"/>
              <a:t>Simulate 300 000 elements in real time (CG limited to 25 iterations)</a:t>
            </a:r>
            <a:endParaRPr lang="en-GB" sz="5400" dirty="0"/>
          </a:p>
        </p:txBody>
      </p:sp>
      <p:pic>
        <p:nvPicPr>
          <p:cNvPr id="9" name="Sans titr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57.685"/>
                </p14:media>
              </p:ext>
            </p:extLst>
          </p:nvPr>
        </p:nvPicPr>
        <p:blipFill rotWithShape="1">
          <a:blip r:embed="rId4"/>
          <a:srcRect t="6797" r="9075" b="-7334"/>
          <a:stretch/>
        </p:blipFill>
        <p:spPr>
          <a:xfrm>
            <a:off x="758212" y="8259798"/>
            <a:ext cx="11617558" cy="96340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253272" y="17509130"/>
            <a:ext cx="49194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Number of elements</a:t>
            </a:r>
            <a:endParaRPr lang="en-GB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0" y="7114568"/>
            <a:ext cx="13177226" cy="1010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2672096" y="6345127"/>
            <a:ext cx="219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smtClean="0"/>
              <a:t>Speedup</a:t>
            </a:r>
            <a:endParaRPr lang="en-GB" sz="44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848" y="7665368"/>
            <a:ext cx="43624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8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1</a:t>
            </a:r>
            <a:endParaRPr lang="en-GB" sz="5400"/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2</a:t>
            </a:r>
            <a:endParaRPr lang="en-GB" sz="540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3</a:t>
            </a:r>
            <a:endParaRPr lang="en-GB" sz="5400"/>
          </a:p>
        </p:txBody>
      </p:sp>
      <p:sp>
        <p:nvSpPr>
          <p:cNvPr id="29" name="Espace réservé du texte 3"/>
          <p:cNvSpPr txBox="1">
            <a:spLocks/>
          </p:cNvSpPr>
          <p:nvPr/>
        </p:nvSpPr>
        <p:spPr>
          <a:xfrm>
            <a:off x="3715768" y="3347359"/>
            <a:ext cx="1144927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Overview and theoretical bases</a:t>
            </a:r>
          </a:p>
        </p:txBody>
      </p:sp>
      <p:sp>
        <p:nvSpPr>
          <p:cNvPr id="32" name="Espace réservé du texte 3"/>
          <p:cNvSpPr txBox="1">
            <a:spLocks/>
          </p:cNvSpPr>
          <p:nvPr/>
        </p:nvSpPr>
        <p:spPr>
          <a:xfrm>
            <a:off x="3684641" y="6100969"/>
            <a:ext cx="928903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GPU parallelization and </a:t>
            </a:r>
            <a:r>
              <a:rPr lang="en-GB" dirty="0" err="1">
                <a:solidFill>
                  <a:schemeClr val="tx1"/>
                </a:solidFill>
              </a:rPr>
              <a:t>Cuda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Espace réservé du texte 3"/>
          <p:cNvSpPr txBox="1">
            <a:spLocks/>
          </p:cNvSpPr>
          <p:nvPr/>
        </p:nvSpPr>
        <p:spPr>
          <a:xfrm>
            <a:off x="3691178" y="8854579"/>
            <a:ext cx="12625990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 err="1" smtClean="0">
                <a:solidFill>
                  <a:schemeClr val="tx1"/>
                </a:solidFill>
              </a:rPr>
              <a:t>Preconditioners</a:t>
            </a:r>
            <a:r>
              <a:rPr lang="en-GB" dirty="0" smtClean="0">
                <a:solidFill>
                  <a:schemeClr val="tx1"/>
                </a:solidFill>
              </a:rPr>
              <a:t>  and asynchronous </a:t>
            </a:r>
            <a:r>
              <a:rPr lang="en-GB" dirty="0">
                <a:solidFill>
                  <a:schemeClr val="tx1"/>
                </a:solidFill>
              </a:rPr>
              <a:t>solvers</a:t>
            </a:r>
          </a:p>
        </p:txBody>
      </p:sp>
      <p:sp>
        <p:nvSpPr>
          <p:cNvPr id="8" name="Ellipse 7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4</a:t>
            </a:r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3715768" y="14361798"/>
            <a:ext cx="928903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0" name="Espace réservé du texte 3"/>
          <p:cNvSpPr txBox="1">
            <a:spLocks/>
          </p:cNvSpPr>
          <p:nvPr/>
        </p:nvSpPr>
        <p:spPr>
          <a:xfrm>
            <a:off x="3691178" y="11608189"/>
            <a:ext cx="1147386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Asynchronous solvers for contact</a:t>
            </a:r>
          </a:p>
        </p:txBody>
      </p:sp>
      <p:sp>
        <p:nvSpPr>
          <p:cNvPr id="11" name="Ellipse 10"/>
          <p:cNvSpPr/>
          <p:nvPr/>
        </p:nvSpPr>
        <p:spPr>
          <a:xfrm>
            <a:off x="2532513" y="14799708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5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4556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1</a:t>
            </a:r>
            <a:endParaRPr lang="fr-FR" sz="5400" dirty="0"/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2</a:t>
            </a:r>
            <a:endParaRPr lang="fr-FR" sz="5400" dirty="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3</a:t>
            </a:r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3715768" y="3347359"/>
            <a:ext cx="1144927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Overview and theoretical bases</a:t>
            </a:r>
          </a:p>
        </p:txBody>
      </p:sp>
      <p:sp>
        <p:nvSpPr>
          <p:cNvPr id="11" name="Espace réservé du texte 3"/>
          <p:cNvSpPr txBox="1">
            <a:spLocks/>
          </p:cNvSpPr>
          <p:nvPr/>
        </p:nvSpPr>
        <p:spPr>
          <a:xfrm>
            <a:off x="3684641" y="6100969"/>
            <a:ext cx="928903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GPU parallelization and </a:t>
            </a:r>
            <a:r>
              <a:rPr lang="en-GB" noProof="0" dirty="0" err="1" smtClean="0">
                <a:solidFill>
                  <a:schemeClr val="tx1"/>
                </a:solidFill>
              </a:rPr>
              <a:t>Cuda</a:t>
            </a:r>
            <a:endParaRPr lang="en-GB" noProof="0" dirty="0" smtClean="0">
              <a:solidFill>
                <a:schemeClr val="tx1"/>
              </a:solidFill>
            </a:endParaRPr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3691178" y="8854579"/>
            <a:ext cx="12625990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 err="1">
                <a:solidFill>
                  <a:schemeClr val="tx1"/>
                </a:solidFill>
              </a:rPr>
              <a:t>Preconditioners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and </a:t>
            </a:r>
            <a:r>
              <a:rPr lang="en-GB" dirty="0">
                <a:solidFill>
                  <a:schemeClr val="tx1"/>
                </a:solidFill>
              </a:rPr>
              <a:t>asynchronous solvers</a:t>
            </a:r>
          </a:p>
        </p:txBody>
      </p:sp>
      <p:sp>
        <p:nvSpPr>
          <p:cNvPr id="9" name="Ellipse 8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4</a:t>
            </a:r>
          </a:p>
        </p:txBody>
      </p:sp>
      <p:sp>
        <p:nvSpPr>
          <p:cNvPr id="10" name="Espace réservé du texte 3"/>
          <p:cNvSpPr txBox="1">
            <a:spLocks/>
          </p:cNvSpPr>
          <p:nvPr/>
        </p:nvSpPr>
        <p:spPr>
          <a:xfrm>
            <a:off x="3715768" y="14361798"/>
            <a:ext cx="928903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3" name="Espace réservé du texte 3"/>
          <p:cNvSpPr txBox="1">
            <a:spLocks/>
          </p:cNvSpPr>
          <p:nvPr/>
        </p:nvSpPr>
        <p:spPr>
          <a:xfrm>
            <a:off x="3691178" y="11608189"/>
            <a:ext cx="1147386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Asynchronous solvers for contact</a:t>
            </a:r>
          </a:p>
        </p:txBody>
      </p:sp>
      <p:sp>
        <p:nvSpPr>
          <p:cNvPr id="14" name="Ellipse 13"/>
          <p:cNvSpPr/>
          <p:nvPr/>
        </p:nvSpPr>
        <p:spPr>
          <a:xfrm>
            <a:off x="2532513" y="14799708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5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3297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9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/>
                </a:solidFill>
              </a:rPr>
              <a:t>Asynchronous preconditioner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726520" y="1832720"/>
            <a:ext cx="19727931" cy="345638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GPU-Base Conjugate gradient :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Simulate thousand of elements in real-time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High number of iterations for ill conditioned problems </a:t>
            </a:r>
            <a:endParaRPr lang="en-GB" dirty="0" smtClean="0">
              <a:solidFill>
                <a:schemeClr val="tx1"/>
              </a:solidFill>
            </a:endParaRP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Non homogeneous </a:t>
            </a:r>
            <a:r>
              <a:rPr lang="en-GB" dirty="0" smtClean="0">
                <a:solidFill>
                  <a:schemeClr val="tx1"/>
                </a:solidFill>
              </a:rPr>
              <a:t>objects / Non </a:t>
            </a:r>
            <a:r>
              <a:rPr lang="en-GB" dirty="0">
                <a:solidFill>
                  <a:schemeClr val="tx1"/>
                </a:solidFill>
              </a:rPr>
              <a:t>uniform meshes</a:t>
            </a:r>
          </a:p>
          <a:p>
            <a:pPr marL="2027238" lvl="1" indent="-800100">
              <a:buFont typeface="Wingdings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  <a:p>
            <a:pPr marL="2027238" lvl="1" indent="-800100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marL="1227138" lvl="1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2860784" y="2768824"/>
            <a:ext cx="11881320" cy="14977665"/>
          </a:xfrm>
          <a:prstGeom prst="roundRect">
            <a:avLst>
              <a:gd name="adj" fmla="val 4113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8648" y="3488905"/>
            <a:ext cx="24742030" cy="14001752"/>
            <a:chOff x="115236" y="3867852"/>
            <a:chExt cx="24742030" cy="14001752"/>
          </a:xfrm>
        </p:grpSpPr>
        <p:pic>
          <p:nvPicPr>
            <p:cNvPr id="42" name="Picture 2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14429"/>
            <a:stretch/>
          </p:blipFill>
          <p:spPr bwMode="auto">
            <a:xfrm rot="5400000">
              <a:off x="-415161" y="4398249"/>
              <a:ext cx="14001750" cy="129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9747" r="-1" b="21143"/>
            <a:stretch/>
          </p:blipFill>
          <p:spPr bwMode="auto">
            <a:xfrm rot="5400000">
              <a:off x="11958817" y="4971154"/>
              <a:ext cx="14001752" cy="11795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Asynchronous </a:t>
            </a:r>
            <a:r>
              <a:rPr lang="en-GB" dirty="0" err="1" smtClean="0">
                <a:solidFill>
                  <a:schemeClr val="tx1"/>
                </a:solidFill>
              </a:rPr>
              <a:t>preconditioner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beam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5000953" y="9302645"/>
            <a:ext cx="7320136" cy="5490102"/>
          </a:xfrm>
          <a:prstGeom prst="rect">
            <a:avLst/>
          </a:prstGeom>
        </p:spPr>
      </p:pic>
      <p:sp>
        <p:nvSpPr>
          <p:cNvPr id="12" name="Espace réservé du texte 10"/>
          <p:cNvSpPr txBox="1">
            <a:spLocks/>
          </p:cNvSpPr>
          <p:nvPr/>
        </p:nvSpPr>
        <p:spPr>
          <a:xfrm>
            <a:off x="910703" y="2978477"/>
            <a:ext cx="11974570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Number of iterations</a:t>
            </a:r>
          </a:p>
        </p:txBody>
      </p:sp>
      <p:sp>
        <p:nvSpPr>
          <p:cNvPr id="13" name="Espace réservé du texte 10"/>
          <p:cNvSpPr txBox="1">
            <a:spLocks/>
          </p:cNvSpPr>
          <p:nvPr/>
        </p:nvSpPr>
        <p:spPr>
          <a:xfrm>
            <a:off x="12885273" y="2978477"/>
            <a:ext cx="11853134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Computation time (</a:t>
            </a:r>
            <a:r>
              <a:rPr lang="en-GB" b="1" dirty="0" err="1">
                <a:solidFill>
                  <a:schemeClr val="tx1"/>
                </a:solidFill>
              </a:rPr>
              <a:t>ms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914400" y="2768823"/>
            <a:ext cx="11974570" cy="14936899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12889359" y="2768822"/>
            <a:ext cx="11881320" cy="14977665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à coins arrondis 26"/>
          <p:cNvSpPr/>
          <p:nvPr/>
        </p:nvSpPr>
        <p:spPr>
          <a:xfrm>
            <a:off x="17757328" y="5571541"/>
            <a:ext cx="5397424" cy="10662779"/>
          </a:xfrm>
          <a:prstGeom prst="roundRect">
            <a:avLst>
              <a:gd name="adj" fmla="val 159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Espace réservé du texte 5"/>
          <p:cNvSpPr txBox="1">
            <a:spLocks/>
          </p:cNvSpPr>
          <p:nvPr/>
        </p:nvSpPr>
        <p:spPr>
          <a:xfrm>
            <a:off x="726521" y="12288519"/>
            <a:ext cx="16702680" cy="3200205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Fast convergence with additional overheads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Overhead to inverse the </a:t>
            </a:r>
            <a:r>
              <a:rPr lang="en-GB" dirty="0" err="1" smtClean="0">
                <a:solidFill>
                  <a:schemeClr val="tx1"/>
                </a:solidFill>
              </a:rPr>
              <a:t>preconditioner</a:t>
            </a:r>
            <a:endParaRPr lang="en-GB" dirty="0" smtClean="0">
              <a:solidFill>
                <a:schemeClr val="tx1"/>
              </a:solidFill>
            </a:endParaRP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Overhead to apply the </a:t>
            </a:r>
            <a:r>
              <a:rPr lang="en-GB" dirty="0" err="1" smtClean="0">
                <a:solidFill>
                  <a:schemeClr val="tx1"/>
                </a:solidFill>
              </a:rPr>
              <a:t>preconditioner</a:t>
            </a:r>
            <a:r>
              <a:rPr lang="en-GB" dirty="0" smtClean="0">
                <a:solidFill>
                  <a:schemeClr val="tx1"/>
                </a:solidFill>
              </a:rPr>
              <a:t> at each iteration</a:t>
            </a:r>
          </a:p>
          <a:p>
            <a:pPr algn="ctr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32" name="Espace réservé du texte 5"/>
          <p:cNvSpPr txBox="1">
            <a:spLocks/>
          </p:cNvSpPr>
          <p:nvPr/>
        </p:nvSpPr>
        <p:spPr>
          <a:xfrm>
            <a:off x="726521" y="5924704"/>
            <a:ext cx="18218024" cy="261723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Use a </a:t>
            </a:r>
            <a:r>
              <a:rPr lang="en-GB" dirty="0" err="1" smtClean="0">
                <a:solidFill>
                  <a:schemeClr val="tx1"/>
                </a:solidFill>
              </a:rPr>
              <a:t>preconditioner</a:t>
            </a:r>
            <a:r>
              <a:rPr lang="en-GB" dirty="0" smtClean="0">
                <a:solidFill>
                  <a:schemeClr val="tx1"/>
                </a:solidFill>
              </a:rPr>
              <a:t>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Approximation of the system which is easier to invert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/>
                </a:solidFill>
              </a:rPr>
              <a:t>Asynchronous preconditioner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22</a:t>
            </a:fld>
            <a:endParaRPr lang="en-GB"/>
          </a:p>
        </p:txBody>
      </p:sp>
      <p:cxnSp>
        <p:nvCxnSpPr>
          <p:cNvPr id="9" name="Connecteur droit avec flèche 8"/>
          <p:cNvCxnSpPr>
            <a:endCxn id="12" idx="0"/>
          </p:cNvCxnSpPr>
          <p:nvPr/>
        </p:nvCxnSpPr>
        <p:spPr>
          <a:xfrm>
            <a:off x="19684364" y="5728016"/>
            <a:ext cx="0" cy="128928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064184" y="7017296"/>
            <a:ext cx="32403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New FEM Computation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>
            <a:stCxn id="12" idx="2"/>
            <a:endCxn id="15" idx="0"/>
          </p:cNvCxnSpPr>
          <p:nvPr/>
        </p:nvCxnSpPr>
        <p:spPr>
          <a:xfrm>
            <a:off x="19684364" y="8385448"/>
            <a:ext cx="20440" cy="30029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7994614" y="11388419"/>
            <a:ext cx="342038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CG</a:t>
            </a:r>
          </a:p>
          <a:p>
            <a:pPr algn="ctr"/>
            <a:r>
              <a:rPr lang="en-GB" sz="3600" smtClean="0">
                <a:solidFill>
                  <a:schemeClr val="tx1"/>
                </a:solidFill>
              </a:rPr>
              <a:t>Iterations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/>
          <p:cNvCxnSpPr>
            <a:stCxn id="15" idx="4"/>
          </p:cNvCxnSpPr>
          <p:nvPr/>
        </p:nvCxnSpPr>
        <p:spPr>
          <a:xfrm flipH="1">
            <a:off x="19684364" y="13188619"/>
            <a:ext cx="20440" cy="306999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rc 34"/>
          <p:cNvCxnSpPr>
            <a:stCxn id="15" idx="5"/>
            <a:endCxn id="15" idx="7"/>
          </p:cNvCxnSpPr>
          <p:nvPr/>
        </p:nvCxnSpPr>
        <p:spPr>
          <a:xfrm rot="5400000" flipH="1">
            <a:off x="20277624" y="12288519"/>
            <a:ext cx="1272934" cy="12700"/>
          </a:xfrm>
          <a:prstGeom prst="curvedConnector5">
            <a:avLst>
              <a:gd name="adj1" fmla="val -17959"/>
              <a:gd name="adj2" fmla="val -11255882"/>
              <a:gd name="adj3" fmla="val 117959"/>
            </a:avLst>
          </a:prstGeom>
          <a:ln w="762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17994614" y="13688524"/>
            <a:ext cx="3420380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Precond</a:t>
            </a:r>
          </a:p>
          <a:p>
            <a:pPr algn="ctr"/>
            <a:r>
              <a:rPr lang="en-GB" sz="3600" smtClean="0">
                <a:solidFill>
                  <a:schemeClr val="tx1"/>
                </a:solidFill>
              </a:rPr>
              <a:t>Application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43" name="Connecteur droit avec flèche 42"/>
          <p:cNvCxnSpPr>
            <a:stCxn id="15" idx="4"/>
            <a:endCxn id="41" idx="0"/>
          </p:cNvCxnSpPr>
          <p:nvPr/>
        </p:nvCxnSpPr>
        <p:spPr>
          <a:xfrm>
            <a:off x="19704804" y="13188619"/>
            <a:ext cx="0" cy="499905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>
            <a:stCxn id="41" idx="5"/>
            <a:endCxn id="15" idx="7"/>
          </p:cNvCxnSpPr>
          <p:nvPr/>
        </p:nvCxnSpPr>
        <p:spPr>
          <a:xfrm rot="5400000" flipH="1">
            <a:off x="19127571" y="13438572"/>
            <a:ext cx="3573039" cy="12700"/>
          </a:xfrm>
          <a:prstGeom prst="curvedConnector5">
            <a:avLst>
              <a:gd name="adj1" fmla="val -6398"/>
              <a:gd name="adj2" fmla="val -12855898"/>
              <a:gd name="adj3" fmla="val 106398"/>
            </a:avLst>
          </a:prstGeom>
          <a:ln w="762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7" name="Ellipse 46"/>
          <p:cNvSpPr/>
          <p:nvPr/>
        </p:nvSpPr>
        <p:spPr>
          <a:xfrm>
            <a:off x="17974174" y="8997672"/>
            <a:ext cx="3420380" cy="1800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smtClean="0">
                <a:solidFill>
                  <a:schemeClr val="tx1"/>
                </a:solidFill>
              </a:rPr>
              <a:t>Precond</a:t>
            </a:r>
          </a:p>
          <a:p>
            <a:pPr algn="ctr"/>
            <a:r>
              <a:rPr lang="en-GB" sz="3300" smtClean="0">
                <a:solidFill>
                  <a:schemeClr val="tx1"/>
                </a:solidFill>
              </a:rPr>
              <a:t>Computation</a:t>
            </a:r>
            <a:endParaRPr lang="en-GB" sz="330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2"/>
            <a:endCxn id="47" idx="0"/>
          </p:cNvCxnSpPr>
          <p:nvPr/>
        </p:nvCxnSpPr>
        <p:spPr>
          <a:xfrm>
            <a:off x="19684364" y="8385448"/>
            <a:ext cx="0" cy="61222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5400" b="1" i="0" smtClean="0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en-GB" sz="5400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    </m:t>
                    </m:r>
                    <m:sSup>
                      <m:sSupPr>
                        <m:ctrlP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5400" smtClean="0">
                    <a:solidFill>
                      <a:schemeClr val="tx1"/>
                    </a:solidFill>
                    <a:latin typeface="+mj-lt"/>
                  </a:rPr>
                  <a:t>           </a:t>
                </a:r>
                <a:endParaRPr lang="en-GB" sz="54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e 93"/>
          <p:cNvGrpSpPr/>
          <p:nvPr/>
        </p:nvGrpSpPr>
        <p:grpSpPr>
          <a:xfrm>
            <a:off x="6629589" y="10236504"/>
            <a:ext cx="1788325" cy="1183134"/>
            <a:chOff x="6740105" y="11285624"/>
            <a:chExt cx="1463099" cy="1183134"/>
          </a:xfrm>
        </p:grpSpPr>
        <p:sp>
          <p:nvSpPr>
            <p:cNvPr id="87" name="Accolade ouvrante 86"/>
            <p:cNvSpPr/>
            <p:nvPr/>
          </p:nvSpPr>
          <p:spPr>
            <a:xfrm rot="16200000">
              <a:off x="7279180" y="10746549"/>
              <a:ext cx="384950" cy="1463099"/>
            </a:xfrm>
            <a:prstGeom prst="leftBrace">
              <a:avLst>
                <a:gd name="adj1" fmla="val 24491"/>
                <a:gd name="adj2" fmla="val 5101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87"/>
                <p:cNvSpPr txBox="1"/>
                <p:nvPr/>
              </p:nvSpPr>
              <p:spPr>
                <a:xfrm>
                  <a:off x="6823881" y="11545428"/>
                  <a:ext cx="1059937" cy="9233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𝐈</m:t>
                        </m:r>
                      </m:oMath>
                    </m:oMathPara>
                  </a14:m>
                  <a:endParaRPr lang="en-GB" sz="5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ZoneTexte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3881" y="11545428"/>
                  <a:ext cx="1059937" cy="9233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72" name="ZoneTexte 3071"/>
              <p:cNvSpPr txBox="1"/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smtClean="0">
                          <a:solidFill>
                            <a:schemeClr val="tx1"/>
                          </a:solidFill>
                          <a:latin typeface="Cambria Math"/>
                        </a:rPr>
                        <m:t>𝐀</m:t>
                      </m:r>
                      <m:r>
                        <a:rPr lang="en-GB" sz="5400" i="1">
                          <a:solidFill>
                            <a:schemeClr val="tx1"/>
                          </a:solidFill>
                          <a:latin typeface="Cambria Math"/>
                        </a:rPr>
                        <m:t>  </m:t>
                      </m:r>
                      <m:r>
                        <a:rPr lang="en-GB" sz="5400" i="1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GB" sz="5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72" name="ZoneTexte 30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ZoneTexte 98"/>
              <p:cNvSpPr txBox="1"/>
              <p:nvPr/>
            </p:nvSpPr>
            <p:spPr>
              <a:xfrm>
                <a:off x="9829405" y="9538648"/>
                <a:ext cx="73045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ZoneTexte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405" y="9538648"/>
                <a:ext cx="730456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space réservé du texte 5"/>
          <p:cNvSpPr txBox="1">
            <a:spLocks/>
          </p:cNvSpPr>
          <p:nvPr/>
        </p:nvSpPr>
        <p:spPr>
          <a:xfrm>
            <a:off x="726520" y="1832720"/>
            <a:ext cx="19727931" cy="345638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GPU-Base Conjugate gradient :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Simulate </a:t>
            </a:r>
            <a:r>
              <a:rPr lang="en-GB" dirty="0">
                <a:solidFill>
                  <a:schemeClr val="tx1"/>
                </a:solidFill>
              </a:rPr>
              <a:t>thousand of elements in real-time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High </a:t>
            </a:r>
            <a:r>
              <a:rPr lang="en-GB" dirty="0">
                <a:solidFill>
                  <a:schemeClr val="tx1"/>
                </a:solidFill>
              </a:rPr>
              <a:t>number of iterations for ill conditioned problems 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Non homogeneous objects / Non uniform meshes</a:t>
            </a:r>
          </a:p>
          <a:p>
            <a:pPr marL="2027238" lvl="1" indent="-800100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marL="1227138" lvl="1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4212E-6 1.45833E-6 L 0.03877 1.45833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6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"/>
                            </p:stCondLst>
                            <p:childTnLst>
                              <p:par>
                                <p:cTn id="4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 animBg="1"/>
      <p:bldP spid="47" grpId="0" animBg="1"/>
      <p:bldP spid="86" grpId="0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2860784" y="2768824"/>
            <a:ext cx="11881320" cy="14977665"/>
          </a:xfrm>
          <a:prstGeom prst="roundRect">
            <a:avLst>
              <a:gd name="adj" fmla="val 4113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Asynchronous </a:t>
            </a:r>
            <a:r>
              <a:rPr lang="en-GB" dirty="0" err="1">
                <a:solidFill>
                  <a:schemeClr val="tx1"/>
                </a:solidFill>
              </a:rPr>
              <a:t>preconditioner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23</a:t>
            </a:fld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19022" y="3732771"/>
            <a:ext cx="24548336" cy="14001750"/>
            <a:chOff x="0" y="3897735"/>
            <a:chExt cx="24548336" cy="14001750"/>
          </a:xfrm>
        </p:grpSpPr>
        <p:pic>
          <p:nvPicPr>
            <p:cNvPr id="36" name="Picture 2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14429"/>
            <a:stretch/>
          </p:blipFill>
          <p:spPr bwMode="auto">
            <a:xfrm rot="5400000">
              <a:off x="-530397" y="4428132"/>
              <a:ext cx="14001750" cy="129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7" b="21144"/>
            <a:stretch/>
          </p:blipFill>
          <p:spPr bwMode="auto">
            <a:xfrm rot="5400000">
              <a:off x="11746735" y="5097884"/>
              <a:ext cx="14001750" cy="1160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" name="Groupe 39"/>
          <p:cNvGrpSpPr/>
          <p:nvPr/>
        </p:nvGrpSpPr>
        <p:grpSpPr>
          <a:xfrm>
            <a:off x="1358526" y="3731274"/>
            <a:ext cx="23208832" cy="14001750"/>
            <a:chOff x="1339504" y="3920952"/>
            <a:chExt cx="23208832" cy="14001750"/>
          </a:xfrm>
        </p:grpSpPr>
        <p:pic>
          <p:nvPicPr>
            <p:cNvPr id="42" name="Picture 2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39355" y="5121101"/>
              <a:ext cx="14001750" cy="1160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746736" y="5121102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Espace réservé du texte 10"/>
          <p:cNvSpPr txBox="1">
            <a:spLocks/>
          </p:cNvSpPr>
          <p:nvPr/>
        </p:nvSpPr>
        <p:spPr>
          <a:xfrm>
            <a:off x="910703" y="2978477"/>
            <a:ext cx="11974570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Number of iterations</a:t>
            </a:r>
          </a:p>
        </p:txBody>
      </p:sp>
      <p:sp>
        <p:nvSpPr>
          <p:cNvPr id="13" name="Espace réservé du texte 10"/>
          <p:cNvSpPr txBox="1">
            <a:spLocks/>
          </p:cNvSpPr>
          <p:nvPr/>
        </p:nvSpPr>
        <p:spPr>
          <a:xfrm>
            <a:off x="12885273" y="2978477"/>
            <a:ext cx="11853134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Computation time (</a:t>
            </a:r>
            <a:r>
              <a:rPr lang="en-GB" b="1" dirty="0" err="1">
                <a:solidFill>
                  <a:schemeClr val="tx1"/>
                </a:solidFill>
              </a:rPr>
              <a:t>ms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914400" y="2768823"/>
            <a:ext cx="11974570" cy="14936899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12889359" y="2768822"/>
            <a:ext cx="11881320" cy="14977665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à coins arrondis 26"/>
          <p:cNvSpPr/>
          <p:nvPr/>
        </p:nvSpPr>
        <p:spPr>
          <a:xfrm>
            <a:off x="17757328" y="5571541"/>
            <a:ext cx="5397424" cy="10662779"/>
          </a:xfrm>
          <a:prstGeom prst="roundRect">
            <a:avLst>
              <a:gd name="adj" fmla="val 159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Espace réservé du texte 5"/>
          <p:cNvSpPr txBox="1">
            <a:spLocks/>
          </p:cNvSpPr>
          <p:nvPr/>
        </p:nvSpPr>
        <p:spPr>
          <a:xfrm>
            <a:off x="726521" y="11496431"/>
            <a:ext cx="16702680" cy="4881905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Fast convergence with additional overheads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Overhead to inverse the </a:t>
            </a:r>
            <a:r>
              <a:rPr lang="en-GB" dirty="0" err="1">
                <a:solidFill>
                  <a:schemeClr val="tx1"/>
                </a:solidFill>
              </a:rPr>
              <a:t>preconditioner</a:t>
            </a:r>
            <a:endParaRPr lang="en-GB" dirty="0">
              <a:solidFill>
                <a:schemeClr val="tx1"/>
              </a:solidFill>
            </a:endParaRP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Overhead to apply the </a:t>
            </a:r>
            <a:r>
              <a:rPr lang="en-GB" dirty="0" err="1">
                <a:solidFill>
                  <a:schemeClr val="tx1"/>
                </a:solidFill>
              </a:rPr>
              <a:t>preconditioner</a:t>
            </a:r>
            <a:r>
              <a:rPr lang="en-GB" dirty="0">
                <a:solidFill>
                  <a:schemeClr val="tx1"/>
                </a:solidFill>
              </a:rPr>
              <a:t> at each iteration</a:t>
            </a:r>
          </a:p>
          <a:p>
            <a:pPr marL="2027238" lvl="1" indent="-800100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marL="800100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Exploit time coherency between time steps</a:t>
            </a:r>
          </a:p>
          <a:p>
            <a:pPr marL="2027238" lvl="1" indent="-800100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marL="800100" indent="-800100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32" name="Espace réservé du texte 5"/>
          <p:cNvSpPr txBox="1">
            <a:spLocks/>
          </p:cNvSpPr>
          <p:nvPr/>
        </p:nvSpPr>
        <p:spPr>
          <a:xfrm>
            <a:off x="726521" y="5924704"/>
            <a:ext cx="18218024" cy="261723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>
                <a:solidFill>
                  <a:schemeClr val="tx1"/>
                </a:solidFill>
              </a:rPr>
              <a:t>Use a preconditioner :</a:t>
            </a:r>
          </a:p>
          <a:p>
            <a:pPr lvl="1">
              <a:buFont typeface="Wingdings" pitchFamily="2" charset="2"/>
              <a:buChar char="Ø"/>
            </a:pPr>
            <a:r>
              <a:rPr lang="en-GB">
                <a:solidFill>
                  <a:schemeClr val="tx1"/>
                </a:solidFill>
              </a:rPr>
              <a:t>Approximation of the system which is easier to invert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/>
                </a:solidFill>
              </a:rPr>
              <a:t>Asynchronous preconditioner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24</a:t>
            </a:fld>
            <a:endParaRPr lang="en-GB"/>
          </a:p>
        </p:txBody>
      </p:sp>
      <p:cxnSp>
        <p:nvCxnSpPr>
          <p:cNvPr id="9" name="Connecteur droit avec flèche 8"/>
          <p:cNvCxnSpPr>
            <a:endCxn id="12" idx="0"/>
          </p:cNvCxnSpPr>
          <p:nvPr/>
        </p:nvCxnSpPr>
        <p:spPr>
          <a:xfrm>
            <a:off x="19684364" y="5728016"/>
            <a:ext cx="0" cy="128928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064184" y="7017296"/>
            <a:ext cx="32403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New FEM Computation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>
            <a:stCxn id="12" idx="2"/>
            <a:endCxn id="15" idx="0"/>
          </p:cNvCxnSpPr>
          <p:nvPr/>
        </p:nvCxnSpPr>
        <p:spPr>
          <a:xfrm>
            <a:off x="19684364" y="8385448"/>
            <a:ext cx="20440" cy="30029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7994614" y="11388419"/>
            <a:ext cx="342038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CG</a:t>
            </a:r>
          </a:p>
          <a:p>
            <a:pPr algn="ctr"/>
            <a:r>
              <a:rPr lang="en-GB" sz="3600" smtClean="0">
                <a:solidFill>
                  <a:schemeClr val="tx1"/>
                </a:solidFill>
              </a:rPr>
              <a:t>Iterations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/>
          <p:cNvCxnSpPr>
            <a:stCxn id="15" idx="4"/>
          </p:cNvCxnSpPr>
          <p:nvPr/>
        </p:nvCxnSpPr>
        <p:spPr>
          <a:xfrm flipH="1">
            <a:off x="19684364" y="13188619"/>
            <a:ext cx="20440" cy="306999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17994614" y="13688524"/>
            <a:ext cx="3420380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Precond</a:t>
            </a:r>
          </a:p>
          <a:p>
            <a:pPr algn="ctr"/>
            <a:r>
              <a:rPr lang="en-GB" sz="3600" smtClean="0">
                <a:solidFill>
                  <a:schemeClr val="tx1"/>
                </a:solidFill>
              </a:rPr>
              <a:t>Application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43" name="Connecteur droit avec flèche 42"/>
          <p:cNvCxnSpPr>
            <a:stCxn id="15" idx="4"/>
            <a:endCxn id="41" idx="0"/>
          </p:cNvCxnSpPr>
          <p:nvPr/>
        </p:nvCxnSpPr>
        <p:spPr>
          <a:xfrm>
            <a:off x="19704804" y="13188619"/>
            <a:ext cx="0" cy="499905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>
            <a:stCxn id="41" idx="5"/>
            <a:endCxn id="15" idx="7"/>
          </p:cNvCxnSpPr>
          <p:nvPr/>
        </p:nvCxnSpPr>
        <p:spPr>
          <a:xfrm rot="5400000" flipH="1">
            <a:off x="19127571" y="13438572"/>
            <a:ext cx="3573039" cy="12700"/>
          </a:xfrm>
          <a:prstGeom prst="curvedConnector5">
            <a:avLst>
              <a:gd name="adj1" fmla="val -6398"/>
              <a:gd name="adj2" fmla="val -12855898"/>
              <a:gd name="adj3" fmla="val 106398"/>
            </a:avLst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7" name="Ellipse 46"/>
          <p:cNvSpPr/>
          <p:nvPr/>
        </p:nvSpPr>
        <p:spPr>
          <a:xfrm>
            <a:off x="17974174" y="8997672"/>
            <a:ext cx="3420380" cy="1800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smtClean="0">
                <a:solidFill>
                  <a:schemeClr val="tx1"/>
                </a:solidFill>
              </a:rPr>
              <a:t>Precond</a:t>
            </a:r>
          </a:p>
          <a:p>
            <a:pPr algn="ctr"/>
            <a:r>
              <a:rPr lang="en-GB" sz="3300" smtClean="0">
                <a:solidFill>
                  <a:schemeClr val="tx1"/>
                </a:solidFill>
              </a:rPr>
              <a:t>Computation</a:t>
            </a:r>
            <a:endParaRPr lang="en-GB" sz="330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2"/>
            <a:endCxn id="47" idx="0"/>
          </p:cNvCxnSpPr>
          <p:nvPr/>
        </p:nvCxnSpPr>
        <p:spPr>
          <a:xfrm>
            <a:off x="19684364" y="8385448"/>
            <a:ext cx="0" cy="61222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5400" b="1" i="0" smtClean="0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en-GB" sz="5400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    </m:t>
                    </m:r>
                    <m:sSup>
                      <m:sSupPr>
                        <m:ctrlP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5400" smtClean="0">
                    <a:solidFill>
                      <a:schemeClr val="tx1"/>
                    </a:solidFill>
                    <a:latin typeface="+mj-lt"/>
                  </a:rPr>
                  <a:t>           </a:t>
                </a:r>
                <a:endParaRPr lang="en-GB" sz="54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e 93"/>
          <p:cNvGrpSpPr/>
          <p:nvPr/>
        </p:nvGrpSpPr>
        <p:grpSpPr>
          <a:xfrm>
            <a:off x="6629589" y="10236504"/>
            <a:ext cx="1788325" cy="1183134"/>
            <a:chOff x="6740105" y="11285624"/>
            <a:chExt cx="1463099" cy="1183134"/>
          </a:xfrm>
        </p:grpSpPr>
        <p:sp>
          <p:nvSpPr>
            <p:cNvPr id="87" name="Accolade ouvrante 86"/>
            <p:cNvSpPr/>
            <p:nvPr/>
          </p:nvSpPr>
          <p:spPr>
            <a:xfrm rot="16200000">
              <a:off x="7279180" y="10746549"/>
              <a:ext cx="384950" cy="1463099"/>
            </a:xfrm>
            <a:prstGeom prst="leftBrace">
              <a:avLst>
                <a:gd name="adj1" fmla="val 24491"/>
                <a:gd name="adj2" fmla="val 5101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87"/>
                <p:cNvSpPr txBox="1"/>
                <p:nvPr/>
              </p:nvSpPr>
              <p:spPr>
                <a:xfrm>
                  <a:off x="6823881" y="11545428"/>
                  <a:ext cx="105993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𝐈</m:t>
                        </m:r>
                      </m:oMath>
                    </m:oMathPara>
                  </a14:m>
                  <a:endParaRPr lang="en-GB" sz="54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ZoneTexte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3881" y="11545428"/>
                  <a:ext cx="1295547" cy="9233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72" name="ZoneTexte 3071"/>
              <p:cNvSpPr txBox="1"/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smtClean="0">
                          <a:solidFill>
                            <a:schemeClr val="tx1"/>
                          </a:solidFill>
                          <a:latin typeface="Cambria Math"/>
                        </a:rPr>
                        <m:t>𝐀</m:t>
                      </m:r>
                      <m:r>
                        <a:rPr lang="en-GB" sz="5400" i="1">
                          <a:solidFill>
                            <a:schemeClr val="tx1"/>
                          </a:solidFill>
                          <a:latin typeface="Cambria Math"/>
                        </a:rPr>
                        <m:t>  </m:t>
                      </m:r>
                      <m:r>
                        <a:rPr lang="en-GB" sz="5400" i="1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GB" sz="5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72" name="ZoneTexte 30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ZoneTexte 98"/>
              <p:cNvSpPr txBox="1"/>
              <p:nvPr/>
            </p:nvSpPr>
            <p:spPr>
              <a:xfrm>
                <a:off x="10834184" y="9538648"/>
                <a:ext cx="73045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ZoneTexte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4184" y="9538648"/>
                <a:ext cx="730456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Espace réservé du texte 5"/>
          <p:cNvSpPr txBox="1">
            <a:spLocks/>
          </p:cNvSpPr>
          <p:nvPr/>
        </p:nvSpPr>
        <p:spPr>
          <a:xfrm>
            <a:off x="726520" y="1832720"/>
            <a:ext cx="19727931" cy="345638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GPU-Base Conjugate gradient :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Simulate thousand of elements in real-time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High </a:t>
            </a:r>
            <a:r>
              <a:rPr lang="en-GB" dirty="0">
                <a:solidFill>
                  <a:schemeClr val="tx1"/>
                </a:solidFill>
              </a:rPr>
              <a:t>number of iterations for ill conditioned problems 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Non homogeneous objects / Non uniform meshes</a:t>
            </a:r>
          </a:p>
          <a:p>
            <a:pPr marL="2027238" lvl="1" indent="-800100">
              <a:buFont typeface="Wingdings" pitchFamily="2" charset="2"/>
              <a:buChar char="Ø"/>
            </a:pPr>
            <a:endParaRPr lang="en-GB" dirty="0" smtClean="0">
              <a:solidFill>
                <a:schemeClr val="tx1"/>
              </a:solidFill>
            </a:endParaRPr>
          </a:p>
          <a:p>
            <a:pPr marL="1227138" lvl="1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Multiplier 24"/>
          <p:cNvSpPr/>
          <p:nvPr/>
        </p:nvSpPr>
        <p:spPr>
          <a:xfrm>
            <a:off x="16101144" y="8385448"/>
            <a:ext cx="7053608" cy="2964891"/>
          </a:xfrm>
          <a:prstGeom prst="mathMultiply">
            <a:avLst>
              <a:gd name="adj1" fmla="val 11478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4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à coins arrondis 20"/>
          <p:cNvSpPr/>
          <p:nvPr/>
        </p:nvSpPr>
        <p:spPr>
          <a:xfrm>
            <a:off x="12860784" y="2768824"/>
            <a:ext cx="11881320" cy="14977665"/>
          </a:xfrm>
          <a:prstGeom prst="roundRect">
            <a:avLst>
              <a:gd name="adj" fmla="val 4113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Asynchronous </a:t>
            </a:r>
            <a:r>
              <a:rPr lang="en-GB" dirty="0" err="1">
                <a:solidFill>
                  <a:schemeClr val="tx1"/>
                </a:solidFill>
              </a:rPr>
              <a:t>preconditioner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25</a:t>
            </a:fld>
            <a:endParaRPr lang="fr-FR"/>
          </a:p>
        </p:txBody>
      </p:sp>
      <p:grpSp>
        <p:nvGrpSpPr>
          <p:cNvPr id="49" name="Groupe 48"/>
          <p:cNvGrpSpPr/>
          <p:nvPr/>
        </p:nvGrpSpPr>
        <p:grpSpPr>
          <a:xfrm>
            <a:off x="914400" y="3697751"/>
            <a:ext cx="23827704" cy="14001750"/>
            <a:chOff x="972314" y="3879032"/>
            <a:chExt cx="23827704" cy="14001750"/>
          </a:xfrm>
        </p:grpSpPr>
        <p:pic>
          <p:nvPicPr>
            <p:cNvPr id="50" name="Picture 2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19272"/>
            <a:stretch/>
          </p:blipFill>
          <p:spPr bwMode="auto">
            <a:xfrm rot="5400000">
              <a:off x="-41275" y="4892621"/>
              <a:ext cx="14001750" cy="11974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56" b="21144"/>
            <a:stretch/>
          </p:blipFill>
          <p:spPr bwMode="auto">
            <a:xfrm rot="5400000">
              <a:off x="11872577" y="4953341"/>
              <a:ext cx="14001750" cy="11853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" name="Groupe 51"/>
          <p:cNvGrpSpPr/>
          <p:nvPr/>
        </p:nvGrpSpPr>
        <p:grpSpPr>
          <a:xfrm>
            <a:off x="1283823" y="3701199"/>
            <a:ext cx="23202902" cy="14001750"/>
            <a:chOff x="1345434" y="3893114"/>
            <a:chExt cx="23202902" cy="14001750"/>
          </a:xfrm>
        </p:grpSpPr>
        <p:pic>
          <p:nvPicPr>
            <p:cNvPr id="53" name="Picture 3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45284" y="5093264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746736" y="5093264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6" name="Groupe 55"/>
          <p:cNvGrpSpPr/>
          <p:nvPr/>
        </p:nvGrpSpPr>
        <p:grpSpPr>
          <a:xfrm>
            <a:off x="1299906" y="3703973"/>
            <a:ext cx="23202900" cy="14001750"/>
            <a:chOff x="1345434" y="3888295"/>
            <a:chExt cx="23202900" cy="14001750"/>
          </a:xfrm>
        </p:grpSpPr>
        <p:pic>
          <p:nvPicPr>
            <p:cNvPr id="57" name="Picture 3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746734" y="5088445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2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45285" y="5088444"/>
              <a:ext cx="14001750" cy="1160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Espace réservé du texte 10"/>
          <p:cNvSpPr txBox="1">
            <a:spLocks/>
          </p:cNvSpPr>
          <p:nvPr/>
        </p:nvSpPr>
        <p:spPr>
          <a:xfrm>
            <a:off x="910703" y="2978477"/>
            <a:ext cx="11974570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Number of iterations</a:t>
            </a:r>
          </a:p>
        </p:txBody>
      </p:sp>
      <p:sp>
        <p:nvSpPr>
          <p:cNvPr id="17" name="Espace réservé du texte 10"/>
          <p:cNvSpPr txBox="1">
            <a:spLocks/>
          </p:cNvSpPr>
          <p:nvPr/>
        </p:nvSpPr>
        <p:spPr>
          <a:xfrm>
            <a:off x="12885273" y="2978477"/>
            <a:ext cx="11853134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Computation time (</a:t>
            </a:r>
            <a:r>
              <a:rPr lang="en-GB" b="1" dirty="0" err="1">
                <a:solidFill>
                  <a:schemeClr val="tx1"/>
                </a:solidFill>
              </a:rPr>
              <a:t>ms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914400" y="2768823"/>
            <a:ext cx="11974570" cy="14936899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12889359" y="2768822"/>
            <a:ext cx="11881320" cy="14977665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à coins arrondis 35"/>
          <p:cNvSpPr/>
          <p:nvPr/>
        </p:nvSpPr>
        <p:spPr>
          <a:xfrm>
            <a:off x="17757328" y="5571541"/>
            <a:ext cx="5397424" cy="10662779"/>
          </a:xfrm>
          <a:prstGeom prst="roundRect">
            <a:avLst>
              <a:gd name="adj" fmla="val 159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Espace réservé du texte 5"/>
              <p:cNvSpPr txBox="1">
                <a:spLocks/>
              </p:cNvSpPr>
              <p:nvPr/>
            </p:nvSpPr>
            <p:spPr>
              <a:xfrm>
                <a:off x="726521" y="11419638"/>
                <a:ext cx="16702680" cy="8626321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800100" indent="-800100">
                  <a:buFont typeface="Wingdings" pitchFamily="2" charset="2"/>
                  <a:buChar char="Ø"/>
                </a:pPr>
                <a:r>
                  <a:rPr lang="en-GB" dirty="0" smtClean="0">
                    <a:solidFill>
                      <a:schemeClr val="tx1"/>
                    </a:solidFill>
                  </a:rPr>
                  <a:t>Fast convergence with additional overheads</a:t>
                </a:r>
              </a:p>
              <a:p>
                <a:pPr marL="2027238" lvl="1" indent="-800100">
                  <a:buFont typeface="Wingdings" pitchFamily="2" charset="2"/>
                  <a:buChar char="Ø"/>
                </a:pPr>
                <a:r>
                  <a:rPr lang="en-GB" dirty="0">
                    <a:solidFill>
                      <a:schemeClr val="tx1"/>
                    </a:solidFill>
                  </a:rPr>
                  <a:t>Overhead to inverse the </a:t>
                </a:r>
                <a:r>
                  <a:rPr lang="en-GB" dirty="0" err="1">
                    <a:solidFill>
                      <a:schemeClr val="tx1"/>
                    </a:solidFill>
                  </a:rPr>
                  <a:t>preconditioner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pPr marL="2027238" lvl="1" indent="-800100">
                  <a:buFont typeface="Wingdings" pitchFamily="2" charset="2"/>
                  <a:buChar char="Ø"/>
                </a:pPr>
                <a:r>
                  <a:rPr lang="en-GB" dirty="0">
                    <a:solidFill>
                      <a:schemeClr val="tx1"/>
                    </a:solidFill>
                  </a:rPr>
                  <a:t>Overhead to apply the </a:t>
                </a:r>
                <a:r>
                  <a:rPr lang="en-GB" dirty="0" err="1">
                    <a:solidFill>
                      <a:schemeClr val="tx1"/>
                    </a:solidFill>
                  </a:rPr>
                  <a:t>preconditioner</a:t>
                </a:r>
                <a:r>
                  <a:rPr lang="en-GB" dirty="0">
                    <a:solidFill>
                      <a:schemeClr val="tx1"/>
                    </a:solidFill>
                  </a:rPr>
                  <a:t> at each iteration</a:t>
                </a:r>
              </a:p>
              <a:p>
                <a:pPr marL="2027238" lvl="1" indent="-800100">
                  <a:buFont typeface="Wingdings" pitchFamily="2" charset="2"/>
                  <a:buChar char="Ø"/>
                </a:pPr>
                <a:endParaRPr lang="en-GB" dirty="0" smtClean="0">
                  <a:solidFill>
                    <a:schemeClr val="tx1"/>
                  </a:solidFill>
                </a:endParaRPr>
              </a:p>
              <a:p>
                <a:pPr marL="800100" indent="-800100">
                  <a:buFont typeface="Wingdings" pitchFamily="2" charset="2"/>
                  <a:buChar char="Ø"/>
                </a:pPr>
                <a:r>
                  <a:rPr lang="en-GB" dirty="0">
                    <a:solidFill>
                      <a:schemeClr val="tx1"/>
                    </a:solidFill>
                  </a:rPr>
                  <a:t>Exploit time coherency between time </a:t>
                </a:r>
                <a:r>
                  <a:rPr lang="en-GB" dirty="0" smtClean="0">
                    <a:solidFill>
                      <a:schemeClr val="tx1"/>
                    </a:solidFill>
                  </a:rPr>
                  <a:t>steps</a:t>
                </a:r>
              </a:p>
              <a:p>
                <a:pPr marL="800100" indent="-800100">
                  <a:buFont typeface="Wingdings" pitchFamily="2" charset="2"/>
                  <a:buChar char="Ø"/>
                </a:pPr>
                <a:r>
                  <a:rPr lang="en-GB" dirty="0" smtClean="0">
                    <a:solidFill>
                      <a:schemeClr val="tx1"/>
                    </a:solidFill>
                  </a:rPr>
                  <a:t>Enable </a:t>
                </a:r>
                <a:r>
                  <a:rPr lang="en-GB" dirty="0">
                    <a:solidFill>
                      <a:schemeClr val="tx1"/>
                    </a:solidFill>
                  </a:rPr>
                  <a:t>to use advanced </a:t>
                </a:r>
                <a:r>
                  <a:rPr lang="en-GB" dirty="0" err="1">
                    <a:solidFill>
                      <a:schemeClr val="tx1"/>
                    </a:solidFill>
                  </a:rPr>
                  <a:t>preconditioners</a:t>
                </a:r>
                <a:r>
                  <a:rPr lang="en-GB" dirty="0">
                    <a:solidFill>
                      <a:schemeClr val="tx1"/>
                    </a:solidFill>
                  </a:rPr>
                  <a:t> :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>
                    <a:solidFill>
                      <a:schemeClr val="tx1"/>
                    </a:solidFill>
                  </a:rPr>
                  <a:t>Use an exact factorization of the system </a:t>
                </a:r>
                <a14:m>
                  <m:oMath xmlns:m="http://schemas.openxmlformats.org/officeDocument/2006/math">
                    <m:r>
                      <a:rPr lang="en-GB" b="1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  <m:r>
                      <a:rPr lang="en-GB" b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GB" b="1">
                        <a:solidFill>
                          <a:schemeClr val="tx1"/>
                        </a:solidFill>
                        <a:latin typeface="Cambria Math"/>
                      </a:rPr>
                      <m:t>𝐋𝐃</m:t>
                    </m:r>
                    <m:sSup>
                      <m:sSupPr>
                        <m:ctrlPr>
                          <a:rPr lang="en-GB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𝐋</m:t>
                        </m:r>
                      </m:e>
                      <m:sup>
                        <m:r>
                          <a:rPr lang="en-GB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𝐓</m:t>
                        </m:r>
                      </m:sup>
                    </m:sSup>
                  </m:oMath>
                </a14:m>
                <a:endParaRPr lang="en-GB" b="1" dirty="0">
                  <a:solidFill>
                    <a:schemeClr val="tx1"/>
                  </a:solidFill>
                </a:endParaRP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b="1">
                        <a:solidFill>
                          <a:schemeClr val="tx1"/>
                        </a:solidFill>
                        <a:latin typeface="Cambria Math"/>
                      </a:rPr>
                      <m:t>𝐋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remains sparse and can be applied to detailed meshes</a:t>
                </a:r>
              </a:p>
              <a:p>
                <a:pPr marL="800100" indent="-800100">
                  <a:buFont typeface="Wingdings" pitchFamily="2" charset="2"/>
                  <a:buChar char="Ø"/>
                </a:pPr>
                <a:endParaRPr lang="en-GB" dirty="0" smtClean="0">
                  <a:solidFill>
                    <a:schemeClr val="tx1"/>
                  </a:solidFill>
                </a:endParaRPr>
              </a:p>
              <a:p>
                <a:pPr marL="800100" indent="-800100">
                  <a:buFont typeface="Wingdings" pitchFamily="2" charset="2"/>
                  <a:buChar char="Ø"/>
                </a:pPr>
                <a:endParaRPr lang="en-GB" dirty="0" smtClean="0">
                  <a:solidFill>
                    <a:schemeClr val="tx1"/>
                  </a:solidFill>
                </a:endParaRPr>
              </a:p>
              <a:p>
                <a:pPr algn="ctr">
                  <a:buFont typeface="Wingdings" pitchFamily="2" charset="2"/>
                  <a:buChar char="Ø"/>
                </a:pPr>
                <a:endParaRPr lang="en-GB" dirty="0" smtClean="0">
                  <a:solidFill>
                    <a:schemeClr val="tx1"/>
                  </a:solidFill>
                </a:endParaRPr>
              </a:p>
              <a:p>
                <a:pPr algn="ctr">
                  <a:buFont typeface="Wingdings" pitchFamily="2" charset="2"/>
                  <a:buChar char="Ø"/>
                </a:pPr>
                <a:endParaRPr lang="en-GB" dirty="0" smtClean="0">
                  <a:solidFill>
                    <a:schemeClr val="tx1"/>
                  </a:solidFill>
                </a:endParaRPr>
              </a:p>
              <a:p>
                <a:pPr algn="ctr">
                  <a:buFont typeface="Wingdings" pitchFamily="2" charset="2"/>
                  <a:buChar char="Ø"/>
                </a:pPr>
                <a:endParaRPr lang="en-GB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Espace réservé du 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21" y="11419638"/>
                <a:ext cx="16702680" cy="8626321"/>
              </a:xfrm>
              <a:prstGeom prst="rect">
                <a:avLst/>
              </a:prstGeom>
              <a:blipFill rotWithShape="1">
                <a:blip r:embed="rId2"/>
                <a:stretch>
                  <a:fillRect l="-17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Espace réservé du texte 5"/>
          <p:cNvSpPr txBox="1">
            <a:spLocks/>
          </p:cNvSpPr>
          <p:nvPr/>
        </p:nvSpPr>
        <p:spPr>
          <a:xfrm>
            <a:off x="726521" y="5924704"/>
            <a:ext cx="18218024" cy="261723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>
                <a:solidFill>
                  <a:schemeClr val="tx1"/>
                </a:solidFill>
              </a:rPr>
              <a:t>Use a preconditioner :</a:t>
            </a:r>
          </a:p>
          <a:p>
            <a:pPr lvl="1">
              <a:buFont typeface="Wingdings" pitchFamily="2" charset="2"/>
              <a:buChar char="Ø"/>
            </a:pPr>
            <a:r>
              <a:rPr lang="en-GB">
                <a:solidFill>
                  <a:schemeClr val="tx1"/>
                </a:solidFill>
              </a:rPr>
              <a:t>Approximation of the system which is easier to invert</a:t>
            </a:r>
          </a:p>
        </p:txBody>
      </p:sp>
      <p:sp>
        <p:nvSpPr>
          <p:cNvPr id="63" name="Rectangle à coins arrondis 62"/>
          <p:cNvSpPr/>
          <p:nvPr/>
        </p:nvSpPr>
        <p:spPr>
          <a:xfrm>
            <a:off x="17754152" y="5562600"/>
            <a:ext cx="7848872" cy="10662779"/>
          </a:xfrm>
          <a:prstGeom prst="roundRect">
            <a:avLst>
              <a:gd name="adj" fmla="val 117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69" name="Connecteur droit avec flèche 68"/>
          <p:cNvCxnSpPr/>
          <p:nvPr/>
        </p:nvCxnSpPr>
        <p:spPr>
          <a:xfrm>
            <a:off x="23658808" y="5602080"/>
            <a:ext cx="0" cy="1151476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23658808" y="8337732"/>
            <a:ext cx="0" cy="792088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/>
                </a:solidFill>
              </a:rPr>
              <a:t>Asynchronous preconditioner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26</a:t>
            </a:fld>
            <a:endParaRPr lang="en-GB"/>
          </a:p>
        </p:txBody>
      </p:sp>
      <p:cxnSp>
        <p:nvCxnSpPr>
          <p:cNvPr id="9" name="Connecteur droit avec flèche 8"/>
          <p:cNvCxnSpPr>
            <a:endCxn id="12" idx="0"/>
          </p:cNvCxnSpPr>
          <p:nvPr/>
        </p:nvCxnSpPr>
        <p:spPr>
          <a:xfrm>
            <a:off x="19684364" y="5728016"/>
            <a:ext cx="0" cy="128928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064184" y="7017296"/>
            <a:ext cx="32403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New FEM Computation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>
            <a:stCxn id="12" idx="2"/>
            <a:endCxn id="15" idx="0"/>
          </p:cNvCxnSpPr>
          <p:nvPr/>
        </p:nvCxnSpPr>
        <p:spPr>
          <a:xfrm>
            <a:off x="19684364" y="8385448"/>
            <a:ext cx="20440" cy="30029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7994614" y="11388419"/>
            <a:ext cx="342038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CG</a:t>
            </a:r>
          </a:p>
          <a:p>
            <a:pPr algn="ctr"/>
            <a:r>
              <a:rPr lang="en-GB" sz="3600" smtClean="0">
                <a:solidFill>
                  <a:schemeClr val="tx1"/>
                </a:solidFill>
              </a:rPr>
              <a:t>Iterations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/>
          <p:cNvCxnSpPr>
            <a:stCxn id="15" idx="4"/>
          </p:cNvCxnSpPr>
          <p:nvPr/>
        </p:nvCxnSpPr>
        <p:spPr>
          <a:xfrm flipH="1">
            <a:off x="19684364" y="13188619"/>
            <a:ext cx="20440" cy="306999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17994614" y="13688524"/>
            <a:ext cx="3420380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Precond</a:t>
            </a:r>
          </a:p>
          <a:p>
            <a:pPr algn="ctr"/>
            <a:r>
              <a:rPr lang="en-GB" sz="3600" smtClean="0">
                <a:solidFill>
                  <a:schemeClr val="tx1"/>
                </a:solidFill>
              </a:rPr>
              <a:t>Application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43" name="Connecteur droit avec flèche 42"/>
          <p:cNvCxnSpPr>
            <a:stCxn id="15" idx="4"/>
            <a:endCxn id="41" idx="0"/>
          </p:cNvCxnSpPr>
          <p:nvPr/>
        </p:nvCxnSpPr>
        <p:spPr>
          <a:xfrm>
            <a:off x="19704804" y="13188619"/>
            <a:ext cx="0" cy="499905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>
            <a:stCxn id="41" idx="5"/>
            <a:endCxn id="15" idx="7"/>
          </p:cNvCxnSpPr>
          <p:nvPr/>
        </p:nvCxnSpPr>
        <p:spPr>
          <a:xfrm rot="5400000" flipH="1">
            <a:off x="19127571" y="13438572"/>
            <a:ext cx="3573039" cy="12700"/>
          </a:xfrm>
          <a:prstGeom prst="curvedConnector5">
            <a:avLst>
              <a:gd name="adj1" fmla="val -6398"/>
              <a:gd name="adj2" fmla="val -12855898"/>
              <a:gd name="adj3" fmla="val 106398"/>
            </a:avLst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7" name="Ellipse 46"/>
          <p:cNvSpPr/>
          <p:nvPr/>
        </p:nvSpPr>
        <p:spPr>
          <a:xfrm>
            <a:off x="17974174" y="8997672"/>
            <a:ext cx="3420380" cy="1800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smtClean="0">
                <a:solidFill>
                  <a:schemeClr val="tx1"/>
                </a:solidFill>
              </a:rPr>
              <a:t>Precond</a:t>
            </a:r>
          </a:p>
          <a:p>
            <a:pPr algn="ctr"/>
            <a:r>
              <a:rPr lang="en-GB" sz="3300" smtClean="0">
                <a:solidFill>
                  <a:schemeClr val="tx1"/>
                </a:solidFill>
              </a:rPr>
              <a:t>Computation</a:t>
            </a:r>
            <a:endParaRPr lang="en-GB" sz="330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2"/>
            <a:endCxn id="47" idx="0"/>
          </p:cNvCxnSpPr>
          <p:nvPr/>
        </p:nvCxnSpPr>
        <p:spPr>
          <a:xfrm>
            <a:off x="19684364" y="8385448"/>
            <a:ext cx="0" cy="61222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21324984" y="8169424"/>
            <a:ext cx="74964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 flipH="1">
            <a:off x="21304544" y="7233320"/>
            <a:ext cx="77008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5400" b="1" i="0" smtClean="0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en-GB" sz="5400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    </m:t>
                    </m:r>
                    <m:sSup>
                      <m:sSupPr>
                        <m:ctrlP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5400" smtClean="0">
                    <a:solidFill>
                      <a:schemeClr val="tx1"/>
                    </a:solidFill>
                    <a:latin typeface="+mj-lt"/>
                  </a:rPr>
                  <a:t>           </a:t>
                </a:r>
                <a:endParaRPr lang="en-GB" sz="54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e 93"/>
          <p:cNvGrpSpPr/>
          <p:nvPr/>
        </p:nvGrpSpPr>
        <p:grpSpPr>
          <a:xfrm>
            <a:off x="6629589" y="10236504"/>
            <a:ext cx="1788325" cy="1183134"/>
            <a:chOff x="6740105" y="11285624"/>
            <a:chExt cx="1463099" cy="1183134"/>
          </a:xfrm>
        </p:grpSpPr>
        <p:sp>
          <p:nvSpPr>
            <p:cNvPr id="87" name="Accolade ouvrante 86"/>
            <p:cNvSpPr/>
            <p:nvPr/>
          </p:nvSpPr>
          <p:spPr>
            <a:xfrm rot="16200000">
              <a:off x="7279180" y="10746549"/>
              <a:ext cx="384950" cy="1463099"/>
            </a:xfrm>
            <a:prstGeom prst="leftBrace">
              <a:avLst>
                <a:gd name="adj1" fmla="val 24491"/>
                <a:gd name="adj2" fmla="val 5101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87"/>
                <p:cNvSpPr txBox="1"/>
                <p:nvPr/>
              </p:nvSpPr>
              <p:spPr>
                <a:xfrm>
                  <a:off x="6823881" y="11545428"/>
                  <a:ext cx="1059937" cy="9233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en-GB" sz="5400" b="1" i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𝐈</m:t>
                        </m:r>
                      </m:oMath>
                    </m:oMathPara>
                  </a14:m>
                  <a:endParaRPr lang="en-GB" sz="5400" b="1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ZoneTexte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3881" y="11545428"/>
                  <a:ext cx="1059937" cy="92333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Multiplier 92"/>
          <p:cNvSpPr/>
          <p:nvPr/>
        </p:nvSpPr>
        <p:spPr>
          <a:xfrm>
            <a:off x="3139704" y="12557127"/>
            <a:ext cx="6480720" cy="1054604"/>
          </a:xfrm>
          <a:prstGeom prst="mathMultiply">
            <a:avLst>
              <a:gd name="adj1" fmla="val 1147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" name="ZoneTexte 3071"/>
              <p:cNvSpPr txBox="1"/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smtClean="0">
                          <a:solidFill>
                            <a:schemeClr val="tx1"/>
                          </a:solidFill>
                          <a:latin typeface="Cambria Math"/>
                        </a:rPr>
                        <m:t>𝐀</m:t>
                      </m:r>
                      <m:r>
                        <a:rPr lang="en-GB" sz="5400" i="1">
                          <a:solidFill>
                            <a:schemeClr val="tx1"/>
                          </a:solidFill>
                          <a:latin typeface="Cambria Math"/>
                        </a:rPr>
                        <m:t>  </m:t>
                      </m:r>
                      <m:r>
                        <a:rPr lang="en-GB" sz="5400" i="1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GB" sz="5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72" name="ZoneTexte 30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ZoneTexte 98"/>
              <p:cNvSpPr txBox="1"/>
              <p:nvPr/>
            </p:nvSpPr>
            <p:spPr>
              <a:xfrm>
                <a:off x="10844560" y="9538648"/>
                <a:ext cx="73045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ZoneTexte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4560" y="9538648"/>
                <a:ext cx="730456" cy="9233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21430503" y="8472042"/>
            <a:ext cx="538609" cy="199836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sz="2300" smtClean="0"/>
              <a:t>Synchronization</a:t>
            </a:r>
            <a:endParaRPr lang="en-GB" sz="2300"/>
          </a:p>
        </p:txBody>
      </p:sp>
      <p:sp>
        <p:nvSpPr>
          <p:cNvPr id="37" name="Espace réservé du texte 5"/>
          <p:cNvSpPr txBox="1">
            <a:spLocks/>
          </p:cNvSpPr>
          <p:nvPr/>
        </p:nvSpPr>
        <p:spPr>
          <a:xfrm>
            <a:off x="726520" y="1832720"/>
            <a:ext cx="19727931" cy="345638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GPU-Base Conjugate gradient :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Simulate thousand of elements in real-time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High </a:t>
            </a:r>
            <a:r>
              <a:rPr lang="en-GB" dirty="0">
                <a:solidFill>
                  <a:schemeClr val="tx1"/>
                </a:solidFill>
              </a:rPr>
              <a:t>number of iterations for ill conditioned problems 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Non homogeneous objects / Non uniform meshes</a:t>
            </a:r>
          </a:p>
        </p:txBody>
      </p:sp>
    </p:spTree>
    <p:extLst>
      <p:ext uri="{BB962C8B-B14F-4D97-AF65-F5344CB8AC3E}">
        <p14:creationId xmlns:p14="http://schemas.microsoft.com/office/powerpoint/2010/main" val="27104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984E-6 -3.17708E-6 L 0.15558 -0.116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6" y="-5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7" grpId="0" animBg="1"/>
      <p:bldP spid="93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Hadrien\Desktop\New Folder\ldl0_00000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00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66"/>
          <a:stretch/>
        </p:blipFill>
        <p:spPr bwMode="auto">
          <a:xfrm>
            <a:off x="6758400" y="1849742"/>
            <a:ext cx="13074546" cy="62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drien\Desktop\New Folder\ldl0_000000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333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66"/>
          <a:stretch/>
        </p:blipFill>
        <p:spPr bwMode="auto">
          <a:xfrm>
            <a:off x="6758400" y="1849742"/>
            <a:ext cx="13074546" cy="62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adrien\Desktop\New Folder\ldl0_0000000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33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66"/>
          <a:stretch/>
        </p:blipFill>
        <p:spPr bwMode="auto">
          <a:xfrm>
            <a:off x="6758400" y="1849742"/>
            <a:ext cx="13074546" cy="62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adrien\Desktop\New Folder\ldl0_0000000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000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84" b="2"/>
          <a:stretch/>
        </p:blipFill>
        <p:spPr bwMode="auto">
          <a:xfrm>
            <a:off x="6758400" y="1849742"/>
            <a:ext cx="13078630" cy="62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adrien\Desktop\New Folder\ldl0_00000004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833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66"/>
          <a:stretch/>
        </p:blipFill>
        <p:spPr bwMode="auto">
          <a:xfrm>
            <a:off x="6758400" y="1849742"/>
            <a:ext cx="13074546" cy="62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Hadrien\Desktop\New Folder\ldl0_00000005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833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66"/>
          <a:stretch/>
        </p:blipFill>
        <p:spPr bwMode="auto">
          <a:xfrm>
            <a:off x="6758400" y="1849742"/>
            <a:ext cx="13074546" cy="62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Hadrien\Desktop\New Folder\ldl0_0000000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000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66"/>
          <a:stretch/>
        </p:blipFill>
        <p:spPr bwMode="auto">
          <a:xfrm>
            <a:off x="6758400" y="1849742"/>
            <a:ext cx="13074546" cy="62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Hadrien\Desktop\New Folder\ldl0_00000008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667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66"/>
          <a:stretch/>
        </p:blipFill>
        <p:spPr bwMode="auto">
          <a:xfrm>
            <a:off x="6758400" y="1849742"/>
            <a:ext cx="13074546" cy="62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3593860" y="7358609"/>
            <a:ext cx="2239821" cy="539631"/>
          </a:xfrm>
          <a:prstGeom prst="rect">
            <a:avLst/>
          </a:prstGeom>
        </p:spPr>
        <p:txBody>
          <a:bodyPr wrap="square" lIns="260092" tIns="130046" rIns="260092" bIns="130046">
            <a:spAutoFit/>
          </a:bodyPr>
          <a:lstStyle/>
          <a:p>
            <a:pPr algn="ctr"/>
            <a:r>
              <a:rPr lang="fr-FR" dirty="0" smtClean="0"/>
              <a:t>time</a:t>
            </a:r>
            <a:endParaRPr lang="en-US" dirty="0" smtClean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25890" y="8362162"/>
            <a:ext cx="25983710" cy="46993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Forme libre 38"/>
          <p:cNvSpPr/>
          <p:nvPr/>
        </p:nvSpPr>
        <p:spPr>
          <a:xfrm>
            <a:off x="5203989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2" name="Forme libre 41"/>
          <p:cNvSpPr/>
          <p:nvPr/>
        </p:nvSpPr>
        <p:spPr>
          <a:xfrm>
            <a:off x="7805982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3" name="Forme libre 42"/>
          <p:cNvSpPr/>
          <p:nvPr/>
        </p:nvSpPr>
        <p:spPr>
          <a:xfrm>
            <a:off x="10407977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2601994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0" name="Forme libre 39"/>
          <p:cNvSpPr/>
          <p:nvPr/>
        </p:nvSpPr>
        <p:spPr>
          <a:xfrm>
            <a:off x="1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94806" y="17026408"/>
                <a:ext cx="24315290" cy="1093629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Each step </a:t>
                </a:r>
                <a:r>
                  <a:rPr lang="en-US" sz="5400" dirty="0" err="1" smtClean="0"/>
                  <a:t>requiers</a:t>
                </a:r>
                <a:r>
                  <a:rPr lang="en-US" sz="5400" dirty="0" smtClean="0"/>
                  <a:t> to solve a </a:t>
                </a:r>
                <a:r>
                  <a:rPr lang="en-US" sz="5400" dirty="0"/>
                  <a:t>linear system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/>
                      </a:rPr>
                      <m:t>𝐴</m:t>
                    </m:r>
                    <m:r>
                      <a:rPr lang="fr-FR" sz="5400" i="1">
                        <a:latin typeface="Cambria Math"/>
                      </a:rPr>
                      <m:t>𝑥</m:t>
                    </m:r>
                    <m:r>
                      <a:rPr lang="en-US" sz="5400" i="1">
                        <a:latin typeface="Cambria Math"/>
                      </a:rPr>
                      <m:t>=</m:t>
                    </m:r>
                    <m:r>
                      <a:rPr lang="fr-FR" sz="5400" i="1">
                        <a:latin typeface="Cambria Math"/>
                      </a:rPr>
                      <m:t>𝑏</m:t>
                    </m:r>
                  </m:oMath>
                </a14:m>
                <a:r>
                  <a:rPr lang="en-US" sz="5400" dirty="0"/>
                  <a:t> </a:t>
                </a:r>
                <a:r>
                  <a:rPr lang="en-US" sz="5400" dirty="0" smtClean="0"/>
                  <a:t>(due to non </a:t>
                </a:r>
                <a:r>
                  <a:rPr lang="en-US" sz="5400" dirty="0" err="1" smtClean="0"/>
                  <a:t>linearities</a:t>
                </a:r>
                <a:r>
                  <a:rPr lang="en-US" sz="5400" dirty="0" smtClean="0"/>
                  <a:t>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6" y="17026408"/>
                <a:ext cx="24315290" cy="1093629"/>
              </a:xfrm>
              <a:prstGeom prst="rect">
                <a:avLst/>
              </a:prstGeom>
              <a:blipFill rotWithShape="1">
                <a:blip r:embed="rId18"/>
                <a:stretch>
                  <a:fillRect t="-7263" b="-262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orme libre 22"/>
          <p:cNvSpPr/>
          <p:nvPr/>
        </p:nvSpPr>
        <p:spPr>
          <a:xfrm>
            <a:off x="13009970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24" name="Forme libre 23"/>
          <p:cNvSpPr/>
          <p:nvPr/>
        </p:nvSpPr>
        <p:spPr>
          <a:xfrm>
            <a:off x="15611965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25" name="Forme libre 24"/>
          <p:cNvSpPr/>
          <p:nvPr/>
        </p:nvSpPr>
        <p:spPr>
          <a:xfrm>
            <a:off x="18213958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20815950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593859" y="7048588"/>
            <a:ext cx="2239821" cy="1093629"/>
          </a:xfrm>
          <a:prstGeom prst="rect">
            <a:avLst/>
          </a:prstGeom>
        </p:spPr>
        <p:txBody>
          <a:bodyPr wrap="square" lIns="260092" tIns="130046" rIns="260092" bIns="130046">
            <a:spAutoFit/>
          </a:bodyPr>
          <a:lstStyle/>
          <a:p>
            <a:pPr algn="ctr"/>
            <a:r>
              <a:rPr lang="fr-FR" sz="5400" dirty="0" smtClean="0"/>
              <a:t>time</a:t>
            </a:r>
            <a:endParaRPr lang="en-US" sz="5400" dirty="0" smtClean="0"/>
          </a:p>
        </p:txBody>
      </p:sp>
      <p:sp>
        <p:nvSpPr>
          <p:cNvPr id="28" name="Forme libre 27"/>
          <p:cNvSpPr/>
          <p:nvPr/>
        </p:nvSpPr>
        <p:spPr>
          <a:xfrm>
            <a:off x="23417946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Temporal system evolution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6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1" grpId="0" animBg="1"/>
      <p:bldP spid="40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3593859" y="7048588"/>
            <a:ext cx="2239821" cy="1093629"/>
          </a:xfrm>
          <a:prstGeom prst="rect">
            <a:avLst/>
          </a:prstGeom>
        </p:spPr>
        <p:txBody>
          <a:bodyPr wrap="square" lIns="260092" tIns="130046" rIns="260092" bIns="130046">
            <a:spAutoFit/>
          </a:bodyPr>
          <a:lstStyle/>
          <a:p>
            <a:pPr algn="ctr"/>
            <a:r>
              <a:rPr lang="fr-FR" sz="5400" dirty="0" smtClean="0"/>
              <a:t>time</a:t>
            </a:r>
            <a:endParaRPr lang="en-US" sz="5400" dirty="0" smtClean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25890" y="8362162"/>
            <a:ext cx="25983710" cy="46993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870474" y="17114005"/>
                <a:ext cx="22553808" cy="1110493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First, we </a:t>
                </a:r>
                <a:r>
                  <a:rPr lang="en-US" sz="5400" dirty="0" err="1" smtClean="0"/>
                  <a:t>precompute</a:t>
                </a:r>
                <a:r>
                  <a:rPr lang="en-US" sz="5400" dirty="0" smtClean="0"/>
                  <a:t> the factorization of the system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5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5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5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5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5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sz="5400" i="1" kern="150"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5400" i="1" kern="150">
                                <a:latin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fr-FR" sz="5400" i="1" kern="150">
                                <a:latin typeface="Cambria Math"/>
                                <a:cs typeface="Times New Roman"/>
                              </a:rPr>
                              <m:t>𝐿</m:t>
                            </m:r>
                          </m:e>
                          <m:sub>
                            <m:r>
                              <a:rPr lang="fr-FR" sz="5400" b="0" i="1" kern="150" smtClean="0">
                                <a:latin typeface="Cambria Math"/>
                                <a:cs typeface="Times New Roman"/>
                              </a:rPr>
                              <m:t>0</m:t>
                            </m:r>
                          </m:sub>
                        </m:sSub>
                        <m:r>
                          <a:rPr lang="fr-FR" sz="5400" i="1" kern="150">
                            <a:latin typeface="Cambria Math"/>
                            <a:cs typeface="Times New Roman"/>
                          </a:rPr>
                          <m:t>𝐷</m:t>
                        </m:r>
                      </m:e>
                      <m:sub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fr-FR" sz="5400" i="1" kern="150">
                            <a:latin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a:rPr lang="fr-FR" sz="5400" i="1" kern="150">
                            <a:latin typeface="Cambria Math"/>
                            <a:cs typeface="Times New Roman"/>
                          </a:rPr>
                          <m:t>𝐿</m:t>
                        </m:r>
                      </m:e>
                      <m:sub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0</m:t>
                        </m:r>
                      </m:sub>
                      <m:sup>
                        <m:r>
                          <a:rPr lang="fr-FR" sz="5400" i="1" kern="150">
                            <a:latin typeface="Cambria Math"/>
                            <a:cs typeface="Times New Roman"/>
                          </a:rPr>
                          <m:t>𝑇</m:t>
                        </m:r>
                      </m:sup>
                    </m:sSubSup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474" y="17114005"/>
                <a:ext cx="22553808" cy="1110493"/>
              </a:xfrm>
              <a:prstGeom prst="rect">
                <a:avLst/>
              </a:prstGeom>
              <a:blipFill rotWithShape="1">
                <a:blip r:embed="rId2"/>
                <a:stretch>
                  <a:fillRect t="-5464" b="-251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cteur en arc 25"/>
          <p:cNvCxnSpPr>
            <a:stCxn id="40" idx="5"/>
            <a:endCxn id="8" idx="1"/>
          </p:cNvCxnSpPr>
          <p:nvPr/>
        </p:nvCxnSpPr>
        <p:spPr>
          <a:xfrm rot="5400000" flipH="1" flipV="1">
            <a:off x="-860763" y="5361246"/>
            <a:ext cx="3356006" cy="875463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à coins arrondis 7"/>
              <p:cNvSpPr/>
              <p:nvPr/>
            </p:nvSpPr>
            <p:spPr>
              <a:xfrm>
                <a:off x="1254973" y="3404095"/>
                <a:ext cx="8870340" cy="143375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2000">
                    <a:srgbClr val="7DB6DF"/>
                  </a:gs>
                  <a:gs pos="0">
                    <a:srgbClr val="0070C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600" i="1" kern="150">
                          <a:solidFill>
                            <a:schemeClr val="tx1"/>
                          </a:solidFill>
                          <a:latin typeface="Cambria Math"/>
                          <a:ea typeface="Times New Roman"/>
                          <a:cs typeface="Times New Roman"/>
                        </a:rPr>
                        <m:t>𝐶𝑜𝑚𝑝𝑢𝑡𝑒</m:t>
                      </m:r>
                      <m:sSub>
                        <m:sSubPr>
                          <m:ctrlP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 </m:t>
                          </m:r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fr-FR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0 </m:t>
                          </m:r>
                        </m:sub>
                      </m:sSub>
                    </m:oMath>
                  </m:oMathPara>
                </a14:m>
                <a:endParaRPr lang="en-GB" sz="4600" kern="150" dirty="0">
                  <a:solidFill>
                    <a:schemeClr val="tx1"/>
                  </a:solidFill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8" name="Rectangle à coins arrondis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01" y="1196752"/>
                <a:ext cx="3118479" cy="50405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orme libre 39"/>
          <p:cNvSpPr/>
          <p:nvPr/>
        </p:nvSpPr>
        <p:spPr>
          <a:xfrm>
            <a:off x="1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cxnSp>
        <p:nvCxnSpPr>
          <p:cNvPr id="33" name="Connecteur en arc 32"/>
          <p:cNvCxnSpPr>
            <a:stCxn id="8" idx="3"/>
            <a:endCxn id="40" idx="11"/>
          </p:cNvCxnSpPr>
          <p:nvPr/>
        </p:nvCxnSpPr>
        <p:spPr>
          <a:xfrm flipH="1">
            <a:off x="2212147" y="4120974"/>
            <a:ext cx="7913165" cy="3356006"/>
          </a:xfrm>
          <a:prstGeom prst="curvedConnector4">
            <a:avLst>
              <a:gd name="adj1" fmla="val -8217"/>
              <a:gd name="adj2" fmla="val 5492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Asynchronous </a:t>
            </a:r>
            <a:r>
              <a:rPr lang="en-US" dirty="0" smtClean="0">
                <a:solidFill>
                  <a:schemeClr val="tx1"/>
                </a:solidFill>
              </a:rPr>
              <a:t>Preconditioner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28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744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necteur droit avec flèche 29"/>
          <p:cNvCxnSpPr/>
          <p:nvPr/>
        </p:nvCxnSpPr>
        <p:spPr>
          <a:xfrm>
            <a:off x="25890" y="8362162"/>
            <a:ext cx="25983710" cy="46993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Forme libre 38"/>
          <p:cNvSpPr/>
          <p:nvPr/>
        </p:nvSpPr>
        <p:spPr>
          <a:xfrm>
            <a:off x="5203989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2" name="Forme libre 41"/>
          <p:cNvSpPr/>
          <p:nvPr/>
        </p:nvSpPr>
        <p:spPr>
          <a:xfrm>
            <a:off x="7805982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 flipH="1">
            <a:off x="2601994" y="8362165"/>
            <a:ext cx="25887" cy="5031256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Forme libre 40"/>
          <p:cNvSpPr/>
          <p:nvPr/>
        </p:nvSpPr>
        <p:spPr>
          <a:xfrm>
            <a:off x="2601994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0" name="Forme libre 39"/>
          <p:cNvSpPr/>
          <p:nvPr/>
        </p:nvSpPr>
        <p:spPr>
          <a:xfrm>
            <a:off x="1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3" name="Forme libre 42"/>
          <p:cNvSpPr/>
          <p:nvPr/>
        </p:nvSpPr>
        <p:spPr>
          <a:xfrm>
            <a:off x="10407977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cxnSp>
        <p:nvCxnSpPr>
          <p:cNvPr id="58" name="Connecteur droit avec flèche 57"/>
          <p:cNvCxnSpPr>
            <a:endCxn id="43" idx="1"/>
          </p:cNvCxnSpPr>
          <p:nvPr/>
        </p:nvCxnSpPr>
        <p:spPr>
          <a:xfrm flipV="1">
            <a:off x="11392109" y="8409155"/>
            <a:ext cx="1607524" cy="5031256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à coins arrondis 56"/>
              <p:cNvSpPr/>
              <p:nvPr/>
            </p:nvSpPr>
            <p:spPr>
              <a:xfrm>
                <a:off x="2495879" y="12825941"/>
                <a:ext cx="8870340" cy="143375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2000">
                    <a:srgbClr val="7DB6DF"/>
                  </a:gs>
                  <a:gs pos="0">
                    <a:srgbClr val="0070C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600" i="1" kern="150">
                          <a:solidFill>
                            <a:schemeClr val="tx1"/>
                          </a:solidFill>
                          <a:latin typeface="Cambria Math"/>
                          <a:ea typeface="Times New Roman"/>
                          <a:cs typeface="Times New Roman"/>
                        </a:rPr>
                        <m:t>𝐶𝑜𝑚𝑝𝑢𝑡𝑒</m:t>
                      </m:r>
                      <m:sSub>
                        <m:sSubPr>
                          <m:ctrlP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 </m:t>
                          </m:r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fr-FR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1 </m:t>
                          </m:r>
                        </m:sub>
                      </m:sSub>
                    </m:oMath>
                  </m:oMathPara>
                </a14:m>
                <a:endParaRPr lang="en-GB" sz="4600" kern="150" dirty="0">
                  <a:solidFill>
                    <a:schemeClr val="tx1"/>
                  </a:solidFill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7" name="Rectangle à coins arrondis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57" y="4509120"/>
                <a:ext cx="3118479" cy="50405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870471" y="16720050"/>
                <a:ext cx="22553808" cy="1934821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We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54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5400" dirty="0"/>
                  <a:t> as preconditioner </a:t>
                </a:r>
                <a:r>
                  <a:rPr lang="en-US" sz="5400" dirty="0" smtClean="0"/>
                  <a:t>for the following steps, and in parallel we compute the next preconditioner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 </m:t>
                        </m:r>
                        <m: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𝑃</m:t>
                        </m:r>
                      </m:e>
                      <m:sub>
                        <m:r>
                          <a:rPr lang="fr-FR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fr-FR" sz="5400" b="0" i="1" kern="150" smtClean="0"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 </m:t>
                        </m:r>
                        <m:r>
                          <a:rPr lang="fr-FR" sz="5400" b="0" i="1" kern="150" smtClean="0">
                            <a:latin typeface="Cambria Math"/>
                            <a:ea typeface="Times New Roman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fr-FR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fr-FR" sz="5400" b="0" i="1" kern="150" smtClean="0"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5400" b="0" i="1" kern="150" smtClean="0">
                                <a:latin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fr-FR" sz="5400" b="0" i="1" kern="150" smtClean="0">
                                <a:latin typeface="Cambria Math"/>
                                <a:cs typeface="Times New Roman"/>
                              </a:rPr>
                              <m:t>𝐿</m:t>
                            </m:r>
                          </m:e>
                          <m:sub>
                            <m:r>
                              <a:rPr lang="fr-FR" sz="5400" b="0" i="1" kern="150" smtClean="0">
                                <a:latin typeface="Cambria Math"/>
                                <a:cs typeface="Times New Roman"/>
                              </a:rPr>
                              <m:t>1</m:t>
                            </m:r>
                          </m:sub>
                        </m:sSub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𝐷</m:t>
                        </m:r>
                      </m:e>
                      <m:sub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𝐿</m:t>
                        </m:r>
                      </m:e>
                      <m:sub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1</m:t>
                        </m:r>
                      </m:sub>
                      <m:sup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𝑇</m:t>
                        </m:r>
                      </m:sup>
                    </m:sSubSup>
                  </m:oMath>
                </a14:m>
                <a:endParaRPr lang="en-US" sz="5400" dirty="0" smtClean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471" y="16720050"/>
                <a:ext cx="22553808" cy="1934821"/>
              </a:xfrm>
              <a:prstGeom prst="rect">
                <a:avLst/>
              </a:prstGeom>
              <a:blipFill rotWithShape="1">
                <a:blip r:embed="rId3"/>
                <a:stretch>
                  <a:fillRect t="-4101" b="-145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avec flèche 22"/>
          <p:cNvCxnSpPr/>
          <p:nvPr/>
        </p:nvCxnSpPr>
        <p:spPr>
          <a:xfrm>
            <a:off x="2653772" y="6280027"/>
            <a:ext cx="10356198" cy="0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173311" y="4223386"/>
                <a:ext cx="9765615" cy="1093629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5400" b="0" i="0" smtClean="0">
                        <a:latin typeface="Cambria Math"/>
                      </a:rPr>
                      <m:t>se</m:t>
                    </m:r>
                    <m:r>
                      <a:rPr lang="fr-FR" sz="54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5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54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GB" sz="5400" kern="150" dirty="0" smtClean="0"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311" y="4223386"/>
                <a:ext cx="9765615" cy="1093629"/>
              </a:xfrm>
              <a:prstGeom prst="rect">
                <a:avLst/>
              </a:prstGeom>
              <a:blipFill rotWithShape="1">
                <a:blip r:embed="rId4"/>
                <a:stretch>
                  <a:fillRect t="-7263" b="-262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3593859" y="7048588"/>
            <a:ext cx="2239821" cy="1093629"/>
          </a:xfrm>
          <a:prstGeom prst="rect">
            <a:avLst/>
          </a:prstGeom>
        </p:spPr>
        <p:txBody>
          <a:bodyPr wrap="square" lIns="260092" tIns="130046" rIns="260092" bIns="130046">
            <a:spAutoFit/>
          </a:bodyPr>
          <a:lstStyle/>
          <a:p>
            <a:pPr algn="ctr"/>
            <a:r>
              <a:rPr lang="fr-FR" sz="5400" dirty="0" smtClean="0"/>
              <a:t>time</a:t>
            </a:r>
            <a:endParaRPr lang="en-US" sz="540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Asynchronous Preconditioner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29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25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1" grpId="0" animBg="1"/>
      <p:bldP spid="43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Equations formulation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1035206" y="2614315"/>
            <a:ext cx="14888293" cy="484397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Continuum mechanics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Assumption of continuity of </a:t>
            </a:r>
            <a:r>
              <a:rPr lang="en-US" dirty="0" smtClean="0">
                <a:solidFill>
                  <a:schemeClr val="tx1"/>
                </a:solidFill>
              </a:rPr>
              <a:t>matter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Based on physics law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Define a deformation model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4" name="Rectangle à coins arrondis 43"/>
          <p:cNvSpPr/>
          <p:nvPr/>
        </p:nvSpPr>
        <p:spPr>
          <a:xfrm>
            <a:off x="17262993" y="7665368"/>
            <a:ext cx="6789974" cy="5499143"/>
          </a:xfrm>
          <a:prstGeom prst="roundRect">
            <a:avLst>
              <a:gd name="adj" fmla="val 1143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5" name="Picture 5" descr="D:\redactioncourte\These\images\bases\liv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168" y="7665368"/>
            <a:ext cx="6897872" cy="54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D:\redactioncourte\These\images\bases\liv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992" y="7703672"/>
            <a:ext cx="6897872" cy="54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Espace réservé du texte 3"/>
          <p:cNvSpPr txBox="1">
            <a:spLocks/>
          </p:cNvSpPr>
          <p:nvPr/>
        </p:nvSpPr>
        <p:spPr>
          <a:xfrm>
            <a:off x="1035206" y="7491095"/>
            <a:ext cx="14737214" cy="3846682"/>
          </a:xfrm>
          <a:prstGeom prst="rect">
            <a:avLst/>
          </a:prstGeom>
          <a:effectLst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Solution based on finite element method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Discretization in small elements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Integrate and solve equations by elements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Approximation which depends on the size of elements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6605364" y="2480388"/>
            <a:ext cx="8090904" cy="4113541"/>
            <a:chOff x="7671201" y="8463113"/>
            <a:chExt cx="10655546" cy="5832648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7671201" y="8463113"/>
              <a:ext cx="10655546" cy="583264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15775053" y="10312457"/>
              <a:ext cx="2021591" cy="2133961"/>
              <a:chOff x="15564121" y="6785578"/>
              <a:chExt cx="2021591" cy="2133961"/>
            </a:xfrm>
          </p:grpSpPr>
          <p:sp>
            <p:nvSpPr>
              <p:cNvPr id="12" name="Parallélogramme 11"/>
              <p:cNvSpPr/>
              <p:nvPr/>
            </p:nvSpPr>
            <p:spPr>
              <a:xfrm>
                <a:off x="15564121" y="6785578"/>
                <a:ext cx="2021591" cy="2133961"/>
              </a:xfrm>
              <a:prstGeom prst="parallelogram">
                <a:avLst/>
              </a:prstGeom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  <a:reflection blurRad="6350" stA="50000" endA="300" endPos="555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Zone de texte 12"/>
                  <p:cNvSpPr txBox="1"/>
                  <p:nvPr/>
                </p:nvSpPr>
                <p:spPr>
                  <a:xfrm>
                    <a:off x="16003597" y="7265950"/>
                    <a:ext cx="1161535" cy="1182455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7200" b="1" i="1" cap="all" smtClean="0">
                              <a:ln w="4496" cap="flat" cmpd="sng" algn="ctr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</a:ln>
                              <a:solidFill>
                                <a:schemeClr val="tx1"/>
                              </a:solidFill>
                              <a:effectLst>
                                <a:reflection blurRad="12700" stA="28000" endPos="45000" dist="1003" dir="5400000" sy="-100000" algn="bl"/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𝜺</m:t>
                          </m:r>
                        </m:oMath>
                      </m:oMathPara>
                    </a14:m>
                    <a:endParaRPr lang="en-US" sz="7200">
                      <a:solidFill>
                        <a:schemeClr val="tx1"/>
                      </a:solidFill>
                      <a:effectLst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3" name="Zone de texte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003597" y="7265950"/>
                    <a:ext cx="1161535" cy="118245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86861"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e 13"/>
            <p:cNvGrpSpPr/>
            <p:nvPr/>
          </p:nvGrpSpPr>
          <p:grpSpPr>
            <a:xfrm>
              <a:off x="8223766" y="10330933"/>
              <a:ext cx="1925991" cy="2226340"/>
              <a:chOff x="8012834" y="6804054"/>
              <a:chExt cx="1925991" cy="2226340"/>
            </a:xfrm>
          </p:grpSpPr>
          <p:sp>
            <p:nvSpPr>
              <p:cNvPr id="15" name="Pentagone régulier 14"/>
              <p:cNvSpPr/>
              <p:nvPr/>
            </p:nvSpPr>
            <p:spPr>
              <a:xfrm>
                <a:off x="8012834" y="6804054"/>
                <a:ext cx="1925991" cy="2226340"/>
              </a:xfrm>
              <a:prstGeom prst="pentagon">
                <a:avLst/>
              </a:prstGeom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  <a:reflection blurRad="6350" stA="50000" endA="300" endPos="555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Zone de texte 11"/>
                  <p:cNvSpPr txBox="1"/>
                  <p:nvPr/>
                </p:nvSpPr>
                <p:spPr>
                  <a:xfrm>
                    <a:off x="8315626" y="6988812"/>
                    <a:ext cx="1535303" cy="1727492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7200" b="1" i="1" cap="all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>
                                <a:reflection blurRad="12700" stA="28000" endPos="45000" dist="1003" dir="5400000" sy="-100000" algn="bl"/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𝝈</m:t>
                          </m:r>
                        </m:oMath>
                      </m:oMathPara>
                    </a14:m>
                    <a:endParaRPr lang="en-US" sz="7200">
                      <a:solidFill>
                        <a:schemeClr val="tx1"/>
                      </a:solidFill>
                      <a:effectLst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6" name="Zone de texte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5626" y="6988812"/>
                    <a:ext cx="1535303" cy="172749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43000"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e 17"/>
            <p:cNvGrpSpPr/>
            <p:nvPr/>
          </p:nvGrpSpPr>
          <p:grpSpPr>
            <a:xfrm>
              <a:off x="9029915" y="8834389"/>
              <a:ext cx="7835270" cy="5034670"/>
              <a:chOff x="8818983" y="5307510"/>
              <a:chExt cx="7835270" cy="50346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Zone de texte 26"/>
                  <p:cNvSpPr txBox="1"/>
                  <p:nvPr/>
                </p:nvSpPr>
                <p:spPr>
                  <a:xfrm>
                    <a:off x="10571475" y="5778644"/>
                    <a:ext cx="4309908" cy="812938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𝜀</m:t>
                          </m:r>
                          <m:r>
                            <a:rPr lang="en-US" sz="36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=</m:t>
                          </m:r>
                          <m:r>
                            <a:rPr lang="en-US" sz="36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𝑓</m:t>
                          </m:r>
                          <m:r>
                            <a:rPr lang="en-US" sz="36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𝜎</m:t>
                          </m:r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)</m:t>
                          </m:r>
                        </m:oMath>
                      </m:oMathPara>
                    </a14:m>
                    <a:endParaRPr lang="en-US" sz="3600">
                      <a:solidFill>
                        <a:schemeClr val="tx1"/>
                      </a:solidFill>
                      <a:effectLst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4" name="Zone de texte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71475" y="5778644"/>
                    <a:ext cx="4309908" cy="812938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Demi-tour 19"/>
              <p:cNvSpPr/>
              <p:nvPr/>
            </p:nvSpPr>
            <p:spPr>
              <a:xfrm>
                <a:off x="8818983" y="5307510"/>
                <a:ext cx="7835270" cy="1154741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Demi-tour 20"/>
              <p:cNvSpPr/>
              <p:nvPr/>
            </p:nvSpPr>
            <p:spPr>
              <a:xfrm rot="10800000">
                <a:off x="8818983" y="9187439"/>
                <a:ext cx="7835270" cy="1154741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Zone de texte 25"/>
              <p:cNvSpPr txBox="1"/>
              <p:nvPr/>
            </p:nvSpPr>
            <p:spPr>
              <a:xfrm>
                <a:off x="10928087" y="7441471"/>
                <a:ext cx="3791972" cy="71132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600" dirty="0" smtClean="0">
                    <a:solidFill>
                      <a:schemeClr val="tx1"/>
                    </a:solidFill>
                    <a:effectLst/>
                    <a:ea typeface="Calibri"/>
                    <a:cs typeface="Times New Roman"/>
                  </a:rPr>
                  <a:t>Constitutive law</a:t>
                </a:r>
                <a:endParaRPr lang="en-US" sz="3600" dirty="0">
                  <a:solidFill>
                    <a:schemeClr val="tx1"/>
                  </a:solidFill>
                  <a:effectLst/>
                  <a:ea typeface="Calibri"/>
                  <a:cs typeface="Times New Roman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Zone de texte 27"/>
                  <p:cNvSpPr txBox="1"/>
                  <p:nvPr/>
                </p:nvSpPr>
                <p:spPr>
                  <a:xfrm>
                    <a:off x="10573174" y="9001141"/>
                    <a:ext cx="4309908" cy="812938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𝜎</m:t>
                          </m:r>
                          <m:r>
                            <a:rPr lang="en-US" sz="36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𝜀</m:t>
                          </m:r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)</m:t>
                          </m:r>
                        </m:oMath>
                      </m:oMathPara>
                    </a14:m>
                    <a:endParaRPr lang="en-US" sz="3600">
                      <a:solidFill>
                        <a:schemeClr val="tx1"/>
                      </a:solidFill>
                      <a:effectLst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5" name="Zone de texte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73174" y="9001141"/>
                    <a:ext cx="4309908" cy="81293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4" name="Espace réservé du texte 3"/>
          <p:cNvSpPr txBox="1">
            <a:spLocks/>
          </p:cNvSpPr>
          <p:nvPr/>
        </p:nvSpPr>
        <p:spPr>
          <a:xfrm>
            <a:off x="1035206" y="12129864"/>
            <a:ext cx="14737214" cy="2630218"/>
          </a:xfrm>
          <a:prstGeom prst="rect">
            <a:avLst/>
          </a:prstGeom>
          <a:effectLst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Solution </a:t>
            </a:r>
            <a:r>
              <a:rPr lang="en-US" dirty="0">
                <a:solidFill>
                  <a:schemeClr val="tx1"/>
                </a:solidFill>
              </a:rPr>
              <a:t>of a dynamic system 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Time evolution of deformable bodies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Involves </a:t>
            </a:r>
            <a:r>
              <a:rPr lang="en-US" dirty="0" smtClean="0">
                <a:solidFill>
                  <a:schemeClr val="tx1"/>
                </a:solidFill>
              </a:rPr>
              <a:t>acceleration</a:t>
            </a:r>
            <a:r>
              <a:rPr lang="en-US" dirty="0">
                <a:solidFill>
                  <a:schemeClr val="tx1"/>
                </a:solidFill>
              </a:rPr>
              <a:t>, velocity, and position</a:t>
            </a:r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3245924" y="8897685"/>
            <a:ext cx="8383686" cy="4712154"/>
            <a:chOff x="17422417" y="13642032"/>
            <a:chExt cx="7783147" cy="4544509"/>
          </a:xfrm>
        </p:grpSpPr>
        <p:sp>
          <p:nvSpPr>
            <p:cNvPr id="32" name="Rectangle à coins arrondis 31"/>
            <p:cNvSpPr/>
            <p:nvPr/>
          </p:nvSpPr>
          <p:spPr>
            <a:xfrm>
              <a:off x="17422417" y="13642032"/>
              <a:ext cx="7783147" cy="4544509"/>
            </a:xfrm>
            <a:prstGeom prst="roundRect">
              <a:avLst>
                <a:gd name="adj" fmla="val 9193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7029" y="13822051"/>
              <a:ext cx="7429389" cy="41844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e 7"/>
          <p:cNvGrpSpPr/>
          <p:nvPr/>
        </p:nvGrpSpPr>
        <p:grpSpPr>
          <a:xfrm>
            <a:off x="14611954" y="8784400"/>
            <a:ext cx="8714164" cy="5808531"/>
            <a:chOff x="14611954" y="8784400"/>
            <a:chExt cx="8714164" cy="5808531"/>
          </a:xfrm>
        </p:grpSpPr>
        <p:grpSp>
          <p:nvGrpSpPr>
            <p:cNvPr id="27" name="Groupe 26"/>
            <p:cNvGrpSpPr/>
            <p:nvPr/>
          </p:nvGrpSpPr>
          <p:grpSpPr>
            <a:xfrm>
              <a:off x="14611954" y="8784400"/>
              <a:ext cx="8714164" cy="5808531"/>
              <a:chOff x="16459988" y="12849041"/>
              <a:chExt cx="8714164" cy="5808531"/>
            </a:xfrm>
          </p:grpSpPr>
          <p:sp>
            <p:nvSpPr>
              <p:cNvPr id="28" name="Rectangle à coins arrondis 27"/>
              <p:cNvSpPr/>
              <p:nvPr/>
            </p:nvSpPr>
            <p:spPr>
              <a:xfrm>
                <a:off x="16459988" y="12849041"/>
                <a:ext cx="8714164" cy="5808531"/>
              </a:xfrm>
              <a:prstGeom prst="roundRect">
                <a:avLst>
                  <a:gd name="adj" fmla="val 7384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Connecteur droit avec flèche 28"/>
              <p:cNvCxnSpPr/>
              <p:nvPr/>
            </p:nvCxnSpPr>
            <p:spPr>
              <a:xfrm flipV="1">
                <a:off x="17193683" y="13268579"/>
                <a:ext cx="0" cy="49685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/>
              <p:nvPr/>
            </p:nvCxnSpPr>
            <p:spPr>
              <a:xfrm>
                <a:off x="17193683" y="18237131"/>
                <a:ext cx="745489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/>
            <p:cNvGrpSpPr/>
            <p:nvPr/>
          </p:nvGrpSpPr>
          <p:grpSpPr>
            <a:xfrm>
              <a:off x="15147781" y="9678960"/>
              <a:ext cx="5946089" cy="4218911"/>
              <a:chOff x="16995815" y="13743601"/>
              <a:chExt cx="5946089" cy="4218911"/>
            </a:xfrm>
          </p:grpSpPr>
          <p:sp>
            <p:nvSpPr>
              <p:cNvPr id="36" name="Multiplier 35"/>
              <p:cNvSpPr/>
              <p:nvPr/>
            </p:nvSpPr>
            <p:spPr>
              <a:xfrm>
                <a:off x="16995815" y="17386448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Multiplier 36"/>
              <p:cNvSpPr/>
              <p:nvPr/>
            </p:nvSpPr>
            <p:spPr>
              <a:xfrm>
                <a:off x="17298792" y="16810384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Multiplier 37"/>
              <p:cNvSpPr/>
              <p:nvPr/>
            </p:nvSpPr>
            <p:spPr>
              <a:xfrm>
                <a:off x="17345272" y="16099676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Multiplier 38"/>
              <p:cNvSpPr/>
              <p:nvPr/>
            </p:nvSpPr>
            <p:spPr>
              <a:xfrm>
                <a:off x="17784612" y="15464823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Multiplier 39"/>
              <p:cNvSpPr/>
              <p:nvPr/>
            </p:nvSpPr>
            <p:spPr>
              <a:xfrm>
                <a:off x="18785432" y="14888759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Multiplier 40"/>
              <p:cNvSpPr/>
              <p:nvPr/>
            </p:nvSpPr>
            <p:spPr>
              <a:xfrm>
                <a:off x="20201048" y="14074080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Multiplier 41"/>
              <p:cNvSpPr/>
              <p:nvPr/>
            </p:nvSpPr>
            <p:spPr>
              <a:xfrm>
                <a:off x="22221824" y="13743601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" name="ZoneTexte 42"/>
            <p:cNvSpPr txBox="1"/>
            <p:nvPr/>
          </p:nvSpPr>
          <p:spPr>
            <a:xfrm>
              <a:off x="20157766" y="13537831"/>
              <a:ext cx="12700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Strain</a:t>
              </a:r>
              <a:endParaRPr lang="en-US" sz="3600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4685158" y="10307591"/>
              <a:ext cx="738664" cy="120353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3600" dirty="0" smtClean="0"/>
                <a:t>Stress</a:t>
              </a:r>
              <a:endParaRPr lang="en-US" sz="3600" dirty="0"/>
            </a:p>
          </p:txBody>
        </p:sp>
      </p:grpSp>
      <p:sp>
        <p:nvSpPr>
          <p:cNvPr id="34" name="Forme libre 33"/>
          <p:cNvSpPr/>
          <p:nvPr/>
        </p:nvSpPr>
        <p:spPr>
          <a:xfrm>
            <a:off x="15376909" y="9483905"/>
            <a:ext cx="7463481" cy="4695567"/>
          </a:xfrm>
          <a:custGeom>
            <a:avLst/>
            <a:gdLst>
              <a:gd name="connsiteX0" fmla="*/ 0 w 7463481"/>
              <a:gd name="connsiteY0" fmla="*/ 4695567 h 4695567"/>
              <a:gd name="connsiteX1" fmla="*/ 1458097 w 7463481"/>
              <a:gd name="connsiteY1" fmla="*/ 1804086 h 4695567"/>
              <a:gd name="connsiteX2" fmla="*/ 4992129 w 7463481"/>
              <a:gd name="connsiteY2" fmla="*/ 420129 h 4695567"/>
              <a:gd name="connsiteX3" fmla="*/ 7463481 w 7463481"/>
              <a:gd name="connsiteY3" fmla="*/ 0 h 4695567"/>
              <a:gd name="connsiteX4" fmla="*/ 7463481 w 7463481"/>
              <a:gd name="connsiteY4" fmla="*/ 0 h 4695567"/>
              <a:gd name="connsiteX5" fmla="*/ 7463481 w 7463481"/>
              <a:gd name="connsiteY5" fmla="*/ 0 h 469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3481" h="4695567">
                <a:moveTo>
                  <a:pt x="0" y="4695567"/>
                </a:moveTo>
                <a:cubicBezTo>
                  <a:pt x="313038" y="3606113"/>
                  <a:pt x="626076" y="2516659"/>
                  <a:pt x="1458097" y="1804086"/>
                </a:cubicBezTo>
                <a:cubicBezTo>
                  <a:pt x="2290118" y="1091513"/>
                  <a:pt x="3991232" y="720810"/>
                  <a:pt x="4992129" y="420129"/>
                </a:cubicBezTo>
                <a:cubicBezTo>
                  <a:pt x="5993026" y="119448"/>
                  <a:pt x="7463481" y="0"/>
                  <a:pt x="7463481" y="0"/>
                </a:cubicBezTo>
                <a:lnTo>
                  <a:pt x="7463481" y="0"/>
                </a:lnTo>
                <a:lnTo>
                  <a:pt x="7463481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/>
      <p:bldP spid="24" grpId="0"/>
      <p:bldP spid="34" grpId="0" animBg="1"/>
      <p:bldP spid="3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3593860" y="7358609"/>
            <a:ext cx="2239821" cy="1093629"/>
          </a:xfrm>
          <a:prstGeom prst="rect">
            <a:avLst/>
          </a:prstGeom>
        </p:spPr>
        <p:txBody>
          <a:bodyPr wrap="square" lIns="260092" tIns="130046" rIns="260092" bIns="130046">
            <a:spAutoFit/>
          </a:bodyPr>
          <a:lstStyle/>
          <a:p>
            <a:pPr algn="ctr"/>
            <a:r>
              <a:rPr lang="fr-FR" sz="5400" dirty="0" smtClean="0"/>
              <a:t>time</a:t>
            </a:r>
            <a:endParaRPr lang="en-US" sz="5400" dirty="0" smtClean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25890" y="8362162"/>
            <a:ext cx="25983710" cy="46993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Forme libre 38"/>
          <p:cNvSpPr/>
          <p:nvPr/>
        </p:nvSpPr>
        <p:spPr>
          <a:xfrm>
            <a:off x="5203989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2" name="Forme libre 41"/>
          <p:cNvSpPr/>
          <p:nvPr/>
        </p:nvSpPr>
        <p:spPr>
          <a:xfrm>
            <a:off x="7805982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 flipH="1">
            <a:off x="2601994" y="8362165"/>
            <a:ext cx="25887" cy="5031256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Forme libre 40"/>
          <p:cNvSpPr/>
          <p:nvPr/>
        </p:nvSpPr>
        <p:spPr>
          <a:xfrm>
            <a:off x="2601994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0" name="Forme libre 39"/>
          <p:cNvSpPr/>
          <p:nvPr/>
        </p:nvSpPr>
        <p:spPr>
          <a:xfrm>
            <a:off x="1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3" name="Forme libre 42"/>
          <p:cNvSpPr/>
          <p:nvPr/>
        </p:nvSpPr>
        <p:spPr>
          <a:xfrm>
            <a:off x="10407977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cxnSp>
        <p:nvCxnSpPr>
          <p:cNvPr id="58" name="Connecteur droit avec flèche 57"/>
          <p:cNvCxnSpPr>
            <a:endCxn id="43" idx="1"/>
          </p:cNvCxnSpPr>
          <p:nvPr/>
        </p:nvCxnSpPr>
        <p:spPr>
          <a:xfrm flipV="1">
            <a:off x="11392109" y="8409155"/>
            <a:ext cx="1607524" cy="5031256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à coins arrondis 56"/>
              <p:cNvSpPr/>
              <p:nvPr/>
            </p:nvSpPr>
            <p:spPr>
              <a:xfrm>
                <a:off x="2495879" y="12825941"/>
                <a:ext cx="8870340" cy="143375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2000">
                    <a:srgbClr val="7DB6DF"/>
                  </a:gs>
                  <a:gs pos="0">
                    <a:srgbClr val="0070C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600" i="1" kern="150">
                          <a:solidFill>
                            <a:schemeClr val="tx1"/>
                          </a:solidFill>
                          <a:latin typeface="Cambria Math"/>
                          <a:ea typeface="Times New Roman"/>
                          <a:cs typeface="Times New Roman"/>
                        </a:rPr>
                        <m:t>𝐶𝑜𝑚𝑝𝑢𝑡𝑒</m:t>
                      </m:r>
                      <m:sSub>
                        <m:sSubPr>
                          <m:ctrlP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 </m:t>
                          </m:r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fr-FR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1 </m:t>
                          </m:r>
                        </m:sub>
                      </m:sSub>
                    </m:oMath>
                  </m:oMathPara>
                </a14:m>
                <a:endParaRPr lang="en-GB" sz="4600" kern="150" dirty="0">
                  <a:solidFill>
                    <a:schemeClr val="tx1"/>
                  </a:solidFill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7" name="Rectangle à coins arrondis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57" y="4509120"/>
                <a:ext cx="3118479" cy="50405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740841" y="17114004"/>
                <a:ext cx="22553808" cy="1924625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As soon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5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sz="5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400" dirty="0" smtClean="0"/>
                  <a:t> is available, we swap pointers to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5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sz="54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400" dirty="0" smtClean="0"/>
                  <a:t> for the following time steps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841" y="17114004"/>
                <a:ext cx="22553808" cy="1924625"/>
              </a:xfrm>
              <a:prstGeom prst="rect">
                <a:avLst/>
              </a:prstGeom>
              <a:blipFill rotWithShape="1">
                <a:blip r:embed="rId3"/>
                <a:stretch>
                  <a:fillRect t="-4114" b="-139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avec flèche 22"/>
          <p:cNvCxnSpPr/>
          <p:nvPr/>
        </p:nvCxnSpPr>
        <p:spPr>
          <a:xfrm>
            <a:off x="2653772" y="6280027"/>
            <a:ext cx="10356198" cy="0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173311" y="4223386"/>
                <a:ext cx="9765615" cy="1093629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5400" b="0" i="0" smtClean="0">
                        <a:latin typeface="Cambria Math"/>
                      </a:rPr>
                      <m:t>se</m:t>
                    </m:r>
                    <m:r>
                      <a:rPr lang="fr-FR" sz="54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5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54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GB" sz="5400" kern="150" dirty="0" smtClean="0"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311" y="4223386"/>
                <a:ext cx="9765615" cy="1093629"/>
              </a:xfrm>
              <a:prstGeom prst="rect">
                <a:avLst/>
              </a:prstGeom>
              <a:blipFill rotWithShape="1">
                <a:blip r:embed="rId4"/>
                <a:stretch>
                  <a:fillRect t="-7263" b="-262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/>
          <p:cNvCxnSpPr/>
          <p:nvPr/>
        </p:nvCxnSpPr>
        <p:spPr>
          <a:xfrm>
            <a:off x="13179829" y="6282738"/>
            <a:ext cx="12730422" cy="0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699368" y="4223386"/>
                <a:ext cx="12004443" cy="1093629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5400" b="0" i="0" smtClean="0">
                        <a:latin typeface="Cambria Math"/>
                      </a:rPr>
                      <m:t>se</m:t>
                    </m:r>
                    <m:r>
                      <a:rPr lang="fr-FR" sz="54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5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sz="5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GB" sz="5400" kern="150" dirty="0" smtClean="0"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9368" y="4223386"/>
                <a:ext cx="12004443" cy="1093629"/>
              </a:xfrm>
              <a:prstGeom prst="rect">
                <a:avLst/>
              </a:prstGeom>
              <a:blipFill rotWithShape="1">
                <a:blip r:embed="rId5"/>
                <a:stretch>
                  <a:fillRect t="-7263" b="-262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Asynchronous Preconditioner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30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477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3593860" y="7358609"/>
            <a:ext cx="2239821" cy="1093629"/>
          </a:xfrm>
          <a:prstGeom prst="rect">
            <a:avLst/>
          </a:prstGeom>
        </p:spPr>
        <p:txBody>
          <a:bodyPr wrap="square" lIns="260092" tIns="130046" rIns="260092" bIns="130046">
            <a:spAutoFit/>
          </a:bodyPr>
          <a:lstStyle/>
          <a:p>
            <a:pPr algn="ctr"/>
            <a:r>
              <a:rPr lang="fr-FR" sz="5400" dirty="0" smtClean="0"/>
              <a:t>time</a:t>
            </a:r>
            <a:endParaRPr lang="en-US" sz="5400" dirty="0" smtClean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25890" y="8362162"/>
            <a:ext cx="25983710" cy="46993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Forme libre 38"/>
          <p:cNvSpPr/>
          <p:nvPr/>
        </p:nvSpPr>
        <p:spPr>
          <a:xfrm>
            <a:off x="5203989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2" name="Forme libre 41"/>
          <p:cNvSpPr/>
          <p:nvPr/>
        </p:nvSpPr>
        <p:spPr>
          <a:xfrm>
            <a:off x="7805982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9" name="Forme libre 48"/>
          <p:cNvSpPr/>
          <p:nvPr/>
        </p:nvSpPr>
        <p:spPr>
          <a:xfrm>
            <a:off x="23417946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4" name="Forme libre 43"/>
          <p:cNvSpPr/>
          <p:nvPr/>
        </p:nvSpPr>
        <p:spPr>
          <a:xfrm>
            <a:off x="13009970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5" name="Forme libre 44"/>
          <p:cNvSpPr/>
          <p:nvPr/>
        </p:nvSpPr>
        <p:spPr>
          <a:xfrm>
            <a:off x="15611965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6" name="Forme libre 45"/>
          <p:cNvSpPr/>
          <p:nvPr/>
        </p:nvSpPr>
        <p:spPr>
          <a:xfrm>
            <a:off x="18213958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8" name="Forme libre 47"/>
          <p:cNvSpPr/>
          <p:nvPr/>
        </p:nvSpPr>
        <p:spPr>
          <a:xfrm>
            <a:off x="20815950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 flipH="1">
            <a:off x="2601994" y="8362165"/>
            <a:ext cx="25887" cy="5031256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Forme libre 40"/>
          <p:cNvSpPr/>
          <p:nvPr/>
        </p:nvSpPr>
        <p:spPr>
          <a:xfrm>
            <a:off x="2601994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sp>
        <p:nvSpPr>
          <p:cNvPr id="40" name="Forme libre 39"/>
          <p:cNvSpPr/>
          <p:nvPr/>
        </p:nvSpPr>
        <p:spPr>
          <a:xfrm>
            <a:off x="1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flipH="1">
            <a:off x="12969610" y="8362165"/>
            <a:ext cx="25887" cy="5031256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>
            <a:endCxn id="49" idx="1"/>
          </p:cNvCxnSpPr>
          <p:nvPr/>
        </p:nvCxnSpPr>
        <p:spPr>
          <a:xfrm flipV="1">
            <a:off x="23655583" y="8409154"/>
            <a:ext cx="2354017" cy="5133670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à coins arrondis 59"/>
              <p:cNvSpPr/>
              <p:nvPr/>
            </p:nvSpPr>
            <p:spPr>
              <a:xfrm>
                <a:off x="13009970" y="12723530"/>
                <a:ext cx="10645615" cy="143375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2000">
                    <a:srgbClr val="7DB6DF"/>
                  </a:gs>
                  <a:gs pos="0">
                    <a:srgbClr val="0070C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600" i="1" kern="150">
                          <a:solidFill>
                            <a:schemeClr val="tx1"/>
                          </a:solidFill>
                          <a:latin typeface="Cambria Math"/>
                          <a:ea typeface="Times New Roman"/>
                          <a:cs typeface="Times New Roman"/>
                        </a:rPr>
                        <m:t>𝐶𝑜𝑚𝑝𝑢𝑡𝑒</m:t>
                      </m:r>
                      <m:sSub>
                        <m:sSubPr>
                          <m:ctrlP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 </m:t>
                          </m:r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fr-FR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4600" kern="150" dirty="0">
                  <a:solidFill>
                    <a:schemeClr val="tx1"/>
                  </a:solidFill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0" name="Rectangle à coins arrondis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817" y="4473116"/>
                <a:ext cx="3742599" cy="50405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orme libre 42"/>
          <p:cNvSpPr/>
          <p:nvPr/>
        </p:nvSpPr>
        <p:spPr>
          <a:xfrm>
            <a:off x="10407977" y="7090904"/>
            <a:ext cx="2591656" cy="26364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4600" b="1" dirty="0">
                <a:ea typeface="Times New Roman"/>
                <a:cs typeface="Times New Roman"/>
              </a:rPr>
              <a:t>Step</a:t>
            </a:r>
            <a:endParaRPr lang="en-GB" sz="4600" dirty="0">
              <a:ea typeface="Times New Roman"/>
            </a:endParaRPr>
          </a:p>
        </p:txBody>
      </p:sp>
      <p:cxnSp>
        <p:nvCxnSpPr>
          <p:cNvPr id="58" name="Connecteur droit avec flèche 57"/>
          <p:cNvCxnSpPr>
            <a:endCxn id="43" idx="1"/>
          </p:cNvCxnSpPr>
          <p:nvPr/>
        </p:nvCxnSpPr>
        <p:spPr>
          <a:xfrm flipV="1">
            <a:off x="11392109" y="8409155"/>
            <a:ext cx="1607524" cy="5031256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none"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à coins arrondis 56"/>
              <p:cNvSpPr/>
              <p:nvPr/>
            </p:nvSpPr>
            <p:spPr>
              <a:xfrm>
                <a:off x="2495879" y="12825941"/>
                <a:ext cx="8870340" cy="143375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2000">
                    <a:srgbClr val="7DB6DF"/>
                  </a:gs>
                  <a:gs pos="0">
                    <a:srgbClr val="0070C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600" i="1" kern="150">
                          <a:solidFill>
                            <a:schemeClr val="tx1"/>
                          </a:solidFill>
                          <a:latin typeface="Cambria Math"/>
                          <a:ea typeface="Times New Roman"/>
                          <a:cs typeface="Times New Roman"/>
                        </a:rPr>
                        <m:t>𝐶𝑜𝑚𝑝𝑢𝑡𝑒</m:t>
                      </m:r>
                      <m:sSub>
                        <m:sSubPr>
                          <m:ctrlP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 </m:t>
                          </m:r>
                          <m:r>
                            <a:rPr lang="en-GB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fr-FR" sz="4600" i="1" kern="150">
                              <a:solidFill>
                                <a:schemeClr val="tx1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1 </m:t>
                          </m:r>
                        </m:sub>
                      </m:sSub>
                    </m:oMath>
                  </m:oMathPara>
                </a14:m>
                <a:endParaRPr lang="en-GB" sz="4600" kern="150" dirty="0">
                  <a:solidFill>
                    <a:schemeClr val="tx1"/>
                  </a:solidFill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7" name="Rectangle à coins arrondis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57" y="4509120"/>
                <a:ext cx="3118479" cy="50405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870474" y="17114005"/>
                <a:ext cx="22553808" cy="1105299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In parallel, we factorize the next preconditioner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 </m:t>
                        </m:r>
                        <m: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𝑃</m:t>
                        </m:r>
                      </m:e>
                      <m:sub>
                        <m:r>
                          <a:rPr lang="fr-FR" sz="5400" b="0" i="1" kern="150" smtClean="0"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lang="fr-FR" sz="5400" i="1" kern="150"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GB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 </m:t>
                        </m:r>
                        <m:r>
                          <a:rPr lang="fr-FR" sz="5400" i="1" kern="150">
                            <a:latin typeface="Cambria Math"/>
                            <a:ea typeface="Times New Roman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fr-FR" sz="5400" b="0" i="1" kern="150" smtClean="0"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lang="fr-FR" sz="5400" i="1" kern="150"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fr-FR" sz="5400" i="1" kern="150"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5400" i="1" kern="150" smtClean="0">
                                <a:latin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fr-FR" sz="5400" i="1" kern="150">
                                <a:latin typeface="Cambria Math"/>
                                <a:cs typeface="Times New Roman"/>
                              </a:rPr>
                              <m:t>𝐿</m:t>
                            </m:r>
                          </m:e>
                          <m:sub>
                            <m:r>
                              <a:rPr lang="fr-FR" sz="5400" b="0" i="1" kern="150" smtClean="0">
                                <a:latin typeface="Cambria Math"/>
                                <a:cs typeface="Times New Roman"/>
                              </a:rPr>
                              <m:t>2</m:t>
                            </m:r>
                          </m:sub>
                        </m:sSub>
                        <m:r>
                          <a:rPr lang="fr-FR" sz="5400" i="1" kern="150">
                            <a:latin typeface="Cambria Math"/>
                            <a:cs typeface="Times New Roman"/>
                          </a:rPr>
                          <m:t>𝐷</m:t>
                        </m:r>
                      </m:e>
                      <m:sub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fr-FR" sz="5400" i="1" kern="150">
                            <a:latin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a:rPr lang="fr-FR" sz="5400" i="1" kern="150">
                            <a:latin typeface="Cambria Math"/>
                            <a:cs typeface="Times New Roman"/>
                          </a:rPr>
                          <m:t>𝐿</m:t>
                        </m:r>
                      </m:e>
                      <m:sub>
                        <m:r>
                          <a:rPr lang="fr-FR" sz="5400" b="0" i="1" kern="150" smtClean="0">
                            <a:latin typeface="Cambria Math"/>
                            <a:cs typeface="Times New Roman"/>
                          </a:rPr>
                          <m:t>2</m:t>
                        </m:r>
                      </m:sub>
                      <m:sup>
                        <m:r>
                          <a:rPr lang="fr-FR" sz="5400" i="1" kern="150">
                            <a:latin typeface="Cambria Math"/>
                            <a:cs typeface="Times New Roman"/>
                          </a:rPr>
                          <m:t>𝑇</m:t>
                        </m:r>
                      </m:sup>
                    </m:sSubSup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474" y="17114005"/>
                <a:ext cx="22553808" cy="1105299"/>
              </a:xfrm>
              <a:prstGeom prst="rect">
                <a:avLst/>
              </a:prstGeom>
              <a:blipFill rotWithShape="1">
                <a:blip r:embed="rId4"/>
                <a:stretch>
                  <a:fillRect t="-6044" b="-252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avec flèche 22"/>
          <p:cNvCxnSpPr/>
          <p:nvPr/>
        </p:nvCxnSpPr>
        <p:spPr>
          <a:xfrm>
            <a:off x="2653772" y="6280027"/>
            <a:ext cx="10356198" cy="0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13179829" y="6282738"/>
            <a:ext cx="12730422" cy="0"/>
          </a:xfrm>
          <a:prstGeom prst="straightConnector1">
            <a:avLst/>
          </a:prstGeom>
          <a:ln w="76200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173311" y="4223386"/>
                <a:ext cx="9765615" cy="1093629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5400" b="0" i="0" smtClean="0">
                        <a:latin typeface="Cambria Math"/>
                      </a:rPr>
                      <m:t>se</m:t>
                    </m:r>
                    <m:r>
                      <a:rPr lang="fr-FR" sz="54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5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54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GB" sz="5400" kern="150" dirty="0" smtClean="0"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311" y="4223386"/>
                <a:ext cx="9765615" cy="1093629"/>
              </a:xfrm>
              <a:prstGeom prst="rect">
                <a:avLst/>
              </a:prstGeom>
              <a:blipFill rotWithShape="1">
                <a:blip r:embed="rId5"/>
                <a:stretch>
                  <a:fillRect t="-7263" b="-262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3699368" y="4223386"/>
                <a:ext cx="12004443" cy="1093629"/>
              </a:xfrm>
              <a:prstGeom prst="rect">
                <a:avLst/>
              </a:prstGeom>
            </p:spPr>
            <p:txBody>
              <a:bodyPr wrap="square" lIns="260092" tIns="130046" rIns="260092" bIns="130046">
                <a:spAutoFit/>
              </a:bodyPr>
              <a:lstStyle/>
              <a:p>
                <a:pPr algn="ctr"/>
                <a:r>
                  <a:rPr lang="en-US" sz="5400" dirty="0" smtClean="0"/>
                  <a:t>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5400" b="0" i="0" smtClean="0">
                        <a:latin typeface="Cambria Math"/>
                      </a:rPr>
                      <m:t>se</m:t>
                    </m:r>
                    <m:r>
                      <a:rPr lang="fr-FR" sz="54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5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sz="5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GB" sz="5400" kern="150" dirty="0" smtClean="0"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9368" y="4223386"/>
                <a:ext cx="12004443" cy="1093629"/>
              </a:xfrm>
              <a:prstGeom prst="rect">
                <a:avLst/>
              </a:prstGeom>
              <a:blipFill rotWithShape="1">
                <a:blip r:embed="rId6"/>
                <a:stretch>
                  <a:fillRect t="-7263" b="-262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Asynchronous Preconditioner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31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846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4" grpId="0" animBg="1"/>
      <p:bldP spid="45" grpId="0" animBg="1"/>
      <p:bldP spid="46" grpId="0" animBg="1"/>
      <p:bldP spid="48" grpId="0" animBg="1"/>
      <p:bldP spid="6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>
          <a:xfrm>
            <a:off x="12860784" y="2768824"/>
            <a:ext cx="11881320" cy="14977665"/>
          </a:xfrm>
          <a:prstGeom prst="roundRect">
            <a:avLst>
              <a:gd name="adj" fmla="val 4113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Asynchronous </a:t>
            </a:r>
            <a:r>
              <a:rPr lang="en-GB" dirty="0" err="1">
                <a:solidFill>
                  <a:srgbClr val="000000"/>
                </a:solidFill>
              </a:rPr>
              <a:t>preconditioner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32</a:t>
            </a:fld>
            <a:endParaRPr lang="fr-FR"/>
          </a:p>
        </p:txBody>
      </p:sp>
      <p:grpSp>
        <p:nvGrpSpPr>
          <p:cNvPr id="53" name="Groupe 52"/>
          <p:cNvGrpSpPr/>
          <p:nvPr/>
        </p:nvGrpSpPr>
        <p:grpSpPr>
          <a:xfrm>
            <a:off x="-28648" y="3669835"/>
            <a:ext cx="24515596" cy="14004645"/>
            <a:chOff x="0" y="3832033"/>
            <a:chExt cx="24515596" cy="14004645"/>
          </a:xfrm>
        </p:grpSpPr>
        <p:pic>
          <p:nvPicPr>
            <p:cNvPr id="57" name="Picture 2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20" b="14333"/>
            <a:stretch/>
          </p:blipFill>
          <p:spPr bwMode="auto">
            <a:xfrm rot="5400000">
              <a:off x="-520839" y="4355767"/>
              <a:ext cx="14001750" cy="12960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38" b="21142"/>
            <a:stretch/>
          </p:blipFill>
          <p:spPr bwMode="auto">
            <a:xfrm rot="5400000">
              <a:off x="11715940" y="5034127"/>
              <a:ext cx="14001750" cy="1159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2" name="Groupe 61"/>
          <p:cNvGrpSpPr/>
          <p:nvPr/>
        </p:nvGrpSpPr>
        <p:grpSpPr>
          <a:xfrm>
            <a:off x="1328775" y="3672730"/>
            <a:ext cx="23158173" cy="14001750"/>
            <a:chOff x="1236420" y="3872337"/>
            <a:chExt cx="23158173" cy="14001750"/>
          </a:xfrm>
        </p:grpSpPr>
        <p:pic>
          <p:nvPicPr>
            <p:cNvPr id="63" name="Picture 2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36271" y="5072486"/>
              <a:ext cx="14001750" cy="1160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592993" y="5072487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Espace réservé du texte 10"/>
          <p:cNvSpPr txBox="1">
            <a:spLocks/>
          </p:cNvSpPr>
          <p:nvPr/>
        </p:nvSpPr>
        <p:spPr>
          <a:xfrm>
            <a:off x="910703" y="2978477"/>
            <a:ext cx="11974570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Number of iterations</a:t>
            </a:r>
          </a:p>
        </p:txBody>
      </p:sp>
      <p:sp>
        <p:nvSpPr>
          <p:cNvPr id="14" name="Espace réservé du texte 10"/>
          <p:cNvSpPr txBox="1">
            <a:spLocks/>
          </p:cNvSpPr>
          <p:nvPr/>
        </p:nvSpPr>
        <p:spPr>
          <a:xfrm>
            <a:off x="12885273" y="2978477"/>
            <a:ext cx="11853134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Computation time (</a:t>
            </a:r>
            <a:r>
              <a:rPr lang="en-GB" b="1" dirty="0" err="1">
                <a:solidFill>
                  <a:schemeClr val="tx1"/>
                </a:solidFill>
              </a:rPr>
              <a:t>ms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914400" y="2768823"/>
            <a:ext cx="11974570" cy="14936899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2889359" y="2768822"/>
            <a:ext cx="11881320" cy="14977665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rgbClr val="000000"/>
                </a:solidFill>
              </a:rPr>
              <a:t>Asynchronous preconditioner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3" name="Rectangle à coins arrondis 2"/>
          <p:cNvSpPr/>
          <p:nvPr/>
        </p:nvSpPr>
        <p:spPr>
          <a:xfrm>
            <a:off x="7936620" y="5911776"/>
            <a:ext cx="10009112" cy="7416824"/>
          </a:xfrm>
          <a:prstGeom prst="roundRect">
            <a:avLst>
              <a:gd name="adj" fmla="val 729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>
          <a:xfrm>
            <a:off x="1131864" y="2370784"/>
            <a:ext cx="23618624" cy="302433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Heuristic </a:t>
            </a:r>
            <a:r>
              <a:rPr lang="en-GB" spc="-300" dirty="0" smtClean="0">
                <a:solidFill>
                  <a:srgbClr val="000000"/>
                </a:solidFill>
              </a:rPr>
              <a:t>to limit the divergence of the </a:t>
            </a:r>
            <a:r>
              <a:rPr lang="en-GB" spc="-300" dirty="0" err="1" smtClean="0">
                <a:solidFill>
                  <a:srgbClr val="000000"/>
                </a:solidFill>
              </a:rPr>
              <a:t>préconditionneur</a:t>
            </a:r>
            <a:r>
              <a:rPr lang="en-GB" spc="-300" dirty="0" smtClean="0">
                <a:solidFill>
                  <a:srgbClr val="000000"/>
                </a:solidFill>
              </a:rPr>
              <a:t> :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dirty="0" smtClean="0">
                <a:solidFill>
                  <a:srgbClr val="000000"/>
                </a:solidFill>
              </a:rPr>
              <a:t>Apply rotation which appears since the last update of the </a:t>
            </a:r>
            <a:r>
              <a:rPr lang="en-GB" spc="-300" dirty="0" err="1" smtClean="0">
                <a:solidFill>
                  <a:srgbClr val="000000"/>
                </a:solidFill>
              </a:rPr>
              <a:t>preconditioner</a:t>
            </a:r>
            <a:endParaRPr lang="en-GB" spc="-3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pc="-300" dirty="0" smtClean="0">
                <a:solidFill>
                  <a:srgbClr val="000000"/>
                </a:solidFill>
              </a:rPr>
              <a:t>Limit the effect of geometrical non </a:t>
            </a:r>
            <a:r>
              <a:rPr lang="en-GB" spc="-300" dirty="0" err="1" smtClean="0">
                <a:solidFill>
                  <a:srgbClr val="000000"/>
                </a:solidFill>
              </a:rPr>
              <a:t>linearities</a:t>
            </a:r>
            <a:endParaRPr lang="en-GB" spc="-3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pc="-3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pc="-3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GB" spc="-3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44" y="6297216"/>
            <a:ext cx="9604684" cy="659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578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/>
          <p:cNvSpPr/>
          <p:nvPr/>
        </p:nvSpPr>
        <p:spPr>
          <a:xfrm>
            <a:off x="12860784" y="2768824"/>
            <a:ext cx="11881320" cy="14977665"/>
          </a:xfrm>
          <a:prstGeom prst="roundRect">
            <a:avLst>
              <a:gd name="adj" fmla="val 4113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Asynchronous </a:t>
            </a:r>
            <a:r>
              <a:rPr lang="en-GB" dirty="0" err="1">
                <a:solidFill>
                  <a:schemeClr val="tx1"/>
                </a:solidFill>
              </a:rPr>
              <a:t>preconditioner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34</a:t>
            </a:fld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3070" y="3735091"/>
            <a:ext cx="24450363" cy="14001750"/>
            <a:chOff x="0" y="3872337"/>
            <a:chExt cx="24450363" cy="14001750"/>
          </a:xfrm>
        </p:grpSpPr>
        <p:pic>
          <p:nvPicPr>
            <p:cNvPr id="23" name="Picture 2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14822"/>
            <a:stretch/>
          </p:blipFill>
          <p:spPr bwMode="auto">
            <a:xfrm rot="5400000">
              <a:off x="-569582" y="4441919"/>
              <a:ext cx="14001750" cy="12862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38" b="21142"/>
            <a:stretch/>
          </p:blipFill>
          <p:spPr bwMode="auto">
            <a:xfrm rot="5400000">
              <a:off x="11650668" y="5074391"/>
              <a:ext cx="14001750" cy="11597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e 24"/>
          <p:cNvGrpSpPr/>
          <p:nvPr/>
        </p:nvGrpSpPr>
        <p:grpSpPr>
          <a:xfrm>
            <a:off x="1275247" y="3736412"/>
            <a:ext cx="23178186" cy="14001751"/>
            <a:chOff x="1370148" y="3872334"/>
            <a:chExt cx="23178186" cy="14001751"/>
          </a:xfrm>
        </p:grpSpPr>
        <p:pic>
          <p:nvPicPr>
            <p:cNvPr id="26" name="Picture 2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69998" y="5072485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4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746734" y="5072484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Espace réservé du texte 10"/>
          <p:cNvSpPr txBox="1">
            <a:spLocks/>
          </p:cNvSpPr>
          <p:nvPr/>
        </p:nvSpPr>
        <p:spPr>
          <a:xfrm>
            <a:off x="910703" y="2978477"/>
            <a:ext cx="11974570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Number of iterations</a:t>
            </a:r>
          </a:p>
        </p:txBody>
      </p:sp>
      <p:sp>
        <p:nvSpPr>
          <p:cNvPr id="15" name="Espace réservé du texte 10"/>
          <p:cNvSpPr txBox="1">
            <a:spLocks/>
          </p:cNvSpPr>
          <p:nvPr/>
        </p:nvSpPr>
        <p:spPr>
          <a:xfrm>
            <a:off x="12885273" y="2978477"/>
            <a:ext cx="11853134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Computation time (</a:t>
            </a:r>
            <a:r>
              <a:rPr lang="en-GB" b="1" dirty="0" err="1">
                <a:solidFill>
                  <a:schemeClr val="tx1"/>
                </a:solidFill>
              </a:rPr>
              <a:t>ms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914400" y="2768823"/>
            <a:ext cx="11974570" cy="14936899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12889359" y="2768822"/>
            <a:ext cx="11881320" cy="14977665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rgbClr val="000000"/>
                </a:solidFill>
              </a:rPr>
              <a:t>Asynchronous preconditioner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3" name="Rectangle à coins arrondis 2"/>
          <p:cNvSpPr/>
          <p:nvPr/>
        </p:nvSpPr>
        <p:spPr>
          <a:xfrm>
            <a:off x="7936620" y="5868392"/>
            <a:ext cx="10009112" cy="7416824"/>
          </a:xfrm>
          <a:prstGeom prst="roundRect">
            <a:avLst>
              <a:gd name="adj" fmla="val 729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Espace réservé du texte 5"/>
          <p:cNvSpPr txBox="1">
            <a:spLocks/>
          </p:cNvSpPr>
          <p:nvPr/>
        </p:nvSpPr>
        <p:spPr>
          <a:xfrm>
            <a:off x="1131864" y="13858056"/>
            <a:ext cx="23618624" cy="417646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Update the </a:t>
            </a:r>
            <a:r>
              <a:rPr lang="en-GB" dirty="0" err="1" smtClean="0">
                <a:solidFill>
                  <a:srgbClr val="000000"/>
                </a:solidFill>
              </a:rPr>
              <a:t>preconditioner</a:t>
            </a:r>
            <a:r>
              <a:rPr lang="en-GB" dirty="0" smtClean="0">
                <a:solidFill>
                  <a:srgbClr val="000000"/>
                </a:solidFill>
              </a:rPr>
              <a:t> as soon as possible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The computation of the </a:t>
            </a:r>
            <a:r>
              <a:rPr lang="en-GB" dirty="0" err="1" smtClean="0">
                <a:solidFill>
                  <a:srgbClr val="000000"/>
                </a:solidFill>
              </a:rPr>
              <a:t>preconditioner</a:t>
            </a:r>
            <a:r>
              <a:rPr lang="en-GB" dirty="0" smtClean="0">
                <a:solidFill>
                  <a:srgbClr val="000000"/>
                </a:solidFill>
              </a:rPr>
              <a:t> is completely hidden from the simulation point of view.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With an optimized library, few time steps of simulation are necessary to update the </a:t>
            </a:r>
            <a:r>
              <a:rPr lang="en-GB" dirty="0" err="1" smtClean="0">
                <a:solidFill>
                  <a:srgbClr val="000000"/>
                </a:solidFill>
              </a:rPr>
              <a:t>preconditioner</a:t>
            </a:r>
            <a:r>
              <a:rPr lang="en-GB" dirty="0" smtClean="0">
                <a:solidFill>
                  <a:srgbClr val="000000"/>
                </a:solidFill>
              </a:rPr>
              <a:t>.</a:t>
            </a:r>
          </a:p>
          <a:p>
            <a:pPr lvl="1">
              <a:buFont typeface="Wingdings" pitchFamily="2" charset="2"/>
              <a:buChar char="Ø"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>
          <a:xfrm>
            <a:off x="1131864" y="2370784"/>
            <a:ext cx="23618624" cy="302433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>
                <a:solidFill>
                  <a:srgbClr val="000000"/>
                </a:solidFill>
              </a:rPr>
              <a:t>Heuristic </a:t>
            </a:r>
            <a:r>
              <a:rPr lang="en-GB" spc="-300" smtClean="0">
                <a:solidFill>
                  <a:srgbClr val="000000"/>
                </a:solidFill>
              </a:rPr>
              <a:t>to limit the divergence of the préconditionneur :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smtClean="0">
                <a:solidFill>
                  <a:srgbClr val="000000"/>
                </a:solidFill>
              </a:rPr>
              <a:t>Apply rotation which appears since the last update of the preconditioner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smtClean="0">
                <a:solidFill>
                  <a:srgbClr val="000000"/>
                </a:solidFill>
              </a:rPr>
              <a:t>Limit the effect of geometrical non linearities</a:t>
            </a:r>
          </a:p>
          <a:p>
            <a:pPr lvl="1">
              <a:buFont typeface="Wingdings" pitchFamily="2" charset="2"/>
              <a:buChar char="Ø"/>
            </a:pPr>
            <a:endParaRPr lang="en-GB" spc="-30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pc="-30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GB" spc="-30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44" y="6297216"/>
            <a:ext cx="9604684" cy="659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848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/>
          <p:cNvSpPr/>
          <p:nvPr/>
        </p:nvSpPr>
        <p:spPr>
          <a:xfrm>
            <a:off x="12860784" y="2768824"/>
            <a:ext cx="11881320" cy="14977665"/>
          </a:xfrm>
          <a:prstGeom prst="roundRect">
            <a:avLst>
              <a:gd name="adj" fmla="val 4113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Asynchronous </a:t>
            </a:r>
            <a:r>
              <a:rPr lang="en-GB" dirty="0" err="1">
                <a:solidFill>
                  <a:schemeClr val="tx1"/>
                </a:solidFill>
              </a:rPr>
              <a:t>preconditioner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36</a:t>
            </a:fld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0" y="3737322"/>
            <a:ext cx="24509855" cy="14001751"/>
            <a:chOff x="97971" y="3872334"/>
            <a:chExt cx="24509855" cy="14001751"/>
          </a:xfrm>
        </p:grpSpPr>
        <p:pic>
          <p:nvPicPr>
            <p:cNvPr id="25" name="Picture 2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14891"/>
            <a:stretch/>
          </p:blipFill>
          <p:spPr bwMode="auto">
            <a:xfrm rot="5400000">
              <a:off x="-478447" y="4448753"/>
              <a:ext cx="14001750" cy="1284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20" b="21143"/>
            <a:stretch/>
          </p:blipFill>
          <p:spPr bwMode="auto">
            <a:xfrm rot="5400000">
              <a:off x="11776480" y="5042738"/>
              <a:ext cx="14001750" cy="116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e 28"/>
          <p:cNvGrpSpPr/>
          <p:nvPr/>
        </p:nvGrpSpPr>
        <p:grpSpPr>
          <a:xfrm>
            <a:off x="1260388" y="3737322"/>
            <a:ext cx="23249467" cy="14009166"/>
            <a:chOff x="1350046" y="3871390"/>
            <a:chExt cx="22853731" cy="14009166"/>
          </a:xfrm>
        </p:grpSpPr>
        <p:pic>
          <p:nvPicPr>
            <p:cNvPr id="30" name="Picture 2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55666" y="5173186"/>
              <a:ext cx="14001750" cy="11412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4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20" b="21142"/>
            <a:stretch/>
          </p:blipFill>
          <p:spPr bwMode="auto">
            <a:xfrm rot="5400000">
              <a:off x="11482532" y="5151895"/>
              <a:ext cx="14001750" cy="11440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Espace réservé du texte 10"/>
          <p:cNvSpPr txBox="1">
            <a:spLocks/>
          </p:cNvSpPr>
          <p:nvPr/>
        </p:nvSpPr>
        <p:spPr>
          <a:xfrm>
            <a:off x="910703" y="2978477"/>
            <a:ext cx="11974570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Number of iterations</a:t>
            </a:r>
          </a:p>
        </p:txBody>
      </p:sp>
      <p:sp>
        <p:nvSpPr>
          <p:cNvPr id="15" name="Espace réservé du texte 10"/>
          <p:cNvSpPr txBox="1">
            <a:spLocks/>
          </p:cNvSpPr>
          <p:nvPr/>
        </p:nvSpPr>
        <p:spPr>
          <a:xfrm>
            <a:off x="12885273" y="2978477"/>
            <a:ext cx="11853134" cy="1438546"/>
          </a:xfrm>
          <a:prstGeom prst="rect">
            <a:avLst/>
          </a:prstGeom>
          <a:noFill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 algn="ctr">
              <a:buNone/>
              <a:tabLst>
                <a:tab pos="5657850" algn="l"/>
              </a:tabLst>
            </a:pPr>
            <a:r>
              <a:rPr lang="en-GB" b="1" dirty="0">
                <a:solidFill>
                  <a:schemeClr val="tx1"/>
                </a:solidFill>
              </a:rPr>
              <a:t>Computation time (</a:t>
            </a:r>
            <a:r>
              <a:rPr lang="en-GB" b="1" dirty="0" err="1">
                <a:solidFill>
                  <a:schemeClr val="tx1"/>
                </a:solidFill>
              </a:rPr>
              <a:t>ms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914400" y="2768823"/>
            <a:ext cx="11974570" cy="14936899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12889359" y="2768822"/>
            <a:ext cx="11881320" cy="14977665"/>
          </a:xfrm>
          <a:prstGeom prst="roundRect">
            <a:avLst>
              <a:gd name="adj" fmla="val 411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1</a:t>
            </a:r>
            <a:endParaRPr lang="fr-FR" sz="5400" dirty="0"/>
          </a:p>
        </p:txBody>
      </p:sp>
      <p:sp>
        <p:nvSpPr>
          <p:cNvPr id="8" name="Ellipse 7"/>
          <p:cNvSpPr/>
          <p:nvPr/>
        </p:nvSpPr>
        <p:spPr>
          <a:xfrm>
            <a:off x="2532513" y="12046099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5</a:t>
            </a:r>
            <a:endParaRPr lang="fr-FR" sz="5400" dirty="0"/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2</a:t>
            </a:r>
            <a:endParaRPr lang="fr-FR" sz="5400" dirty="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3</a:t>
            </a:r>
          </a:p>
        </p:txBody>
      </p:sp>
      <p:sp>
        <p:nvSpPr>
          <p:cNvPr id="13" name="Ellipse 12"/>
          <p:cNvSpPr/>
          <p:nvPr/>
        </p:nvSpPr>
        <p:spPr>
          <a:xfrm>
            <a:off x="2563640" y="14799708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4</a:t>
            </a:r>
          </a:p>
        </p:txBody>
      </p:sp>
      <p:sp>
        <p:nvSpPr>
          <p:cNvPr id="14" name="Espace réservé du texte 3"/>
          <p:cNvSpPr txBox="1">
            <a:spLocks/>
          </p:cNvSpPr>
          <p:nvPr/>
        </p:nvSpPr>
        <p:spPr>
          <a:xfrm>
            <a:off x="3715768" y="3347359"/>
            <a:ext cx="1144927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Overview and theoretical bases</a:t>
            </a:r>
          </a:p>
        </p:txBody>
      </p:sp>
      <p:sp>
        <p:nvSpPr>
          <p:cNvPr id="15" name="Espace réservé du texte 3"/>
          <p:cNvSpPr txBox="1">
            <a:spLocks/>
          </p:cNvSpPr>
          <p:nvPr/>
        </p:nvSpPr>
        <p:spPr>
          <a:xfrm>
            <a:off x="3684641" y="6100969"/>
            <a:ext cx="928903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GPU parallelization and </a:t>
            </a:r>
            <a:r>
              <a:rPr lang="en-GB" dirty="0" err="1">
                <a:solidFill>
                  <a:schemeClr val="tx1"/>
                </a:solidFill>
              </a:rPr>
              <a:t>Cuda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Espace réservé du texte 3"/>
          <p:cNvSpPr txBox="1">
            <a:spLocks/>
          </p:cNvSpPr>
          <p:nvPr/>
        </p:nvSpPr>
        <p:spPr>
          <a:xfrm>
            <a:off x="3691178" y="8854579"/>
            <a:ext cx="12625990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 err="1" smtClean="0">
                <a:solidFill>
                  <a:schemeClr val="tx1"/>
                </a:solidFill>
              </a:rPr>
              <a:t>Preconditioners</a:t>
            </a:r>
            <a:r>
              <a:rPr lang="en-GB" dirty="0" smtClean="0">
                <a:solidFill>
                  <a:schemeClr val="tx1"/>
                </a:solidFill>
              </a:rPr>
              <a:t>  and asynchronous </a:t>
            </a:r>
            <a:r>
              <a:rPr lang="en-GB" dirty="0">
                <a:solidFill>
                  <a:schemeClr val="tx1"/>
                </a:solidFill>
              </a:rPr>
              <a:t>solvers</a:t>
            </a:r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3715768" y="14361798"/>
            <a:ext cx="928903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8" name="Espace réservé du texte 3"/>
          <p:cNvSpPr txBox="1">
            <a:spLocks/>
          </p:cNvSpPr>
          <p:nvPr/>
        </p:nvSpPr>
        <p:spPr>
          <a:xfrm>
            <a:off x="3691178" y="11608189"/>
            <a:ext cx="1147386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Asynchronous solvers for contact</a:t>
            </a:r>
          </a:p>
        </p:txBody>
      </p:sp>
    </p:spTree>
    <p:extLst>
      <p:ext uri="{BB962C8B-B14F-4D97-AF65-F5344CB8AC3E}">
        <p14:creationId xmlns:p14="http://schemas.microsoft.com/office/powerpoint/2010/main" val="9129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Collision response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1013720" y="1800701"/>
            <a:ext cx="22504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indent="-88900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err="1" smtClean="0">
                <a:solidFill>
                  <a:srgbClr val="000000"/>
                </a:solidFill>
              </a:rPr>
              <a:t>Signorini</a:t>
            </a:r>
            <a:r>
              <a:rPr lang="en-GB" sz="5400" dirty="0" smtClean="0">
                <a:solidFill>
                  <a:srgbClr val="000000"/>
                </a:solidFill>
              </a:rPr>
              <a:t> law to build a LCP (</a:t>
            </a:r>
            <a:r>
              <a:rPr lang="en-GB" sz="5400" i="1" dirty="0" smtClean="0">
                <a:solidFill>
                  <a:srgbClr val="000000"/>
                </a:solidFill>
              </a:rPr>
              <a:t>Linear Complementary Problem</a:t>
            </a:r>
            <a:r>
              <a:rPr lang="en-GB" sz="5400" dirty="0" smtClean="0">
                <a:solidFill>
                  <a:srgbClr val="000000"/>
                </a:solidFill>
              </a:rPr>
              <a:t>)</a:t>
            </a:r>
            <a:endParaRPr lang="en-GB" sz="5400" dirty="0">
              <a:solidFill>
                <a:srgbClr val="000000"/>
              </a:solidFill>
            </a:endParaRPr>
          </a:p>
        </p:txBody>
      </p:sp>
      <p:pic>
        <p:nvPicPr>
          <p:cNvPr id="29" name="lens_ref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73.2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6328" y="11589445"/>
            <a:ext cx="9204697" cy="6903523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9262133" y="14651986"/>
            <a:ext cx="2446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solidFill>
                  <a:schemeClr val="bg1"/>
                </a:solidFill>
              </a:rPr>
              <a:t>dt</a:t>
            </a:r>
            <a:r>
              <a:rPr lang="en-GB" sz="4400" dirty="0" smtClean="0">
                <a:solidFill>
                  <a:schemeClr val="bg1"/>
                </a:solidFill>
              </a:rPr>
              <a:t>=0,01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15016596" y="4567492"/>
            <a:ext cx="9865096" cy="6392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089418" y="9022231"/>
            <a:ext cx="7632847" cy="143463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060987" y="3588168"/>
                <a:ext cx="1085451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GB" sz="5400" b="1" i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</m:t>
                      </m:r>
                      <m:r>
                        <a:rPr lang="en-GB" sz="54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54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987" y="3588168"/>
                <a:ext cx="10854510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984677" y="3413782"/>
                <a:ext cx="10145598" cy="1270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5400" b="0" i="1" smtClean="0">
                        <a:solidFill>
                          <a:srgbClr val="000000"/>
                        </a:solidFill>
                        <a:latin typeface="Cambria Math"/>
                      </a:rPr>
                      <m:t>     </m:t>
                    </m:r>
                    <m:r>
                      <a:rPr lang="en-GB" sz="5400" i="1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GB" sz="5400" b="1" i="1" smtClean="0">
                        <a:solidFill>
                          <a:srgbClr val="000000"/>
                        </a:solidFill>
                        <a:latin typeface="Cambria Math"/>
                      </a:rPr>
                      <m:t>     </m:t>
                    </m:r>
                    <m:sSup>
                      <m:sSupPr>
                        <m:ctrlPr>
                          <a:rPr lang="en-GB" sz="54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GB" sz="5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5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5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h</m:t>
                            </m:r>
                            <m:r>
                              <a:rPr lang="en-GB" sz="5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²</m:t>
                            </m:r>
                          </m:den>
                        </m:f>
                        <m:r>
                          <a:rPr lang="en-GB" sz="54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𝐌</m:t>
                        </m:r>
                        <m:r>
                          <a:rPr lang="en-GB" sz="54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GB" sz="5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5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5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h</m:t>
                            </m:r>
                          </m:den>
                        </m:f>
                        <m:r>
                          <a:rPr lang="en-GB" sz="54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𝐁</m:t>
                        </m:r>
                        <m:r>
                          <a:rPr lang="en-GB" sz="54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GB" sz="54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𝐊</m:t>
                        </m:r>
                        <m:r>
                          <a:rPr lang="en-GB" sz="54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sz="5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5400" b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GB" sz="5400" b="1" i="0" smtClean="0">
                        <a:solidFill>
                          <a:srgbClr val="000000"/>
                        </a:solidFill>
                        <a:latin typeface="Cambria Math"/>
                      </a:rPr>
                      <m:t>         </m:t>
                    </m:r>
                    <m:r>
                      <a:rPr lang="en-GB" sz="5400" b="1">
                        <a:solidFill>
                          <a:srgbClr val="000000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GB" sz="5400" dirty="0" smtClean="0">
                    <a:solidFill>
                      <a:srgbClr val="000000"/>
                    </a:solidFill>
                  </a:rPr>
                  <a:t> </a:t>
                </a:r>
                <a:endParaRPr lang="en-GB" sz="5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677" y="3413782"/>
                <a:ext cx="10145598" cy="127015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082370" y="3587195"/>
                <a:ext cx="8535738" cy="938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0" smtClean="0">
                          <a:solidFill>
                            <a:srgbClr val="000000"/>
                          </a:solidFill>
                          <a:latin typeface="Cambria Math"/>
                        </a:rPr>
                        <m:t>         </m:t>
                      </m:r>
                      <m:r>
                        <a:rPr lang="en-GB" sz="5400" b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𝐇</m:t>
                      </m:r>
                      <m:r>
                        <a:rPr lang="en-GB" sz="5400" b="1" smtClean="0">
                          <a:solidFill>
                            <a:srgbClr val="000000"/>
                          </a:solidFill>
                          <a:latin typeface="Cambria Math"/>
                        </a:rPr>
                        <m:t>                                       </m:t>
                      </m:r>
                      <m:sSup>
                        <m:sSupPr>
                          <m:ctrlPr>
                            <a:rPr lang="en-GB" sz="5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𝑻</m:t>
                          </m:r>
                        </m:sup>
                      </m:sSup>
                    </m:oMath>
                  </m:oMathPara>
                </a14:m>
                <a:endParaRPr lang="en-GB" sz="5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370" y="3587195"/>
                <a:ext cx="8535738" cy="938142"/>
              </a:xfrm>
              <a:prstGeom prst="rect">
                <a:avLst/>
              </a:prstGeom>
              <a:blipFill rotWithShape="1">
                <a:blip r:embed="rId7"/>
                <a:stretch>
                  <a:fillRect r="-16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14789472" y="3502108"/>
                <a:ext cx="81697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smtClean="0">
                    <a:solidFill>
                      <a:srgbClr val="000000"/>
                    </a:solidFill>
                  </a:rPr>
                  <a:t>avec		</a:t>
                </a:r>
                <a14:m>
                  <m:oMath xmlns:m="http://schemas.openxmlformats.org/officeDocument/2006/math">
                    <m:r>
                      <a:rPr lang="en-GB" sz="5400" b="0" i="0" smtClean="0">
                        <a:solidFill>
                          <a:srgbClr val="000000"/>
                        </a:solidFill>
                        <a:latin typeface="Cambria Math"/>
                      </a:rPr>
                      <m:t>0</m:t>
                    </m:r>
                    <m:r>
                      <a:rPr lang="en-GB" sz="54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≤ </m:t>
                    </m:r>
                    <m:r>
                      <a:rPr lang="en-GB" sz="54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GB" sz="54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⊥</m:t>
                    </m:r>
                    <m:r>
                      <a:rPr lang="en-GB" sz="5400" b="0" i="1">
                        <a:solidFill>
                          <a:srgbClr val="000000"/>
                        </a:solidFill>
                        <a:latin typeface="Cambria Math"/>
                      </a:rPr>
                      <m:t>𝜆</m:t>
                    </m:r>
                    <m:r>
                      <a:rPr lang="en-GB" sz="5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≥0</m:t>
                    </m:r>
                  </m:oMath>
                </a14:m>
                <a:endParaRPr lang="en-GB" sz="54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9472" y="3502108"/>
                <a:ext cx="8169725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3955" t="-17763" b="-394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orme libre 41"/>
          <p:cNvSpPr/>
          <p:nvPr/>
        </p:nvSpPr>
        <p:spPr>
          <a:xfrm>
            <a:off x="17004113" y="5685571"/>
            <a:ext cx="5890061" cy="4384954"/>
          </a:xfrm>
          <a:custGeom>
            <a:avLst/>
            <a:gdLst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30843 w 1411490"/>
              <a:gd name="connsiteY18" fmla="*/ 1325573 h 1356258"/>
              <a:gd name="connsiteX19" fmla="*/ 540048 w 1411490"/>
              <a:gd name="connsiteY19" fmla="*/ 1328642 h 1356258"/>
              <a:gd name="connsiteX20" fmla="*/ 579938 w 1411490"/>
              <a:gd name="connsiteY20" fmla="*/ 1337847 h 1356258"/>
              <a:gd name="connsiteX21" fmla="*/ 656649 w 1411490"/>
              <a:gd name="connsiteY21" fmla="*/ 1343984 h 1356258"/>
              <a:gd name="connsiteX22" fmla="*/ 699608 w 1411490"/>
              <a:gd name="connsiteY22" fmla="*/ 1350121 h 1356258"/>
              <a:gd name="connsiteX23" fmla="*/ 751771 w 1411490"/>
              <a:gd name="connsiteY23" fmla="*/ 1356258 h 1356258"/>
              <a:gd name="connsiteX24" fmla="*/ 843825 w 1411490"/>
              <a:gd name="connsiteY24" fmla="*/ 1353189 h 1356258"/>
              <a:gd name="connsiteX25" fmla="*/ 874510 w 1411490"/>
              <a:gd name="connsiteY25" fmla="*/ 1347052 h 1356258"/>
              <a:gd name="connsiteX26" fmla="*/ 905194 w 1411490"/>
              <a:gd name="connsiteY26" fmla="*/ 1343984 h 1356258"/>
              <a:gd name="connsiteX27" fmla="*/ 920537 w 1411490"/>
              <a:gd name="connsiteY27" fmla="*/ 1337847 h 1356258"/>
              <a:gd name="connsiteX28" fmla="*/ 948153 w 1411490"/>
              <a:gd name="connsiteY28" fmla="*/ 1331710 h 1356258"/>
              <a:gd name="connsiteX29" fmla="*/ 978837 w 1411490"/>
              <a:gd name="connsiteY29" fmla="*/ 1313299 h 1356258"/>
              <a:gd name="connsiteX30" fmla="*/ 1006453 w 1411490"/>
              <a:gd name="connsiteY30" fmla="*/ 1301026 h 1356258"/>
              <a:gd name="connsiteX31" fmla="*/ 1040206 w 1411490"/>
              <a:gd name="connsiteY31" fmla="*/ 1273410 h 1356258"/>
              <a:gd name="connsiteX32" fmla="*/ 1058617 w 1411490"/>
              <a:gd name="connsiteY32" fmla="*/ 1239656 h 1356258"/>
              <a:gd name="connsiteX33" fmla="*/ 1067823 w 1411490"/>
              <a:gd name="connsiteY33" fmla="*/ 1227383 h 1356258"/>
              <a:gd name="connsiteX34" fmla="*/ 1119986 w 1411490"/>
              <a:gd name="connsiteY34" fmla="*/ 1159877 h 1356258"/>
              <a:gd name="connsiteX35" fmla="*/ 1132260 w 1411490"/>
              <a:gd name="connsiteY35" fmla="*/ 1150671 h 1356258"/>
              <a:gd name="connsiteX36" fmla="*/ 1150671 w 1411490"/>
              <a:gd name="connsiteY36" fmla="*/ 1129192 h 1356258"/>
              <a:gd name="connsiteX37" fmla="*/ 1159876 w 1411490"/>
              <a:gd name="connsiteY37" fmla="*/ 1123055 h 1356258"/>
              <a:gd name="connsiteX38" fmla="*/ 1181355 w 1411490"/>
              <a:gd name="connsiteY38" fmla="*/ 1101576 h 1356258"/>
              <a:gd name="connsiteX39" fmla="*/ 1218177 w 1411490"/>
              <a:gd name="connsiteY39" fmla="*/ 1070891 h 1356258"/>
              <a:gd name="connsiteX40" fmla="*/ 1233519 w 1411490"/>
              <a:gd name="connsiteY40" fmla="*/ 1052481 h 1356258"/>
              <a:gd name="connsiteX41" fmla="*/ 1239656 w 1411490"/>
              <a:gd name="connsiteY41" fmla="*/ 1043275 h 1356258"/>
              <a:gd name="connsiteX42" fmla="*/ 1264204 w 1411490"/>
              <a:gd name="connsiteY42" fmla="*/ 1018728 h 1356258"/>
              <a:gd name="connsiteX43" fmla="*/ 1291820 w 1411490"/>
              <a:gd name="connsiteY43" fmla="*/ 975769 h 1356258"/>
              <a:gd name="connsiteX44" fmla="*/ 1301025 w 1411490"/>
              <a:gd name="connsiteY44" fmla="*/ 945085 h 1356258"/>
              <a:gd name="connsiteX45" fmla="*/ 1313299 w 1411490"/>
              <a:gd name="connsiteY45" fmla="*/ 923605 h 1356258"/>
              <a:gd name="connsiteX46" fmla="*/ 1319436 w 1411490"/>
              <a:gd name="connsiteY46" fmla="*/ 908263 h 1356258"/>
              <a:gd name="connsiteX47" fmla="*/ 1322504 w 1411490"/>
              <a:gd name="connsiteY47" fmla="*/ 892921 h 1356258"/>
              <a:gd name="connsiteX48" fmla="*/ 1328641 w 1411490"/>
              <a:gd name="connsiteY48" fmla="*/ 874510 h 1356258"/>
              <a:gd name="connsiteX49" fmla="*/ 1334778 w 1411490"/>
              <a:gd name="connsiteY49" fmla="*/ 831552 h 1356258"/>
              <a:gd name="connsiteX50" fmla="*/ 1343984 w 1411490"/>
              <a:gd name="connsiteY50" fmla="*/ 813141 h 1356258"/>
              <a:gd name="connsiteX51" fmla="*/ 1362394 w 1411490"/>
              <a:gd name="connsiteY51" fmla="*/ 764046 h 1356258"/>
              <a:gd name="connsiteX52" fmla="*/ 1365463 w 1411490"/>
              <a:gd name="connsiteY52" fmla="*/ 745635 h 1356258"/>
              <a:gd name="connsiteX53" fmla="*/ 1371600 w 1411490"/>
              <a:gd name="connsiteY53" fmla="*/ 718019 h 1356258"/>
              <a:gd name="connsiteX54" fmla="*/ 1374668 w 1411490"/>
              <a:gd name="connsiteY54" fmla="*/ 705745 h 1356258"/>
              <a:gd name="connsiteX55" fmla="*/ 1380805 w 1411490"/>
              <a:gd name="connsiteY55" fmla="*/ 675061 h 1356258"/>
              <a:gd name="connsiteX56" fmla="*/ 1393079 w 1411490"/>
              <a:gd name="connsiteY56" fmla="*/ 604486 h 1356258"/>
              <a:gd name="connsiteX57" fmla="*/ 1405353 w 1411490"/>
              <a:gd name="connsiteY57" fmla="*/ 494022 h 1356258"/>
              <a:gd name="connsiteX58" fmla="*/ 1411490 w 1411490"/>
              <a:gd name="connsiteY58" fmla="*/ 472542 h 1356258"/>
              <a:gd name="connsiteX59" fmla="*/ 1405353 w 1411490"/>
              <a:gd name="connsiteY59" fmla="*/ 312983 h 1356258"/>
              <a:gd name="connsiteX60" fmla="*/ 1390010 w 1411490"/>
              <a:gd name="connsiteY60" fmla="*/ 279230 h 1356258"/>
              <a:gd name="connsiteX61" fmla="*/ 1383874 w 1411490"/>
              <a:gd name="connsiteY61" fmla="*/ 260819 h 1356258"/>
              <a:gd name="connsiteX62" fmla="*/ 1356257 w 1411490"/>
              <a:gd name="connsiteY62" fmla="*/ 220929 h 1356258"/>
              <a:gd name="connsiteX63" fmla="*/ 1343984 w 1411490"/>
              <a:gd name="connsiteY63" fmla="*/ 202518 h 1356258"/>
              <a:gd name="connsiteX64" fmla="*/ 1291820 w 1411490"/>
              <a:gd name="connsiteY64" fmla="*/ 153423 h 1356258"/>
              <a:gd name="connsiteX65" fmla="*/ 1236588 w 1411490"/>
              <a:gd name="connsiteY65" fmla="*/ 113533 h 1356258"/>
              <a:gd name="connsiteX66" fmla="*/ 1187492 w 1411490"/>
              <a:gd name="connsiteY66" fmla="*/ 92054 h 1356258"/>
              <a:gd name="connsiteX67" fmla="*/ 1135329 w 1411490"/>
              <a:gd name="connsiteY67" fmla="*/ 70575 h 1356258"/>
              <a:gd name="connsiteX68" fmla="*/ 1104644 w 1411490"/>
              <a:gd name="connsiteY68" fmla="*/ 61369 h 1356258"/>
              <a:gd name="connsiteX69" fmla="*/ 1064754 w 1411490"/>
              <a:gd name="connsiteY69" fmla="*/ 49095 h 1356258"/>
              <a:gd name="connsiteX70" fmla="*/ 1018727 w 1411490"/>
              <a:gd name="connsiteY70" fmla="*/ 33753 h 1356258"/>
              <a:gd name="connsiteX71" fmla="*/ 932810 w 1411490"/>
              <a:gd name="connsiteY71" fmla="*/ 24548 h 1356258"/>
              <a:gd name="connsiteX72" fmla="*/ 874510 w 1411490"/>
              <a:gd name="connsiteY72" fmla="*/ 18411 h 1356258"/>
              <a:gd name="connsiteX73" fmla="*/ 853031 w 1411490"/>
              <a:gd name="connsiteY73" fmla="*/ 15342 h 1356258"/>
              <a:gd name="connsiteX74" fmla="*/ 764045 w 1411490"/>
              <a:gd name="connsiteY74" fmla="*/ 6137 h 1356258"/>
              <a:gd name="connsiteX75" fmla="*/ 693471 w 1411490"/>
              <a:gd name="connsiteY75" fmla="*/ 3069 h 1356258"/>
              <a:gd name="connsiteX76" fmla="*/ 650512 w 1411490"/>
              <a:gd name="connsiteY76" fmla="*/ 0 h 1356258"/>
              <a:gd name="connsiteX77" fmla="*/ 592212 w 1411490"/>
              <a:gd name="connsiteY77" fmla="*/ 3069 h 1356258"/>
              <a:gd name="connsiteX78" fmla="*/ 564596 w 1411490"/>
              <a:gd name="connsiteY78" fmla="*/ 6137 h 1356258"/>
              <a:gd name="connsiteX79" fmla="*/ 524706 w 1411490"/>
              <a:gd name="connsiteY79" fmla="*/ 9205 h 1356258"/>
              <a:gd name="connsiteX80" fmla="*/ 475610 w 1411490"/>
              <a:gd name="connsiteY80" fmla="*/ 15342 h 1356258"/>
              <a:gd name="connsiteX81" fmla="*/ 454131 w 1411490"/>
              <a:gd name="connsiteY81" fmla="*/ 18411 h 1356258"/>
              <a:gd name="connsiteX82" fmla="*/ 420378 w 1411490"/>
              <a:gd name="connsiteY82" fmla="*/ 21479 h 1356258"/>
              <a:gd name="connsiteX83" fmla="*/ 392762 w 1411490"/>
              <a:gd name="connsiteY83" fmla="*/ 27616 h 1356258"/>
              <a:gd name="connsiteX84" fmla="*/ 371283 w 1411490"/>
              <a:gd name="connsiteY84" fmla="*/ 33753 h 1356258"/>
              <a:gd name="connsiteX85" fmla="*/ 349804 w 1411490"/>
              <a:gd name="connsiteY85" fmla="*/ 36822 h 1356258"/>
              <a:gd name="connsiteX86" fmla="*/ 306845 w 1411490"/>
              <a:gd name="connsiteY86" fmla="*/ 46027 h 1356258"/>
              <a:gd name="connsiteX87" fmla="*/ 294571 w 1411490"/>
              <a:gd name="connsiteY87" fmla="*/ 52164 h 1356258"/>
              <a:gd name="connsiteX88" fmla="*/ 263887 w 1411490"/>
              <a:gd name="connsiteY88" fmla="*/ 64438 h 1356258"/>
              <a:gd name="connsiteX89" fmla="*/ 248545 w 1411490"/>
              <a:gd name="connsiteY89" fmla="*/ 73643 h 1356258"/>
              <a:gd name="connsiteX90" fmla="*/ 202518 w 1411490"/>
              <a:gd name="connsiteY90" fmla="*/ 95122 h 1356258"/>
              <a:gd name="connsiteX91" fmla="*/ 193312 w 1411490"/>
              <a:gd name="connsiteY91" fmla="*/ 101259 h 1356258"/>
              <a:gd name="connsiteX92" fmla="*/ 181039 w 1411490"/>
              <a:gd name="connsiteY92" fmla="*/ 107396 h 1356258"/>
              <a:gd name="connsiteX93" fmla="*/ 168765 w 1411490"/>
              <a:gd name="connsiteY93" fmla="*/ 116601 h 1356258"/>
              <a:gd name="connsiteX94" fmla="*/ 159559 w 1411490"/>
              <a:gd name="connsiteY94" fmla="*/ 122738 h 1356258"/>
              <a:gd name="connsiteX95" fmla="*/ 147286 w 1411490"/>
              <a:gd name="connsiteY95" fmla="*/ 131944 h 1356258"/>
              <a:gd name="connsiteX96" fmla="*/ 135012 w 1411490"/>
              <a:gd name="connsiteY96" fmla="*/ 138081 h 1356258"/>
              <a:gd name="connsiteX97" fmla="*/ 98190 w 1411490"/>
              <a:gd name="connsiteY97" fmla="*/ 171834 h 1356258"/>
              <a:gd name="connsiteX98" fmla="*/ 82848 w 1411490"/>
              <a:gd name="connsiteY98" fmla="*/ 184107 h 1356258"/>
              <a:gd name="connsiteX99" fmla="*/ 64437 w 1411490"/>
              <a:gd name="connsiteY99" fmla="*/ 202518 h 1356258"/>
              <a:gd name="connsiteX100" fmla="*/ 58300 w 1411490"/>
              <a:gd name="connsiteY100" fmla="*/ 214792 h 1356258"/>
              <a:gd name="connsiteX101" fmla="*/ 49095 w 1411490"/>
              <a:gd name="connsiteY101" fmla="*/ 220929 h 1356258"/>
              <a:gd name="connsiteX102" fmla="*/ 39890 w 1411490"/>
              <a:gd name="connsiteY102" fmla="*/ 230134 h 1356258"/>
              <a:gd name="connsiteX103" fmla="*/ 27616 w 1411490"/>
              <a:gd name="connsiteY103" fmla="*/ 251614 h 1356258"/>
              <a:gd name="connsiteX104" fmla="*/ 15342 w 1411490"/>
              <a:gd name="connsiteY104" fmla="*/ 273093 h 1356258"/>
              <a:gd name="connsiteX105" fmla="*/ 12274 w 1411490"/>
              <a:gd name="connsiteY105" fmla="*/ 285367 h 1356258"/>
              <a:gd name="connsiteX106" fmla="*/ 9205 w 1411490"/>
              <a:gd name="connsiteY106" fmla="*/ 294572 h 1356258"/>
              <a:gd name="connsiteX107" fmla="*/ 15342 w 1411490"/>
              <a:gd name="connsiteY107" fmla="*/ 312983 h 1356258"/>
              <a:gd name="connsiteX108" fmla="*/ 0 w 1411490"/>
              <a:gd name="connsiteY108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30843 w 1411490"/>
              <a:gd name="connsiteY18" fmla="*/ 1325573 h 1356258"/>
              <a:gd name="connsiteX19" fmla="*/ 540048 w 1411490"/>
              <a:gd name="connsiteY19" fmla="*/ 1328642 h 1356258"/>
              <a:gd name="connsiteX20" fmla="*/ 579938 w 1411490"/>
              <a:gd name="connsiteY20" fmla="*/ 1337847 h 1356258"/>
              <a:gd name="connsiteX21" fmla="*/ 656649 w 1411490"/>
              <a:gd name="connsiteY21" fmla="*/ 1343984 h 1356258"/>
              <a:gd name="connsiteX22" fmla="*/ 751771 w 1411490"/>
              <a:gd name="connsiteY22" fmla="*/ 1356258 h 1356258"/>
              <a:gd name="connsiteX23" fmla="*/ 843825 w 1411490"/>
              <a:gd name="connsiteY23" fmla="*/ 1353189 h 1356258"/>
              <a:gd name="connsiteX24" fmla="*/ 874510 w 1411490"/>
              <a:gd name="connsiteY24" fmla="*/ 1347052 h 1356258"/>
              <a:gd name="connsiteX25" fmla="*/ 905194 w 1411490"/>
              <a:gd name="connsiteY25" fmla="*/ 1343984 h 1356258"/>
              <a:gd name="connsiteX26" fmla="*/ 920537 w 1411490"/>
              <a:gd name="connsiteY26" fmla="*/ 1337847 h 1356258"/>
              <a:gd name="connsiteX27" fmla="*/ 948153 w 1411490"/>
              <a:gd name="connsiteY27" fmla="*/ 1331710 h 1356258"/>
              <a:gd name="connsiteX28" fmla="*/ 978837 w 1411490"/>
              <a:gd name="connsiteY28" fmla="*/ 1313299 h 1356258"/>
              <a:gd name="connsiteX29" fmla="*/ 1006453 w 1411490"/>
              <a:gd name="connsiteY29" fmla="*/ 1301026 h 1356258"/>
              <a:gd name="connsiteX30" fmla="*/ 1040206 w 1411490"/>
              <a:gd name="connsiteY30" fmla="*/ 1273410 h 1356258"/>
              <a:gd name="connsiteX31" fmla="*/ 1058617 w 1411490"/>
              <a:gd name="connsiteY31" fmla="*/ 1239656 h 1356258"/>
              <a:gd name="connsiteX32" fmla="*/ 1067823 w 1411490"/>
              <a:gd name="connsiteY32" fmla="*/ 1227383 h 1356258"/>
              <a:gd name="connsiteX33" fmla="*/ 1119986 w 1411490"/>
              <a:gd name="connsiteY33" fmla="*/ 1159877 h 1356258"/>
              <a:gd name="connsiteX34" fmla="*/ 1132260 w 1411490"/>
              <a:gd name="connsiteY34" fmla="*/ 1150671 h 1356258"/>
              <a:gd name="connsiteX35" fmla="*/ 1150671 w 1411490"/>
              <a:gd name="connsiteY35" fmla="*/ 1129192 h 1356258"/>
              <a:gd name="connsiteX36" fmla="*/ 1159876 w 1411490"/>
              <a:gd name="connsiteY36" fmla="*/ 1123055 h 1356258"/>
              <a:gd name="connsiteX37" fmla="*/ 1181355 w 1411490"/>
              <a:gd name="connsiteY37" fmla="*/ 1101576 h 1356258"/>
              <a:gd name="connsiteX38" fmla="*/ 1218177 w 1411490"/>
              <a:gd name="connsiteY38" fmla="*/ 1070891 h 1356258"/>
              <a:gd name="connsiteX39" fmla="*/ 1233519 w 1411490"/>
              <a:gd name="connsiteY39" fmla="*/ 1052481 h 1356258"/>
              <a:gd name="connsiteX40" fmla="*/ 1239656 w 1411490"/>
              <a:gd name="connsiteY40" fmla="*/ 1043275 h 1356258"/>
              <a:gd name="connsiteX41" fmla="*/ 1264204 w 1411490"/>
              <a:gd name="connsiteY41" fmla="*/ 1018728 h 1356258"/>
              <a:gd name="connsiteX42" fmla="*/ 1291820 w 1411490"/>
              <a:gd name="connsiteY42" fmla="*/ 975769 h 1356258"/>
              <a:gd name="connsiteX43" fmla="*/ 1301025 w 1411490"/>
              <a:gd name="connsiteY43" fmla="*/ 945085 h 1356258"/>
              <a:gd name="connsiteX44" fmla="*/ 1313299 w 1411490"/>
              <a:gd name="connsiteY44" fmla="*/ 923605 h 1356258"/>
              <a:gd name="connsiteX45" fmla="*/ 1319436 w 1411490"/>
              <a:gd name="connsiteY45" fmla="*/ 908263 h 1356258"/>
              <a:gd name="connsiteX46" fmla="*/ 1322504 w 1411490"/>
              <a:gd name="connsiteY46" fmla="*/ 892921 h 1356258"/>
              <a:gd name="connsiteX47" fmla="*/ 1328641 w 1411490"/>
              <a:gd name="connsiteY47" fmla="*/ 874510 h 1356258"/>
              <a:gd name="connsiteX48" fmla="*/ 1334778 w 1411490"/>
              <a:gd name="connsiteY48" fmla="*/ 831552 h 1356258"/>
              <a:gd name="connsiteX49" fmla="*/ 1343984 w 1411490"/>
              <a:gd name="connsiteY49" fmla="*/ 813141 h 1356258"/>
              <a:gd name="connsiteX50" fmla="*/ 1362394 w 1411490"/>
              <a:gd name="connsiteY50" fmla="*/ 764046 h 1356258"/>
              <a:gd name="connsiteX51" fmla="*/ 1365463 w 1411490"/>
              <a:gd name="connsiteY51" fmla="*/ 745635 h 1356258"/>
              <a:gd name="connsiteX52" fmla="*/ 1371600 w 1411490"/>
              <a:gd name="connsiteY52" fmla="*/ 718019 h 1356258"/>
              <a:gd name="connsiteX53" fmla="*/ 1374668 w 1411490"/>
              <a:gd name="connsiteY53" fmla="*/ 705745 h 1356258"/>
              <a:gd name="connsiteX54" fmla="*/ 1380805 w 1411490"/>
              <a:gd name="connsiteY54" fmla="*/ 675061 h 1356258"/>
              <a:gd name="connsiteX55" fmla="*/ 1393079 w 1411490"/>
              <a:gd name="connsiteY55" fmla="*/ 604486 h 1356258"/>
              <a:gd name="connsiteX56" fmla="*/ 1405353 w 1411490"/>
              <a:gd name="connsiteY56" fmla="*/ 494022 h 1356258"/>
              <a:gd name="connsiteX57" fmla="*/ 1411490 w 1411490"/>
              <a:gd name="connsiteY57" fmla="*/ 472542 h 1356258"/>
              <a:gd name="connsiteX58" fmla="*/ 1405353 w 1411490"/>
              <a:gd name="connsiteY58" fmla="*/ 312983 h 1356258"/>
              <a:gd name="connsiteX59" fmla="*/ 1390010 w 1411490"/>
              <a:gd name="connsiteY59" fmla="*/ 279230 h 1356258"/>
              <a:gd name="connsiteX60" fmla="*/ 1383874 w 1411490"/>
              <a:gd name="connsiteY60" fmla="*/ 260819 h 1356258"/>
              <a:gd name="connsiteX61" fmla="*/ 1356257 w 1411490"/>
              <a:gd name="connsiteY61" fmla="*/ 220929 h 1356258"/>
              <a:gd name="connsiteX62" fmla="*/ 1343984 w 1411490"/>
              <a:gd name="connsiteY62" fmla="*/ 202518 h 1356258"/>
              <a:gd name="connsiteX63" fmla="*/ 1291820 w 1411490"/>
              <a:gd name="connsiteY63" fmla="*/ 153423 h 1356258"/>
              <a:gd name="connsiteX64" fmla="*/ 1236588 w 1411490"/>
              <a:gd name="connsiteY64" fmla="*/ 113533 h 1356258"/>
              <a:gd name="connsiteX65" fmla="*/ 1187492 w 1411490"/>
              <a:gd name="connsiteY65" fmla="*/ 92054 h 1356258"/>
              <a:gd name="connsiteX66" fmla="*/ 1135329 w 1411490"/>
              <a:gd name="connsiteY66" fmla="*/ 70575 h 1356258"/>
              <a:gd name="connsiteX67" fmla="*/ 1104644 w 1411490"/>
              <a:gd name="connsiteY67" fmla="*/ 61369 h 1356258"/>
              <a:gd name="connsiteX68" fmla="*/ 1064754 w 1411490"/>
              <a:gd name="connsiteY68" fmla="*/ 49095 h 1356258"/>
              <a:gd name="connsiteX69" fmla="*/ 1018727 w 1411490"/>
              <a:gd name="connsiteY69" fmla="*/ 33753 h 1356258"/>
              <a:gd name="connsiteX70" fmla="*/ 932810 w 1411490"/>
              <a:gd name="connsiteY70" fmla="*/ 24548 h 1356258"/>
              <a:gd name="connsiteX71" fmla="*/ 874510 w 1411490"/>
              <a:gd name="connsiteY71" fmla="*/ 18411 h 1356258"/>
              <a:gd name="connsiteX72" fmla="*/ 853031 w 1411490"/>
              <a:gd name="connsiteY72" fmla="*/ 15342 h 1356258"/>
              <a:gd name="connsiteX73" fmla="*/ 764045 w 1411490"/>
              <a:gd name="connsiteY73" fmla="*/ 6137 h 1356258"/>
              <a:gd name="connsiteX74" fmla="*/ 693471 w 1411490"/>
              <a:gd name="connsiteY74" fmla="*/ 3069 h 1356258"/>
              <a:gd name="connsiteX75" fmla="*/ 650512 w 1411490"/>
              <a:gd name="connsiteY75" fmla="*/ 0 h 1356258"/>
              <a:gd name="connsiteX76" fmla="*/ 592212 w 1411490"/>
              <a:gd name="connsiteY76" fmla="*/ 3069 h 1356258"/>
              <a:gd name="connsiteX77" fmla="*/ 564596 w 1411490"/>
              <a:gd name="connsiteY77" fmla="*/ 6137 h 1356258"/>
              <a:gd name="connsiteX78" fmla="*/ 524706 w 1411490"/>
              <a:gd name="connsiteY78" fmla="*/ 9205 h 1356258"/>
              <a:gd name="connsiteX79" fmla="*/ 475610 w 1411490"/>
              <a:gd name="connsiteY79" fmla="*/ 15342 h 1356258"/>
              <a:gd name="connsiteX80" fmla="*/ 454131 w 1411490"/>
              <a:gd name="connsiteY80" fmla="*/ 18411 h 1356258"/>
              <a:gd name="connsiteX81" fmla="*/ 420378 w 1411490"/>
              <a:gd name="connsiteY81" fmla="*/ 21479 h 1356258"/>
              <a:gd name="connsiteX82" fmla="*/ 392762 w 1411490"/>
              <a:gd name="connsiteY82" fmla="*/ 27616 h 1356258"/>
              <a:gd name="connsiteX83" fmla="*/ 371283 w 1411490"/>
              <a:gd name="connsiteY83" fmla="*/ 33753 h 1356258"/>
              <a:gd name="connsiteX84" fmla="*/ 349804 w 1411490"/>
              <a:gd name="connsiteY84" fmla="*/ 36822 h 1356258"/>
              <a:gd name="connsiteX85" fmla="*/ 306845 w 1411490"/>
              <a:gd name="connsiteY85" fmla="*/ 46027 h 1356258"/>
              <a:gd name="connsiteX86" fmla="*/ 294571 w 1411490"/>
              <a:gd name="connsiteY86" fmla="*/ 52164 h 1356258"/>
              <a:gd name="connsiteX87" fmla="*/ 263887 w 1411490"/>
              <a:gd name="connsiteY87" fmla="*/ 64438 h 1356258"/>
              <a:gd name="connsiteX88" fmla="*/ 248545 w 1411490"/>
              <a:gd name="connsiteY88" fmla="*/ 73643 h 1356258"/>
              <a:gd name="connsiteX89" fmla="*/ 202518 w 1411490"/>
              <a:gd name="connsiteY89" fmla="*/ 95122 h 1356258"/>
              <a:gd name="connsiteX90" fmla="*/ 193312 w 1411490"/>
              <a:gd name="connsiteY90" fmla="*/ 101259 h 1356258"/>
              <a:gd name="connsiteX91" fmla="*/ 181039 w 1411490"/>
              <a:gd name="connsiteY91" fmla="*/ 107396 h 1356258"/>
              <a:gd name="connsiteX92" fmla="*/ 168765 w 1411490"/>
              <a:gd name="connsiteY92" fmla="*/ 116601 h 1356258"/>
              <a:gd name="connsiteX93" fmla="*/ 159559 w 1411490"/>
              <a:gd name="connsiteY93" fmla="*/ 122738 h 1356258"/>
              <a:gd name="connsiteX94" fmla="*/ 147286 w 1411490"/>
              <a:gd name="connsiteY94" fmla="*/ 131944 h 1356258"/>
              <a:gd name="connsiteX95" fmla="*/ 135012 w 1411490"/>
              <a:gd name="connsiteY95" fmla="*/ 138081 h 1356258"/>
              <a:gd name="connsiteX96" fmla="*/ 98190 w 1411490"/>
              <a:gd name="connsiteY96" fmla="*/ 171834 h 1356258"/>
              <a:gd name="connsiteX97" fmla="*/ 82848 w 1411490"/>
              <a:gd name="connsiteY97" fmla="*/ 184107 h 1356258"/>
              <a:gd name="connsiteX98" fmla="*/ 64437 w 1411490"/>
              <a:gd name="connsiteY98" fmla="*/ 202518 h 1356258"/>
              <a:gd name="connsiteX99" fmla="*/ 58300 w 1411490"/>
              <a:gd name="connsiteY99" fmla="*/ 214792 h 1356258"/>
              <a:gd name="connsiteX100" fmla="*/ 49095 w 1411490"/>
              <a:gd name="connsiteY100" fmla="*/ 220929 h 1356258"/>
              <a:gd name="connsiteX101" fmla="*/ 39890 w 1411490"/>
              <a:gd name="connsiteY101" fmla="*/ 230134 h 1356258"/>
              <a:gd name="connsiteX102" fmla="*/ 27616 w 1411490"/>
              <a:gd name="connsiteY102" fmla="*/ 251614 h 1356258"/>
              <a:gd name="connsiteX103" fmla="*/ 15342 w 1411490"/>
              <a:gd name="connsiteY103" fmla="*/ 273093 h 1356258"/>
              <a:gd name="connsiteX104" fmla="*/ 12274 w 1411490"/>
              <a:gd name="connsiteY104" fmla="*/ 285367 h 1356258"/>
              <a:gd name="connsiteX105" fmla="*/ 9205 w 1411490"/>
              <a:gd name="connsiteY105" fmla="*/ 294572 h 1356258"/>
              <a:gd name="connsiteX106" fmla="*/ 15342 w 1411490"/>
              <a:gd name="connsiteY106" fmla="*/ 312983 h 1356258"/>
              <a:gd name="connsiteX107" fmla="*/ 0 w 1411490"/>
              <a:gd name="connsiteY107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30843 w 1411490"/>
              <a:gd name="connsiteY18" fmla="*/ 1325573 h 1356258"/>
              <a:gd name="connsiteX19" fmla="*/ 579938 w 1411490"/>
              <a:gd name="connsiteY19" fmla="*/ 1337847 h 1356258"/>
              <a:gd name="connsiteX20" fmla="*/ 656649 w 1411490"/>
              <a:gd name="connsiteY20" fmla="*/ 1343984 h 1356258"/>
              <a:gd name="connsiteX21" fmla="*/ 751771 w 1411490"/>
              <a:gd name="connsiteY21" fmla="*/ 1356258 h 1356258"/>
              <a:gd name="connsiteX22" fmla="*/ 843825 w 1411490"/>
              <a:gd name="connsiteY22" fmla="*/ 1353189 h 1356258"/>
              <a:gd name="connsiteX23" fmla="*/ 874510 w 1411490"/>
              <a:gd name="connsiteY23" fmla="*/ 1347052 h 1356258"/>
              <a:gd name="connsiteX24" fmla="*/ 905194 w 1411490"/>
              <a:gd name="connsiteY24" fmla="*/ 1343984 h 1356258"/>
              <a:gd name="connsiteX25" fmla="*/ 920537 w 1411490"/>
              <a:gd name="connsiteY25" fmla="*/ 1337847 h 1356258"/>
              <a:gd name="connsiteX26" fmla="*/ 948153 w 1411490"/>
              <a:gd name="connsiteY26" fmla="*/ 1331710 h 1356258"/>
              <a:gd name="connsiteX27" fmla="*/ 978837 w 1411490"/>
              <a:gd name="connsiteY27" fmla="*/ 1313299 h 1356258"/>
              <a:gd name="connsiteX28" fmla="*/ 1006453 w 1411490"/>
              <a:gd name="connsiteY28" fmla="*/ 1301026 h 1356258"/>
              <a:gd name="connsiteX29" fmla="*/ 1040206 w 1411490"/>
              <a:gd name="connsiteY29" fmla="*/ 1273410 h 1356258"/>
              <a:gd name="connsiteX30" fmla="*/ 1058617 w 1411490"/>
              <a:gd name="connsiteY30" fmla="*/ 1239656 h 1356258"/>
              <a:gd name="connsiteX31" fmla="*/ 1067823 w 1411490"/>
              <a:gd name="connsiteY31" fmla="*/ 1227383 h 1356258"/>
              <a:gd name="connsiteX32" fmla="*/ 1119986 w 1411490"/>
              <a:gd name="connsiteY32" fmla="*/ 1159877 h 1356258"/>
              <a:gd name="connsiteX33" fmla="*/ 1132260 w 1411490"/>
              <a:gd name="connsiteY33" fmla="*/ 1150671 h 1356258"/>
              <a:gd name="connsiteX34" fmla="*/ 1150671 w 1411490"/>
              <a:gd name="connsiteY34" fmla="*/ 1129192 h 1356258"/>
              <a:gd name="connsiteX35" fmla="*/ 1159876 w 1411490"/>
              <a:gd name="connsiteY35" fmla="*/ 1123055 h 1356258"/>
              <a:gd name="connsiteX36" fmla="*/ 1181355 w 1411490"/>
              <a:gd name="connsiteY36" fmla="*/ 1101576 h 1356258"/>
              <a:gd name="connsiteX37" fmla="*/ 1218177 w 1411490"/>
              <a:gd name="connsiteY37" fmla="*/ 1070891 h 1356258"/>
              <a:gd name="connsiteX38" fmla="*/ 1233519 w 1411490"/>
              <a:gd name="connsiteY38" fmla="*/ 1052481 h 1356258"/>
              <a:gd name="connsiteX39" fmla="*/ 1239656 w 1411490"/>
              <a:gd name="connsiteY39" fmla="*/ 1043275 h 1356258"/>
              <a:gd name="connsiteX40" fmla="*/ 1264204 w 1411490"/>
              <a:gd name="connsiteY40" fmla="*/ 1018728 h 1356258"/>
              <a:gd name="connsiteX41" fmla="*/ 1291820 w 1411490"/>
              <a:gd name="connsiteY41" fmla="*/ 975769 h 1356258"/>
              <a:gd name="connsiteX42" fmla="*/ 1301025 w 1411490"/>
              <a:gd name="connsiteY42" fmla="*/ 945085 h 1356258"/>
              <a:gd name="connsiteX43" fmla="*/ 1313299 w 1411490"/>
              <a:gd name="connsiteY43" fmla="*/ 923605 h 1356258"/>
              <a:gd name="connsiteX44" fmla="*/ 1319436 w 1411490"/>
              <a:gd name="connsiteY44" fmla="*/ 908263 h 1356258"/>
              <a:gd name="connsiteX45" fmla="*/ 1322504 w 1411490"/>
              <a:gd name="connsiteY45" fmla="*/ 892921 h 1356258"/>
              <a:gd name="connsiteX46" fmla="*/ 1328641 w 1411490"/>
              <a:gd name="connsiteY46" fmla="*/ 874510 h 1356258"/>
              <a:gd name="connsiteX47" fmla="*/ 1334778 w 1411490"/>
              <a:gd name="connsiteY47" fmla="*/ 831552 h 1356258"/>
              <a:gd name="connsiteX48" fmla="*/ 1343984 w 1411490"/>
              <a:gd name="connsiteY48" fmla="*/ 813141 h 1356258"/>
              <a:gd name="connsiteX49" fmla="*/ 1362394 w 1411490"/>
              <a:gd name="connsiteY49" fmla="*/ 764046 h 1356258"/>
              <a:gd name="connsiteX50" fmla="*/ 1365463 w 1411490"/>
              <a:gd name="connsiteY50" fmla="*/ 745635 h 1356258"/>
              <a:gd name="connsiteX51" fmla="*/ 1371600 w 1411490"/>
              <a:gd name="connsiteY51" fmla="*/ 718019 h 1356258"/>
              <a:gd name="connsiteX52" fmla="*/ 1374668 w 1411490"/>
              <a:gd name="connsiteY52" fmla="*/ 705745 h 1356258"/>
              <a:gd name="connsiteX53" fmla="*/ 1380805 w 1411490"/>
              <a:gd name="connsiteY53" fmla="*/ 675061 h 1356258"/>
              <a:gd name="connsiteX54" fmla="*/ 1393079 w 1411490"/>
              <a:gd name="connsiteY54" fmla="*/ 604486 h 1356258"/>
              <a:gd name="connsiteX55" fmla="*/ 1405353 w 1411490"/>
              <a:gd name="connsiteY55" fmla="*/ 494022 h 1356258"/>
              <a:gd name="connsiteX56" fmla="*/ 1411490 w 1411490"/>
              <a:gd name="connsiteY56" fmla="*/ 472542 h 1356258"/>
              <a:gd name="connsiteX57" fmla="*/ 1405353 w 1411490"/>
              <a:gd name="connsiteY57" fmla="*/ 312983 h 1356258"/>
              <a:gd name="connsiteX58" fmla="*/ 1390010 w 1411490"/>
              <a:gd name="connsiteY58" fmla="*/ 279230 h 1356258"/>
              <a:gd name="connsiteX59" fmla="*/ 1383874 w 1411490"/>
              <a:gd name="connsiteY59" fmla="*/ 260819 h 1356258"/>
              <a:gd name="connsiteX60" fmla="*/ 1356257 w 1411490"/>
              <a:gd name="connsiteY60" fmla="*/ 220929 h 1356258"/>
              <a:gd name="connsiteX61" fmla="*/ 1343984 w 1411490"/>
              <a:gd name="connsiteY61" fmla="*/ 202518 h 1356258"/>
              <a:gd name="connsiteX62" fmla="*/ 1291820 w 1411490"/>
              <a:gd name="connsiteY62" fmla="*/ 153423 h 1356258"/>
              <a:gd name="connsiteX63" fmla="*/ 1236588 w 1411490"/>
              <a:gd name="connsiteY63" fmla="*/ 113533 h 1356258"/>
              <a:gd name="connsiteX64" fmla="*/ 1187492 w 1411490"/>
              <a:gd name="connsiteY64" fmla="*/ 92054 h 1356258"/>
              <a:gd name="connsiteX65" fmla="*/ 1135329 w 1411490"/>
              <a:gd name="connsiteY65" fmla="*/ 70575 h 1356258"/>
              <a:gd name="connsiteX66" fmla="*/ 1104644 w 1411490"/>
              <a:gd name="connsiteY66" fmla="*/ 61369 h 1356258"/>
              <a:gd name="connsiteX67" fmla="*/ 1064754 w 1411490"/>
              <a:gd name="connsiteY67" fmla="*/ 49095 h 1356258"/>
              <a:gd name="connsiteX68" fmla="*/ 1018727 w 1411490"/>
              <a:gd name="connsiteY68" fmla="*/ 33753 h 1356258"/>
              <a:gd name="connsiteX69" fmla="*/ 932810 w 1411490"/>
              <a:gd name="connsiteY69" fmla="*/ 24548 h 1356258"/>
              <a:gd name="connsiteX70" fmla="*/ 874510 w 1411490"/>
              <a:gd name="connsiteY70" fmla="*/ 18411 h 1356258"/>
              <a:gd name="connsiteX71" fmla="*/ 853031 w 1411490"/>
              <a:gd name="connsiteY71" fmla="*/ 15342 h 1356258"/>
              <a:gd name="connsiteX72" fmla="*/ 764045 w 1411490"/>
              <a:gd name="connsiteY72" fmla="*/ 6137 h 1356258"/>
              <a:gd name="connsiteX73" fmla="*/ 693471 w 1411490"/>
              <a:gd name="connsiteY73" fmla="*/ 3069 h 1356258"/>
              <a:gd name="connsiteX74" fmla="*/ 650512 w 1411490"/>
              <a:gd name="connsiteY74" fmla="*/ 0 h 1356258"/>
              <a:gd name="connsiteX75" fmla="*/ 592212 w 1411490"/>
              <a:gd name="connsiteY75" fmla="*/ 3069 h 1356258"/>
              <a:gd name="connsiteX76" fmla="*/ 564596 w 1411490"/>
              <a:gd name="connsiteY76" fmla="*/ 6137 h 1356258"/>
              <a:gd name="connsiteX77" fmla="*/ 524706 w 1411490"/>
              <a:gd name="connsiteY77" fmla="*/ 9205 h 1356258"/>
              <a:gd name="connsiteX78" fmla="*/ 475610 w 1411490"/>
              <a:gd name="connsiteY78" fmla="*/ 15342 h 1356258"/>
              <a:gd name="connsiteX79" fmla="*/ 454131 w 1411490"/>
              <a:gd name="connsiteY79" fmla="*/ 18411 h 1356258"/>
              <a:gd name="connsiteX80" fmla="*/ 420378 w 1411490"/>
              <a:gd name="connsiteY80" fmla="*/ 21479 h 1356258"/>
              <a:gd name="connsiteX81" fmla="*/ 392762 w 1411490"/>
              <a:gd name="connsiteY81" fmla="*/ 27616 h 1356258"/>
              <a:gd name="connsiteX82" fmla="*/ 371283 w 1411490"/>
              <a:gd name="connsiteY82" fmla="*/ 33753 h 1356258"/>
              <a:gd name="connsiteX83" fmla="*/ 349804 w 1411490"/>
              <a:gd name="connsiteY83" fmla="*/ 36822 h 1356258"/>
              <a:gd name="connsiteX84" fmla="*/ 306845 w 1411490"/>
              <a:gd name="connsiteY84" fmla="*/ 46027 h 1356258"/>
              <a:gd name="connsiteX85" fmla="*/ 294571 w 1411490"/>
              <a:gd name="connsiteY85" fmla="*/ 52164 h 1356258"/>
              <a:gd name="connsiteX86" fmla="*/ 263887 w 1411490"/>
              <a:gd name="connsiteY86" fmla="*/ 64438 h 1356258"/>
              <a:gd name="connsiteX87" fmla="*/ 248545 w 1411490"/>
              <a:gd name="connsiteY87" fmla="*/ 73643 h 1356258"/>
              <a:gd name="connsiteX88" fmla="*/ 202518 w 1411490"/>
              <a:gd name="connsiteY88" fmla="*/ 95122 h 1356258"/>
              <a:gd name="connsiteX89" fmla="*/ 193312 w 1411490"/>
              <a:gd name="connsiteY89" fmla="*/ 101259 h 1356258"/>
              <a:gd name="connsiteX90" fmla="*/ 181039 w 1411490"/>
              <a:gd name="connsiteY90" fmla="*/ 107396 h 1356258"/>
              <a:gd name="connsiteX91" fmla="*/ 168765 w 1411490"/>
              <a:gd name="connsiteY91" fmla="*/ 116601 h 1356258"/>
              <a:gd name="connsiteX92" fmla="*/ 159559 w 1411490"/>
              <a:gd name="connsiteY92" fmla="*/ 122738 h 1356258"/>
              <a:gd name="connsiteX93" fmla="*/ 147286 w 1411490"/>
              <a:gd name="connsiteY93" fmla="*/ 131944 h 1356258"/>
              <a:gd name="connsiteX94" fmla="*/ 135012 w 1411490"/>
              <a:gd name="connsiteY94" fmla="*/ 138081 h 1356258"/>
              <a:gd name="connsiteX95" fmla="*/ 98190 w 1411490"/>
              <a:gd name="connsiteY95" fmla="*/ 171834 h 1356258"/>
              <a:gd name="connsiteX96" fmla="*/ 82848 w 1411490"/>
              <a:gd name="connsiteY96" fmla="*/ 184107 h 1356258"/>
              <a:gd name="connsiteX97" fmla="*/ 64437 w 1411490"/>
              <a:gd name="connsiteY97" fmla="*/ 202518 h 1356258"/>
              <a:gd name="connsiteX98" fmla="*/ 58300 w 1411490"/>
              <a:gd name="connsiteY98" fmla="*/ 214792 h 1356258"/>
              <a:gd name="connsiteX99" fmla="*/ 49095 w 1411490"/>
              <a:gd name="connsiteY99" fmla="*/ 220929 h 1356258"/>
              <a:gd name="connsiteX100" fmla="*/ 39890 w 1411490"/>
              <a:gd name="connsiteY100" fmla="*/ 230134 h 1356258"/>
              <a:gd name="connsiteX101" fmla="*/ 27616 w 1411490"/>
              <a:gd name="connsiteY101" fmla="*/ 251614 h 1356258"/>
              <a:gd name="connsiteX102" fmla="*/ 15342 w 1411490"/>
              <a:gd name="connsiteY102" fmla="*/ 273093 h 1356258"/>
              <a:gd name="connsiteX103" fmla="*/ 12274 w 1411490"/>
              <a:gd name="connsiteY103" fmla="*/ 285367 h 1356258"/>
              <a:gd name="connsiteX104" fmla="*/ 9205 w 1411490"/>
              <a:gd name="connsiteY104" fmla="*/ 294572 h 1356258"/>
              <a:gd name="connsiteX105" fmla="*/ 15342 w 1411490"/>
              <a:gd name="connsiteY105" fmla="*/ 312983 h 1356258"/>
              <a:gd name="connsiteX106" fmla="*/ 0 w 1411490"/>
              <a:gd name="connsiteY106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79938 w 1411490"/>
              <a:gd name="connsiteY18" fmla="*/ 1337847 h 1356258"/>
              <a:gd name="connsiteX19" fmla="*/ 656649 w 1411490"/>
              <a:gd name="connsiteY19" fmla="*/ 1343984 h 1356258"/>
              <a:gd name="connsiteX20" fmla="*/ 751771 w 1411490"/>
              <a:gd name="connsiteY20" fmla="*/ 1356258 h 1356258"/>
              <a:gd name="connsiteX21" fmla="*/ 843825 w 1411490"/>
              <a:gd name="connsiteY21" fmla="*/ 1353189 h 1356258"/>
              <a:gd name="connsiteX22" fmla="*/ 874510 w 1411490"/>
              <a:gd name="connsiteY22" fmla="*/ 1347052 h 1356258"/>
              <a:gd name="connsiteX23" fmla="*/ 905194 w 1411490"/>
              <a:gd name="connsiteY23" fmla="*/ 1343984 h 1356258"/>
              <a:gd name="connsiteX24" fmla="*/ 920537 w 1411490"/>
              <a:gd name="connsiteY24" fmla="*/ 1337847 h 1356258"/>
              <a:gd name="connsiteX25" fmla="*/ 948153 w 1411490"/>
              <a:gd name="connsiteY25" fmla="*/ 1331710 h 1356258"/>
              <a:gd name="connsiteX26" fmla="*/ 978837 w 1411490"/>
              <a:gd name="connsiteY26" fmla="*/ 1313299 h 1356258"/>
              <a:gd name="connsiteX27" fmla="*/ 1006453 w 1411490"/>
              <a:gd name="connsiteY27" fmla="*/ 1301026 h 1356258"/>
              <a:gd name="connsiteX28" fmla="*/ 1040206 w 1411490"/>
              <a:gd name="connsiteY28" fmla="*/ 1273410 h 1356258"/>
              <a:gd name="connsiteX29" fmla="*/ 1058617 w 1411490"/>
              <a:gd name="connsiteY29" fmla="*/ 1239656 h 1356258"/>
              <a:gd name="connsiteX30" fmla="*/ 1067823 w 1411490"/>
              <a:gd name="connsiteY30" fmla="*/ 1227383 h 1356258"/>
              <a:gd name="connsiteX31" fmla="*/ 1119986 w 1411490"/>
              <a:gd name="connsiteY31" fmla="*/ 1159877 h 1356258"/>
              <a:gd name="connsiteX32" fmla="*/ 1132260 w 1411490"/>
              <a:gd name="connsiteY32" fmla="*/ 1150671 h 1356258"/>
              <a:gd name="connsiteX33" fmla="*/ 1150671 w 1411490"/>
              <a:gd name="connsiteY33" fmla="*/ 1129192 h 1356258"/>
              <a:gd name="connsiteX34" fmla="*/ 1159876 w 1411490"/>
              <a:gd name="connsiteY34" fmla="*/ 1123055 h 1356258"/>
              <a:gd name="connsiteX35" fmla="*/ 1181355 w 1411490"/>
              <a:gd name="connsiteY35" fmla="*/ 1101576 h 1356258"/>
              <a:gd name="connsiteX36" fmla="*/ 1218177 w 1411490"/>
              <a:gd name="connsiteY36" fmla="*/ 1070891 h 1356258"/>
              <a:gd name="connsiteX37" fmla="*/ 1233519 w 1411490"/>
              <a:gd name="connsiteY37" fmla="*/ 1052481 h 1356258"/>
              <a:gd name="connsiteX38" fmla="*/ 1239656 w 1411490"/>
              <a:gd name="connsiteY38" fmla="*/ 1043275 h 1356258"/>
              <a:gd name="connsiteX39" fmla="*/ 1264204 w 1411490"/>
              <a:gd name="connsiteY39" fmla="*/ 1018728 h 1356258"/>
              <a:gd name="connsiteX40" fmla="*/ 1291820 w 1411490"/>
              <a:gd name="connsiteY40" fmla="*/ 975769 h 1356258"/>
              <a:gd name="connsiteX41" fmla="*/ 1301025 w 1411490"/>
              <a:gd name="connsiteY41" fmla="*/ 945085 h 1356258"/>
              <a:gd name="connsiteX42" fmla="*/ 1313299 w 1411490"/>
              <a:gd name="connsiteY42" fmla="*/ 923605 h 1356258"/>
              <a:gd name="connsiteX43" fmla="*/ 1319436 w 1411490"/>
              <a:gd name="connsiteY43" fmla="*/ 908263 h 1356258"/>
              <a:gd name="connsiteX44" fmla="*/ 1322504 w 1411490"/>
              <a:gd name="connsiteY44" fmla="*/ 892921 h 1356258"/>
              <a:gd name="connsiteX45" fmla="*/ 1328641 w 1411490"/>
              <a:gd name="connsiteY45" fmla="*/ 874510 h 1356258"/>
              <a:gd name="connsiteX46" fmla="*/ 1334778 w 1411490"/>
              <a:gd name="connsiteY46" fmla="*/ 831552 h 1356258"/>
              <a:gd name="connsiteX47" fmla="*/ 1343984 w 1411490"/>
              <a:gd name="connsiteY47" fmla="*/ 813141 h 1356258"/>
              <a:gd name="connsiteX48" fmla="*/ 1362394 w 1411490"/>
              <a:gd name="connsiteY48" fmla="*/ 764046 h 1356258"/>
              <a:gd name="connsiteX49" fmla="*/ 1365463 w 1411490"/>
              <a:gd name="connsiteY49" fmla="*/ 745635 h 1356258"/>
              <a:gd name="connsiteX50" fmla="*/ 1371600 w 1411490"/>
              <a:gd name="connsiteY50" fmla="*/ 718019 h 1356258"/>
              <a:gd name="connsiteX51" fmla="*/ 1374668 w 1411490"/>
              <a:gd name="connsiteY51" fmla="*/ 705745 h 1356258"/>
              <a:gd name="connsiteX52" fmla="*/ 1380805 w 1411490"/>
              <a:gd name="connsiteY52" fmla="*/ 675061 h 1356258"/>
              <a:gd name="connsiteX53" fmla="*/ 1393079 w 1411490"/>
              <a:gd name="connsiteY53" fmla="*/ 604486 h 1356258"/>
              <a:gd name="connsiteX54" fmla="*/ 1405353 w 1411490"/>
              <a:gd name="connsiteY54" fmla="*/ 494022 h 1356258"/>
              <a:gd name="connsiteX55" fmla="*/ 1411490 w 1411490"/>
              <a:gd name="connsiteY55" fmla="*/ 472542 h 1356258"/>
              <a:gd name="connsiteX56" fmla="*/ 1405353 w 1411490"/>
              <a:gd name="connsiteY56" fmla="*/ 312983 h 1356258"/>
              <a:gd name="connsiteX57" fmla="*/ 1390010 w 1411490"/>
              <a:gd name="connsiteY57" fmla="*/ 279230 h 1356258"/>
              <a:gd name="connsiteX58" fmla="*/ 1383874 w 1411490"/>
              <a:gd name="connsiteY58" fmla="*/ 260819 h 1356258"/>
              <a:gd name="connsiteX59" fmla="*/ 1356257 w 1411490"/>
              <a:gd name="connsiteY59" fmla="*/ 220929 h 1356258"/>
              <a:gd name="connsiteX60" fmla="*/ 1343984 w 1411490"/>
              <a:gd name="connsiteY60" fmla="*/ 202518 h 1356258"/>
              <a:gd name="connsiteX61" fmla="*/ 1291820 w 1411490"/>
              <a:gd name="connsiteY61" fmla="*/ 153423 h 1356258"/>
              <a:gd name="connsiteX62" fmla="*/ 1236588 w 1411490"/>
              <a:gd name="connsiteY62" fmla="*/ 113533 h 1356258"/>
              <a:gd name="connsiteX63" fmla="*/ 1187492 w 1411490"/>
              <a:gd name="connsiteY63" fmla="*/ 92054 h 1356258"/>
              <a:gd name="connsiteX64" fmla="*/ 1135329 w 1411490"/>
              <a:gd name="connsiteY64" fmla="*/ 70575 h 1356258"/>
              <a:gd name="connsiteX65" fmla="*/ 1104644 w 1411490"/>
              <a:gd name="connsiteY65" fmla="*/ 61369 h 1356258"/>
              <a:gd name="connsiteX66" fmla="*/ 1064754 w 1411490"/>
              <a:gd name="connsiteY66" fmla="*/ 49095 h 1356258"/>
              <a:gd name="connsiteX67" fmla="*/ 1018727 w 1411490"/>
              <a:gd name="connsiteY67" fmla="*/ 33753 h 1356258"/>
              <a:gd name="connsiteX68" fmla="*/ 932810 w 1411490"/>
              <a:gd name="connsiteY68" fmla="*/ 24548 h 1356258"/>
              <a:gd name="connsiteX69" fmla="*/ 874510 w 1411490"/>
              <a:gd name="connsiteY69" fmla="*/ 18411 h 1356258"/>
              <a:gd name="connsiteX70" fmla="*/ 853031 w 1411490"/>
              <a:gd name="connsiteY70" fmla="*/ 15342 h 1356258"/>
              <a:gd name="connsiteX71" fmla="*/ 764045 w 1411490"/>
              <a:gd name="connsiteY71" fmla="*/ 6137 h 1356258"/>
              <a:gd name="connsiteX72" fmla="*/ 693471 w 1411490"/>
              <a:gd name="connsiteY72" fmla="*/ 3069 h 1356258"/>
              <a:gd name="connsiteX73" fmla="*/ 650512 w 1411490"/>
              <a:gd name="connsiteY73" fmla="*/ 0 h 1356258"/>
              <a:gd name="connsiteX74" fmla="*/ 592212 w 1411490"/>
              <a:gd name="connsiteY74" fmla="*/ 3069 h 1356258"/>
              <a:gd name="connsiteX75" fmla="*/ 564596 w 1411490"/>
              <a:gd name="connsiteY75" fmla="*/ 6137 h 1356258"/>
              <a:gd name="connsiteX76" fmla="*/ 524706 w 1411490"/>
              <a:gd name="connsiteY76" fmla="*/ 9205 h 1356258"/>
              <a:gd name="connsiteX77" fmla="*/ 475610 w 1411490"/>
              <a:gd name="connsiteY77" fmla="*/ 15342 h 1356258"/>
              <a:gd name="connsiteX78" fmla="*/ 454131 w 1411490"/>
              <a:gd name="connsiteY78" fmla="*/ 18411 h 1356258"/>
              <a:gd name="connsiteX79" fmla="*/ 420378 w 1411490"/>
              <a:gd name="connsiteY79" fmla="*/ 21479 h 1356258"/>
              <a:gd name="connsiteX80" fmla="*/ 392762 w 1411490"/>
              <a:gd name="connsiteY80" fmla="*/ 27616 h 1356258"/>
              <a:gd name="connsiteX81" fmla="*/ 371283 w 1411490"/>
              <a:gd name="connsiteY81" fmla="*/ 33753 h 1356258"/>
              <a:gd name="connsiteX82" fmla="*/ 349804 w 1411490"/>
              <a:gd name="connsiteY82" fmla="*/ 36822 h 1356258"/>
              <a:gd name="connsiteX83" fmla="*/ 306845 w 1411490"/>
              <a:gd name="connsiteY83" fmla="*/ 46027 h 1356258"/>
              <a:gd name="connsiteX84" fmla="*/ 294571 w 1411490"/>
              <a:gd name="connsiteY84" fmla="*/ 52164 h 1356258"/>
              <a:gd name="connsiteX85" fmla="*/ 263887 w 1411490"/>
              <a:gd name="connsiteY85" fmla="*/ 64438 h 1356258"/>
              <a:gd name="connsiteX86" fmla="*/ 248545 w 1411490"/>
              <a:gd name="connsiteY86" fmla="*/ 73643 h 1356258"/>
              <a:gd name="connsiteX87" fmla="*/ 202518 w 1411490"/>
              <a:gd name="connsiteY87" fmla="*/ 95122 h 1356258"/>
              <a:gd name="connsiteX88" fmla="*/ 193312 w 1411490"/>
              <a:gd name="connsiteY88" fmla="*/ 101259 h 1356258"/>
              <a:gd name="connsiteX89" fmla="*/ 181039 w 1411490"/>
              <a:gd name="connsiteY89" fmla="*/ 107396 h 1356258"/>
              <a:gd name="connsiteX90" fmla="*/ 168765 w 1411490"/>
              <a:gd name="connsiteY90" fmla="*/ 116601 h 1356258"/>
              <a:gd name="connsiteX91" fmla="*/ 159559 w 1411490"/>
              <a:gd name="connsiteY91" fmla="*/ 122738 h 1356258"/>
              <a:gd name="connsiteX92" fmla="*/ 147286 w 1411490"/>
              <a:gd name="connsiteY92" fmla="*/ 131944 h 1356258"/>
              <a:gd name="connsiteX93" fmla="*/ 135012 w 1411490"/>
              <a:gd name="connsiteY93" fmla="*/ 138081 h 1356258"/>
              <a:gd name="connsiteX94" fmla="*/ 98190 w 1411490"/>
              <a:gd name="connsiteY94" fmla="*/ 171834 h 1356258"/>
              <a:gd name="connsiteX95" fmla="*/ 82848 w 1411490"/>
              <a:gd name="connsiteY95" fmla="*/ 184107 h 1356258"/>
              <a:gd name="connsiteX96" fmla="*/ 64437 w 1411490"/>
              <a:gd name="connsiteY96" fmla="*/ 202518 h 1356258"/>
              <a:gd name="connsiteX97" fmla="*/ 58300 w 1411490"/>
              <a:gd name="connsiteY97" fmla="*/ 214792 h 1356258"/>
              <a:gd name="connsiteX98" fmla="*/ 49095 w 1411490"/>
              <a:gd name="connsiteY98" fmla="*/ 220929 h 1356258"/>
              <a:gd name="connsiteX99" fmla="*/ 39890 w 1411490"/>
              <a:gd name="connsiteY99" fmla="*/ 230134 h 1356258"/>
              <a:gd name="connsiteX100" fmla="*/ 27616 w 1411490"/>
              <a:gd name="connsiteY100" fmla="*/ 251614 h 1356258"/>
              <a:gd name="connsiteX101" fmla="*/ 15342 w 1411490"/>
              <a:gd name="connsiteY101" fmla="*/ 273093 h 1356258"/>
              <a:gd name="connsiteX102" fmla="*/ 12274 w 1411490"/>
              <a:gd name="connsiteY102" fmla="*/ 285367 h 1356258"/>
              <a:gd name="connsiteX103" fmla="*/ 9205 w 1411490"/>
              <a:gd name="connsiteY103" fmla="*/ 294572 h 1356258"/>
              <a:gd name="connsiteX104" fmla="*/ 15342 w 1411490"/>
              <a:gd name="connsiteY104" fmla="*/ 312983 h 1356258"/>
              <a:gd name="connsiteX105" fmla="*/ 0 w 1411490"/>
              <a:gd name="connsiteY105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579938 w 1411490"/>
              <a:gd name="connsiteY17" fmla="*/ 1337847 h 1356258"/>
              <a:gd name="connsiteX18" fmla="*/ 656649 w 1411490"/>
              <a:gd name="connsiteY18" fmla="*/ 1343984 h 1356258"/>
              <a:gd name="connsiteX19" fmla="*/ 751771 w 1411490"/>
              <a:gd name="connsiteY19" fmla="*/ 1356258 h 1356258"/>
              <a:gd name="connsiteX20" fmla="*/ 843825 w 1411490"/>
              <a:gd name="connsiteY20" fmla="*/ 1353189 h 1356258"/>
              <a:gd name="connsiteX21" fmla="*/ 874510 w 1411490"/>
              <a:gd name="connsiteY21" fmla="*/ 1347052 h 1356258"/>
              <a:gd name="connsiteX22" fmla="*/ 905194 w 1411490"/>
              <a:gd name="connsiteY22" fmla="*/ 1343984 h 1356258"/>
              <a:gd name="connsiteX23" fmla="*/ 920537 w 1411490"/>
              <a:gd name="connsiteY23" fmla="*/ 1337847 h 1356258"/>
              <a:gd name="connsiteX24" fmla="*/ 948153 w 1411490"/>
              <a:gd name="connsiteY24" fmla="*/ 1331710 h 1356258"/>
              <a:gd name="connsiteX25" fmla="*/ 978837 w 1411490"/>
              <a:gd name="connsiteY25" fmla="*/ 1313299 h 1356258"/>
              <a:gd name="connsiteX26" fmla="*/ 1006453 w 1411490"/>
              <a:gd name="connsiteY26" fmla="*/ 1301026 h 1356258"/>
              <a:gd name="connsiteX27" fmla="*/ 1040206 w 1411490"/>
              <a:gd name="connsiteY27" fmla="*/ 1273410 h 1356258"/>
              <a:gd name="connsiteX28" fmla="*/ 1058617 w 1411490"/>
              <a:gd name="connsiteY28" fmla="*/ 1239656 h 1356258"/>
              <a:gd name="connsiteX29" fmla="*/ 1067823 w 1411490"/>
              <a:gd name="connsiteY29" fmla="*/ 1227383 h 1356258"/>
              <a:gd name="connsiteX30" fmla="*/ 1119986 w 1411490"/>
              <a:gd name="connsiteY30" fmla="*/ 1159877 h 1356258"/>
              <a:gd name="connsiteX31" fmla="*/ 1132260 w 1411490"/>
              <a:gd name="connsiteY31" fmla="*/ 1150671 h 1356258"/>
              <a:gd name="connsiteX32" fmla="*/ 1150671 w 1411490"/>
              <a:gd name="connsiteY32" fmla="*/ 1129192 h 1356258"/>
              <a:gd name="connsiteX33" fmla="*/ 1159876 w 1411490"/>
              <a:gd name="connsiteY33" fmla="*/ 1123055 h 1356258"/>
              <a:gd name="connsiteX34" fmla="*/ 1181355 w 1411490"/>
              <a:gd name="connsiteY34" fmla="*/ 1101576 h 1356258"/>
              <a:gd name="connsiteX35" fmla="*/ 1218177 w 1411490"/>
              <a:gd name="connsiteY35" fmla="*/ 1070891 h 1356258"/>
              <a:gd name="connsiteX36" fmla="*/ 1233519 w 1411490"/>
              <a:gd name="connsiteY36" fmla="*/ 1052481 h 1356258"/>
              <a:gd name="connsiteX37" fmla="*/ 1239656 w 1411490"/>
              <a:gd name="connsiteY37" fmla="*/ 1043275 h 1356258"/>
              <a:gd name="connsiteX38" fmla="*/ 1264204 w 1411490"/>
              <a:gd name="connsiteY38" fmla="*/ 1018728 h 1356258"/>
              <a:gd name="connsiteX39" fmla="*/ 1291820 w 1411490"/>
              <a:gd name="connsiteY39" fmla="*/ 975769 h 1356258"/>
              <a:gd name="connsiteX40" fmla="*/ 1301025 w 1411490"/>
              <a:gd name="connsiteY40" fmla="*/ 945085 h 1356258"/>
              <a:gd name="connsiteX41" fmla="*/ 1313299 w 1411490"/>
              <a:gd name="connsiteY41" fmla="*/ 923605 h 1356258"/>
              <a:gd name="connsiteX42" fmla="*/ 1319436 w 1411490"/>
              <a:gd name="connsiteY42" fmla="*/ 908263 h 1356258"/>
              <a:gd name="connsiteX43" fmla="*/ 1322504 w 1411490"/>
              <a:gd name="connsiteY43" fmla="*/ 892921 h 1356258"/>
              <a:gd name="connsiteX44" fmla="*/ 1328641 w 1411490"/>
              <a:gd name="connsiteY44" fmla="*/ 874510 h 1356258"/>
              <a:gd name="connsiteX45" fmla="*/ 1334778 w 1411490"/>
              <a:gd name="connsiteY45" fmla="*/ 831552 h 1356258"/>
              <a:gd name="connsiteX46" fmla="*/ 1343984 w 1411490"/>
              <a:gd name="connsiteY46" fmla="*/ 813141 h 1356258"/>
              <a:gd name="connsiteX47" fmla="*/ 1362394 w 1411490"/>
              <a:gd name="connsiteY47" fmla="*/ 764046 h 1356258"/>
              <a:gd name="connsiteX48" fmla="*/ 1365463 w 1411490"/>
              <a:gd name="connsiteY48" fmla="*/ 745635 h 1356258"/>
              <a:gd name="connsiteX49" fmla="*/ 1371600 w 1411490"/>
              <a:gd name="connsiteY49" fmla="*/ 718019 h 1356258"/>
              <a:gd name="connsiteX50" fmla="*/ 1374668 w 1411490"/>
              <a:gd name="connsiteY50" fmla="*/ 705745 h 1356258"/>
              <a:gd name="connsiteX51" fmla="*/ 1380805 w 1411490"/>
              <a:gd name="connsiteY51" fmla="*/ 675061 h 1356258"/>
              <a:gd name="connsiteX52" fmla="*/ 1393079 w 1411490"/>
              <a:gd name="connsiteY52" fmla="*/ 604486 h 1356258"/>
              <a:gd name="connsiteX53" fmla="*/ 1405353 w 1411490"/>
              <a:gd name="connsiteY53" fmla="*/ 494022 h 1356258"/>
              <a:gd name="connsiteX54" fmla="*/ 1411490 w 1411490"/>
              <a:gd name="connsiteY54" fmla="*/ 472542 h 1356258"/>
              <a:gd name="connsiteX55" fmla="*/ 1405353 w 1411490"/>
              <a:gd name="connsiteY55" fmla="*/ 312983 h 1356258"/>
              <a:gd name="connsiteX56" fmla="*/ 1390010 w 1411490"/>
              <a:gd name="connsiteY56" fmla="*/ 279230 h 1356258"/>
              <a:gd name="connsiteX57" fmla="*/ 1383874 w 1411490"/>
              <a:gd name="connsiteY57" fmla="*/ 260819 h 1356258"/>
              <a:gd name="connsiteX58" fmla="*/ 1356257 w 1411490"/>
              <a:gd name="connsiteY58" fmla="*/ 220929 h 1356258"/>
              <a:gd name="connsiteX59" fmla="*/ 1343984 w 1411490"/>
              <a:gd name="connsiteY59" fmla="*/ 202518 h 1356258"/>
              <a:gd name="connsiteX60" fmla="*/ 1291820 w 1411490"/>
              <a:gd name="connsiteY60" fmla="*/ 153423 h 1356258"/>
              <a:gd name="connsiteX61" fmla="*/ 1236588 w 1411490"/>
              <a:gd name="connsiteY61" fmla="*/ 113533 h 1356258"/>
              <a:gd name="connsiteX62" fmla="*/ 1187492 w 1411490"/>
              <a:gd name="connsiteY62" fmla="*/ 92054 h 1356258"/>
              <a:gd name="connsiteX63" fmla="*/ 1135329 w 1411490"/>
              <a:gd name="connsiteY63" fmla="*/ 70575 h 1356258"/>
              <a:gd name="connsiteX64" fmla="*/ 1104644 w 1411490"/>
              <a:gd name="connsiteY64" fmla="*/ 61369 h 1356258"/>
              <a:gd name="connsiteX65" fmla="*/ 1064754 w 1411490"/>
              <a:gd name="connsiteY65" fmla="*/ 49095 h 1356258"/>
              <a:gd name="connsiteX66" fmla="*/ 1018727 w 1411490"/>
              <a:gd name="connsiteY66" fmla="*/ 33753 h 1356258"/>
              <a:gd name="connsiteX67" fmla="*/ 932810 w 1411490"/>
              <a:gd name="connsiteY67" fmla="*/ 24548 h 1356258"/>
              <a:gd name="connsiteX68" fmla="*/ 874510 w 1411490"/>
              <a:gd name="connsiteY68" fmla="*/ 18411 h 1356258"/>
              <a:gd name="connsiteX69" fmla="*/ 853031 w 1411490"/>
              <a:gd name="connsiteY69" fmla="*/ 15342 h 1356258"/>
              <a:gd name="connsiteX70" fmla="*/ 764045 w 1411490"/>
              <a:gd name="connsiteY70" fmla="*/ 6137 h 1356258"/>
              <a:gd name="connsiteX71" fmla="*/ 693471 w 1411490"/>
              <a:gd name="connsiteY71" fmla="*/ 3069 h 1356258"/>
              <a:gd name="connsiteX72" fmla="*/ 650512 w 1411490"/>
              <a:gd name="connsiteY72" fmla="*/ 0 h 1356258"/>
              <a:gd name="connsiteX73" fmla="*/ 592212 w 1411490"/>
              <a:gd name="connsiteY73" fmla="*/ 3069 h 1356258"/>
              <a:gd name="connsiteX74" fmla="*/ 564596 w 1411490"/>
              <a:gd name="connsiteY74" fmla="*/ 6137 h 1356258"/>
              <a:gd name="connsiteX75" fmla="*/ 524706 w 1411490"/>
              <a:gd name="connsiteY75" fmla="*/ 9205 h 1356258"/>
              <a:gd name="connsiteX76" fmla="*/ 475610 w 1411490"/>
              <a:gd name="connsiteY76" fmla="*/ 15342 h 1356258"/>
              <a:gd name="connsiteX77" fmla="*/ 454131 w 1411490"/>
              <a:gd name="connsiteY77" fmla="*/ 18411 h 1356258"/>
              <a:gd name="connsiteX78" fmla="*/ 420378 w 1411490"/>
              <a:gd name="connsiteY78" fmla="*/ 21479 h 1356258"/>
              <a:gd name="connsiteX79" fmla="*/ 392762 w 1411490"/>
              <a:gd name="connsiteY79" fmla="*/ 27616 h 1356258"/>
              <a:gd name="connsiteX80" fmla="*/ 371283 w 1411490"/>
              <a:gd name="connsiteY80" fmla="*/ 33753 h 1356258"/>
              <a:gd name="connsiteX81" fmla="*/ 349804 w 1411490"/>
              <a:gd name="connsiteY81" fmla="*/ 36822 h 1356258"/>
              <a:gd name="connsiteX82" fmla="*/ 306845 w 1411490"/>
              <a:gd name="connsiteY82" fmla="*/ 46027 h 1356258"/>
              <a:gd name="connsiteX83" fmla="*/ 294571 w 1411490"/>
              <a:gd name="connsiteY83" fmla="*/ 52164 h 1356258"/>
              <a:gd name="connsiteX84" fmla="*/ 263887 w 1411490"/>
              <a:gd name="connsiteY84" fmla="*/ 64438 h 1356258"/>
              <a:gd name="connsiteX85" fmla="*/ 248545 w 1411490"/>
              <a:gd name="connsiteY85" fmla="*/ 73643 h 1356258"/>
              <a:gd name="connsiteX86" fmla="*/ 202518 w 1411490"/>
              <a:gd name="connsiteY86" fmla="*/ 95122 h 1356258"/>
              <a:gd name="connsiteX87" fmla="*/ 193312 w 1411490"/>
              <a:gd name="connsiteY87" fmla="*/ 101259 h 1356258"/>
              <a:gd name="connsiteX88" fmla="*/ 181039 w 1411490"/>
              <a:gd name="connsiteY88" fmla="*/ 107396 h 1356258"/>
              <a:gd name="connsiteX89" fmla="*/ 168765 w 1411490"/>
              <a:gd name="connsiteY89" fmla="*/ 116601 h 1356258"/>
              <a:gd name="connsiteX90" fmla="*/ 159559 w 1411490"/>
              <a:gd name="connsiteY90" fmla="*/ 122738 h 1356258"/>
              <a:gd name="connsiteX91" fmla="*/ 147286 w 1411490"/>
              <a:gd name="connsiteY91" fmla="*/ 131944 h 1356258"/>
              <a:gd name="connsiteX92" fmla="*/ 135012 w 1411490"/>
              <a:gd name="connsiteY92" fmla="*/ 138081 h 1356258"/>
              <a:gd name="connsiteX93" fmla="*/ 98190 w 1411490"/>
              <a:gd name="connsiteY93" fmla="*/ 171834 h 1356258"/>
              <a:gd name="connsiteX94" fmla="*/ 82848 w 1411490"/>
              <a:gd name="connsiteY94" fmla="*/ 184107 h 1356258"/>
              <a:gd name="connsiteX95" fmla="*/ 64437 w 1411490"/>
              <a:gd name="connsiteY95" fmla="*/ 202518 h 1356258"/>
              <a:gd name="connsiteX96" fmla="*/ 58300 w 1411490"/>
              <a:gd name="connsiteY96" fmla="*/ 214792 h 1356258"/>
              <a:gd name="connsiteX97" fmla="*/ 49095 w 1411490"/>
              <a:gd name="connsiteY97" fmla="*/ 220929 h 1356258"/>
              <a:gd name="connsiteX98" fmla="*/ 39890 w 1411490"/>
              <a:gd name="connsiteY98" fmla="*/ 230134 h 1356258"/>
              <a:gd name="connsiteX99" fmla="*/ 27616 w 1411490"/>
              <a:gd name="connsiteY99" fmla="*/ 251614 h 1356258"/>
              <a:gd name="connsiteX100" fmla="*/ 15342 w 1411490"/>
              <a:gd name="connsiteY100" fmla="*/ 273093 h 1356258"/>
              <a:gd name="connsiteX101" fmla="*/ 12274 w 1411490"/>
              <a:gd name="connsiteY101" fmla="*/ 285367 h 1356258"/>
              <a:gd name="connsiteX102" fmla="*/ 9205 w 1411490"/>
              <a:gd name="connsiteY102" fmla="*/ 294572 h 1356258"/>
              <a:gd name="connsiteX103" fmla="*/ 15342 w 1411490"/>
              <a:gd name="connsiteY103" fmla="*/ 312983 h 1356258"/>
              <a:gd name="connsiteX104" fmla="*/ 0 w 1411490"/>
              <a:gd name="connsiteY104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656649 w 1411490"/>
              <a:gd name="connsiteY17" fmla="*/ 1343984 h 1356258"/>
              <a:gd name="connsiteX18" fmla="*/ 751771 w 1411490"/>
              <a:gd name="connsiteY18" fmla="*/ 1356258 h 1356258"/>
              <a:gd name="connsiteX19" fmla="*/ 843825 w 1411490"/>
              <a:gd name="connsiteY19" fmla="*/ 1353189 h 1356258"/>
              <a:gd name="connsiteX20" fmla="*/ 874510 w 1411490"/>
              <a:gd name="connsiteY20" fmla="*/ 1347052 h 1356258"/>
              <a:gd name="connsiteX21" fmla="*/ 905194 w 1411490"/>
              <a:gd name="connsiteY21" fmla="*/ 1343984 h 1356258"/>
              <a:gd name="connsiteX22" fmla="*/ 920537 w 1411490"/>
              <a:gd name="connsiteY22" fmla="*/ 1337847 h 1356258"/>
              <a:gd name="connsiteX23" fmla="*/ 948153 w 1411490"/>
              <a:gd name="connsiteY23" fmla="*/ 1331710 h 1356258"/>
              <a:gd name="connsiteX24" fmla="*/ 978837 w 1411490"/>
              <a:gd name="connsiteY24" fmla="*/ 1313299 h 1356258"/>
              <a:gd name="connsiteX25" fmla="*/ 1006453 w 1411490"/>
              <a:gd name="connsiteY25" fmla="*/ 1301026 h 1356258"/>
              <a:gd name="connsiteX26" fmla="*/ 1040206 w 1411490"/>
              <a:gd name="connsiteY26" fmla="*/ 1273410 h 1356258"/>
              <a:gd name="connsiteX27" fmla="*/ 1058617 w 1411490"/>
              <a:gd name="connsiteY27" fmla="*/ 1239656 h 1356258"/>
              <a:gd name="connsiteX28" fmla="*/ 1067823 w 1411490"/>
              <a:gd name="connsiteY28" fmla="*/ 1227383 h 1356258"/>
              <a:gd name="connsiteX29" fmla="*/ 1119986 w 1411490"/>
              <a:gd name="connsiteY29" fmla="*/ 1159877 h 1356258"/>
              <a:gd name="connsiteX30" fmla="*/ 1132260 w 1411490"/>
              <a:gd name="connsiteY30" fmla="*/ 1150671 h 1356258"/>
              <a:gd name="connsiteX31" fmla="*/ 1150671 w 1411490"/>
              <a:gd name="connsiteY31" fmla="*/ 1129192 h 1356258"/>
              <a:gd name="connsiteX32" fmla="*/ 1159876 w 1411490"/>
              <a:gd name="connsiteY32" fmla="*/ 1123055 h 1356258"/>
              <a:gd name="connsiteX33" fmla="*/ 1181355 w 1411490"/>
              <a:gd name="connsiteY33" fmla="*/ 1101576 h 1356258"/>
              <a:gd name="connsiteX34" fmla="*/ 1218177 w 1411490"/>
              <a:gd name="connsiteY34" fmla="*/ 1070891 h 1356258"/>
              <a:gd name="connsiteX35" fmla="*/ 1233519 w 1411490"/>
              <a:gd name="connsiteY35" fmla="*/ 1052481 h 1356258"/>
              <a:gd name="connsiteX36" fmla="*/ 1239656 w 1411490"/>
              <a:gd name="connsiteY36" fmla="*/ 1043275 h 1356258"/>
              <a:gd name="connsiteX37" fmla="*/ 1264204 w 1411490"/>
              <a:gd name="connsiteY37" fmla="*/ 1018728 h 1356258"/>
              <a:gd name="connsiteX38" fmla="*/ 1291820 w 1411490"/>
              <a:gd name="connsiteY38" fmla="*/ 975769 h 1356258"/>
              <a:gd name="connsiteX39" fmla="*/ 1301025 w 1411490"/>
              <a:gd name="connsiteY39" fmla="*/ 945085 h 1356258"/>
              <a:gd name="connsiteX40" fmla="*/ 1313299 w 1411490"/>
              <a:gd name="connsiteY40" fmla="*/ 923605 h 1356258"/>
              <a:gd name="connsiteX41" fmla="*/ 1319436 w 1411490"/>
              <a:gd name="connsiteY41" fmla="*/ 908263 h 1356258"/>
              <a:gd name="connsiteX42" fmla="*/ 1322504 w 1411490"/>
              <a:gd name="connsiteY42" fmla="*/ 892921 h 1356258"/>
              <a:gd name="connsiteX43" fmla="*/ 1328641 w 1411490"/>
              <a:gd name="connsiteY43" fmla="*/ 874510 h 1356258"/>
              <a:gd name="connsiteX44" fmla="*/ 1334778 w 1411490"/>
              <a:gd name="connsiteY44" fmla="*/ 831552 h 1356258"/>
              <a:gd name="connsiteX45" fmla="*/ 1343984 w 1411490"/>
              <a:gd name="connsiteY45" fmla="*/ 813141 h 1356258"/>
              <a:gd name="connsiteX46" fmla="*/ 1362394 w 1411490"/>
              <a:gd name="connsiteY46" fmla="*/ 764046 h 1356258"/>
              <a:gd name="connsiteX47" fmla="*/ 1365463 w 1411490"/>
              <a:gd name="connsiteY47" fmla="*/ 745635 h 1356258"/>
              <a:gd name="connsiteX48" fmla="*/ 1371600 w 1411490"/>
              <a:gd name="connsiteY48" fmla="*/ 718019 h 1356258"/>
              <a:gd name="connsiteX49" fmla="*/ 1374668 w 1411490"/>
              <a:gd name="connsiteY49" fmla="*/ 705745 h 1356258"/>
              <a:gd name="connsiteX50" fmla="*/ 1380805 w 1411490"/>
              <a:gd name="connsiteY50" fmla="*/ 675061 h 1356258"/>
              <a:gd name="connsiteX51" fmla="*/ 1393079 w 1411490"/>
              <a:gd name="connsiteY51" fmla="*/ 604486 h 1356258"/>
              <a:gd name="connsiteX52" fmla="*/ 1405353 w 1411490"/>
              <a:gd name="connsiteY52" fmla="*/ 494022 h 1356258"/>
              <a:gd name="connsiteX53" fmla="*/ 1411490 w 1411490"/>
              <a:gd name="connsiteY53" fmla="*/ 472542 h 1356258"/>
              <a:gd name="connsiteX54" fmla="*/ 1405353 w 1411490"/>
              <a:gd name="connsiteY54" fmla="*/ 312983 h 1356258"/>
              <a:gd name="connsiteX55" fmla="*/ 1390010 w 1411490"/>
              <a:gd name="connsiteY55" fmla="*/ 279230 h 1356258"/>
              <a:gd name="connsiteX56" fmla="*/ 1383874 w 1411490"/>
              <a:gd name="connsiteY56" fmla="*/ 260819 h 1356258"/>
              <a:gd name="connsiteX57" fmla="*/ 1356257 w 1411490"/>
              <a:gd name="connsiteY57" fmla="*/ 220929 h 1356258"/>
              <a:gd name="connsiteX58" fmla="*/ 1343984 w 1411490"/>
              <a:gd name="connsiteY58" fmla="*/ 202518 h 1356258"/>
              <a:gd name="connsiteX59" fmla="*/ 1291820 w 1411490"/>
              <a:gd name="connsiteY59" fmla="*/ 153423 h 1356258"/>
              <a:gd name="connsiteX60" fmla="*/ 1236588 w 1411490"/>
              <a:gd name="connsiteY60" fmla="*/ 113533 h 1356258"/>
              <a:gd name="connsiteX61" fmla="*/ 1187492 w 1411490"/>
              <a:gd name="connsiteY61" fmla="*/ 92054 h 1356258"/>
              <a:gd name="connsiteX62" fmla="*/ 1135329 w 1411490"/>
              <a:gd name="connsiteY62" fmla="*/ 70575 h 1356258"/>
              <a:gd name="connsiteX63" fmla="*/ 1104644 w 1411490"/>
              <a:gd name="connsiteY63" fmla="*/ 61369 h 1356258"/>
              <a:gd name="connsiteX64" fmla="*/ 1064754 w 1411490"/>
              <a:gd name="connsiteY64" fmla="*/ 49095 h 1356258"/>
              <a:gd name="connsiteX65" fmla="*/ 1018727 w 1411490"/>
              <a:gd name="connsiteY65" fmla="*/ 33753 h 1356258"/>
              <a:gd name="connsiteX66" fmla="*/ 932810 w 1411490"/>
              <a:gd name="connsiteY66" fmla="*/ 24548 h 1356258"/>
              <a:gd name="connsiteX67" fmla="*/ 874510 w 1411490"/>
              <a:gd name="connsiteY67" fmla="*/ 18411 h 1356258"/>
              <a:gd name="connsiteX68" fmla="*/ 853031 w 1411490"/>
              <a:gd name="connsiteY68" fmla="*/ 15342 h 1356258"/>
              <a:gd name="connsiteX69" fmla="*/ 764045 w 1411490"/>
              <a:gd name="connsiteY69" fmla="*/ 6137 h 1356258"/>
              <a:gd name="connsiteX70" fmla="*/ 693471 w 1411490"/>
              <a:gd name="connsiteY70" fmla="*/ 3069 h 1356258"/>
              <a:gd name="connsiteX71" fmla="*/ 650512 w 1411490"/>
              <a:gd name="connsiteY71" fmla="*/ 0 h 1356258"/>
              <a:gd name="connsiteX72" fmla="*/ 592212 w 1411490"/>
              <a:gd name="connsiteY72" fmla="*/ 3069 h 1356258"/>
              <a:gd name="connsiteX73" fmla="*/ 564596 w 1411490"/>
              <a:gd name="connsiteY73" fmla="*/ 6137 h 1356258"/>
              <a:gd name="connsiteX74" fmla="*/ 524706 w 1411490"/>
              <a:gd name="connsiteY74" fmla="*/ 9205 h 1356258"/>
              <a:gd name="connsiteX75" fmla="*/ 475610 w 1411490"/>
              <a:gd name="connsiteY75" fmla="*/ 15342 h 1356258"/>
              <a:gd name="connsiteX76" fmla="*/ 454131 w 1411490"/>
              <a:gd name="connsiteY76" fmla="*/ 18411 h 1356258"/>
              <a:gd name="connsiteX77" fmla="*/ 420378 w 1411490"/>
              <a:gd name="connsiteY77" fmla="*/ 21479 h 1356258"/>
              <a:gd name="connsiteX78" fmla="*/ 392762 w 1411490"/>
              <a:gd name="connsiteY78" fmla="*/ 27616 h 1356258"/>
              <a:gd name="connsiteX79" fmla="*/ 371283 w 1411490"/>
              <a:gd name="connsiteY79" fmla="*/ 33753 h 1356258"/>
              <a:gd name="connsiteX80" fmla="*/ 349804 w 1411490"/>
              <a:gd name="connsiteY80" fmla="*/ 36822 h 1356258"/>
              <a:gd name="connsiteX81" fmla="*/ 306845 w 1411490"/>
              <a:gd name="connsiteY81" fmla="*/ 46027 h 1356258"/>
              <a:gd name="connsiteX82" fmla="*/ 294571 w 1411490"/>
              <a:gd name="connsiteY82" fmla="*/ 52164 h 1356258"/>
              <a:gd name="connsiteX83" fmla="*/ 263887 w 1411490"/>
              <a:gd name="connsiteY83" fmla="*/ 64438 h 1356258"/>
              <a:gd name="connsiteX84" fmla="*/ 248545 w 1411490"/>
              <a:gd name="connsiteY84" fmla="*/ 73643 h 1356258"/>
              <a:gd name="connsiteX85" fmla="*/ 202518 w 1411490"/>
              <a:gd name="connsiteY85" fmla="*/ 95122 h 1356258"/>
              <a:gd name="connsiteX86" fmla="*/ 193312 w 1411490"/>
              <a:gd name="connsiteY86" fmla="*/ 101259 h 1356258"/>
              <a:gd name="connsiteX87" fmla="*/ 181039 w 1411490"/>
              <a:gd name="connsiteY87" fmla="*/ 107396 h 1356258"/>
              <a:gd name="connsiteX88" fmla="*/ 168765 w 1411490"/>
              <a:gd name="connsiteY88" fmla="*/ 116601 h 1356258"/>
              <a:gd name="connsiteX89" fmla="*/ 159559 w 1411490"/>
              <a:gd name="connsiteY89" fmla="*/ 122738 h 1356258"/>
              <a:gd name="connsiteX90" fmla="*/ 147286 w 1411490"/>
              <a:gd name="connsiteY90" fmla="*/ 131944 h 1356258"/>
              <a:gd name="connsiteX91" fmla="*/ 135012 w 1411490"/>
              <a:gd name="connsiteY91" fmla="*/ 138081 h 1356258"/>
              <a:gd name="connsiteX92" fmla="*/ 98190 w 1411490"/>
              <a:gd name="connsiteY92" fmla="*/ 171834 h 1356258"/>
              <a:gd name="connsiteX93" fmla="*/ 82848 w 1411490"/>
              <a:gd name="connsiteY93" fmla="*/ 184107 h 1356258"/>
              <a:gd name="connsiteX94" fmla="*/ 64437 w 1411490"/>
              <a:gd name="connsiteY94" fmla="*/ 202518 h 1356258"/>
              <a:gd name="connsiteX95" fmla="*/ 58300 w 1411490"/>
              <a:gd name="connsiteY95" fmla="*/ 214792 h 1356258"/>
              <a:gd name="connsiteX96" fmla="*/ 49095 w 1411490"/>
              <a:gd name="connsiteY96" fmla="*/ 220929 h 1356258"/>
              <a:gd name="connsiteX97" fmla="*/ 39890 w 1411490"/>
              <a:gd name="connsiteY97" fmla="*/ 230134 h 1356258"/>
              <a:gd name="connsiteX98" fmla="*/ 27616 w 1411490"/>
              <a:gd name="connsiteY98" fmla="*/ 251614 h 1356258"/>
              <a:gd name="connsiteX99" fmla="*/ 15342 w 1411490"/>
              <a:gd name="connsiteY99" fmla="*/ 273093 h 1356258"/>
              <a:gd name="connsiteX100" fmla="*/ 12274 w 1411490"/>
              <a:gd name="connsiteY100" fmla="*/ 285367 h 1356258"/>
              <a:gd name="connsiteX101" fmla="*/ 9205 w 1411490"/>
              <a:gd name="connsiteY101" fmla="*/ 294572 h 1356258"/>
              <a:gd name="connsiteX102" fmla="*/ 15342 w 1411490"/>
              <a:gd name="connsiteY102" fmla="*/ 312983 h 1356258"/>
              <a:gd name="connsiteX103" fmla="*/ 0 w 1411490"/>
              <a:gd name="connsiteY103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751771 w 1411490"/>
              <a:gd name="connsiteY17" fmla="*/ 1356258 h 1356258"/>
              <a:gd name="connsiteX18" fmla="*/ 843825 w 1411490"/>
              <a:gd name="connsiteY18" fmla="*/ 1353189 h 1356258"/>
              <a:gd name="connsiteX19" fmla="*/ 874510 w 1411490"/>
              <a:gd name="connsiteY19" fmla="*/ 1347052 h 1356258"/>
              <a:gd name="connsiteX20" fmla="*/ 905194 w 1411490"/>
              <a:gd name="connsiteY20" fmla="*/ 1343984 h 1356258"/>
              <a:gd name="connsiteX21" fmla="*/ 920537 w 1411490"/>
              <a:gd name="connsiteY21" fmla="*/ 1337847 h 1356258"/>
              <a:gd name="connsiteX22" fmla="*/ 948153 w 1411490"/>
              <a:gd name="connsiteY22" fmla="*/ 1331710 h 1356258"/>
              <a:gd name="connsiteX23" fmla="*/ 978837 w 1411490"/>
              <a:gd name="connsiteY23" fmla="*/ 1313299 h 1356258"/>
              <a:gd name="connsiteX24" fmla="*/ 1006453 w 1411490"/>
              <a:gd name="connsiteY24" fmla="*/ 1301026 h 1356258"/>
              <a:gd name="connsiteX25" fmla="*/ 1040206 w 1411490"/>
              <a:gd name="connsiteY25" fmla="*/ 1273410 h 1356258"/>
              <a:gd name="connsiteX26" fmla="*/ 1058617 w 1411490"/>
              <a:gd name="connsiteY26" fmla="*/ 1239656 h 1356258"/>
              <a:gd name="connsiteX27" fmla="*/ 1067823 w 1411490"/>
              <a:gd name="connsiteY27" fmla="*/ 1227383 h 1356258"/>
              <a:gd name="connsiteX28" fmla="*/ 1119986 w 1411490"/>
              <a:gd name="connsiteY28" fmla="*/ 1159877 h 1356258"/>
              <a:gd name="connsiteX29" fmla="*/ 1132260 w 1411490"/>
              <a:gd name="connsiteY29" fmla="*/ 1150671 h 1356258"/>
              <a:gd name="connsiteX30" fmla="*/ 1150671 w 1411490"/>
              <a:gd name="connsiteY30" fmla="*/ 1129192 h 1356258"/>
              <a:gd name="connsiteX31" fmla="*/ 1159876 w 1411490"/>
              <a:gd name="connsiteY31" fmla="*/ 1123055 h 1356258"/>
              <a:gd name="connsiteX32" fmla="*/ 1181355 w 1411490"/>
              <a:gd name="connsiteY32" fmla="*/ 1101576 h 1356258"/>
              <a:gd name="connsiteX33" fmla="*/ 1218177 w 1411490"/>
              <a:gd name="connsiteY33" fmla="*/ 1070891 h 1356258"/>
              <a:gd name="connsiteX34" fmla="*/ 1233519 w 1411490"/>
              <a:gd name="connsiteY34" fmla="*/ 1052481 h 1356258"/>
              <a:gd name="connsiteX35" fmla="*/ 1239656 w 1411490"/>
              <a:gd name="connsiteY35" fmla="*/ 1043275 h 1356258"/>
              <a:gd name="connsiteX36" fmla="*/ 1264204 w 1411490"/>
              <a:gd name="connsiteY36" fmla="*/ 1018728 h 1356258"/>
              <a:gd name="connsiteX37" fmla="*/ 1291820 w 1411490"/>
              <a:gd name="connsiteY37" fmla="*/ 975769 h 1356258"/>
              <a:gd name="connsiteX38" fmla="*/ 1301025 w 1411490"/>
              <a:gd name="connsiteY38" fmla="*/ 945085 h 1356258"/>
              <a:gd name="connsiteX39" fmla="*/ 1313299 w 1411490"/>
              <a:gd name="connsiteY39" fmla="*/ 923605 h 1356258"/>
              <a:gd name="connsiteX40" fmla="*/ 1319436 w 1411490"/>
              <a:gd name="connsiteY40" fmla="*/ 908263 h 1356258"/>
              <a:gd name="connsiteX41" fmla="*/ 1322504 w 1411490"/>
              <a:gd name="connsiteY41" fmla="*/ 892921 h 1356258"/>
              <a:gd name="connsiteX42" fmla="*/ 1328641 w 1411490"/>
              <a:gd name="connsiteY42" fmla="*/ 874510 h 1356258"/>
              <a:gd name="connsiteX43" fmla="*/ 1334778 w 1411490"/>
              <a:gd name="connsiteY43" fmla="*/ 831552 h 1356258"/>
              <a:gd name="connsiteX44" fmla="*/ 1343984 w 1411490"/>
              <a:gd name="connsiteY44" fmla="*/ 813141 h 1356258"/>
              <a:gd name="connsiteX45" fmla="*/ 1362394 w 1411490"/>
              <a:gd name="connsiteY45" fmla="*/ 764046 h 1356258"/>
              <a:gd name="connsiteX46" fmla="*/ 1365463 w 1411490"/>
              <a:gd name="connsiteY46" fmla="*/ 745635 h 1356258"/>
              <a:gd name="connsiteX47" fmla="*/ 1371600 w 1411490"/>
              <a:gd name="connsiteY47" fmla="*/ 718019 h 1356258"/>
              <a:gd name="connsiteX48" fmla="*/ 1374668 w 1411490"/>
              <a:gd name="connsiteY48" fmla="*/ 705745 h 1356258"/>
              <a:gd name="connsiteX49" fmla="*/ 1380805 w 1411490"/>
              <a:gd name="connsiteY49" fmla="*/ 675061 h 1356258"/>
              <a:gd name="connsiteX50" fmla="*/ 1393079 w 1411490"/>
              <a:gd name="connsiteY50" fmla="*/ 604486 h 1356258"/>
              <a:gd name="connsiteX51" fmla="*/ 1405353 w 1411490"/>
              <a:gd name="connsiteY51" fmla="*/ 494022 h 1356258"/>
              <a:gd name="connsiteX52" fmla="*/ 1411490 w 1411490"/>
              <a:gd name="connsiteY52" fmla="*/ 472542 h 1356258"/>
              <a:gd name="connsiteX53" fmla="*/ 1405353 w 1411490"/>
              <a:gd name="connsiteY53" fmla="*/ 312983 h 1356258"/>
              <a:gd name="connsiteX54" fmla="*/ 1390010 w 1411490"/>
              <a:gd name="connsiteY54" fmla="*/ 279230 h 1356258"/>
              <a:gd name="connsiteX55" fmla="*/ 1383874 w 1411490"/>
              <a:gd name="connsiteY55" fmla="*/ 260819 h 1356258"/>
              <a:gd name="connsiteX56" fmla="*/ 1356257 w 1411490"/>
              <a:gd name="connsiteY56" fmla="*/ 220929 h 1356258"/>
              <a:gd name="connsiteX57" fmla="*/ 1343984 w 1411490"/>
              <a:gd name="connsiteY57" fmla="*/ 202518 h 1356258"/>
              <a:gd name="connsiteX58" fmla="*/ 1291820 w 1411490"/>
              <a:gd name="connsiteY58" fmla="*/ 153423 h 1356258"/>
              <a:gd name="connsiteX59" fmla="*/ 1236588 w 1411490"/>
              <a:gd name="connsiteY59" fmla="*/ 113533 h 1356258"/>
              <a:gd name="connsiteX60" fmla="*/ 1187492 w 1411490"/>
              <a:gd name="connsiteY60" fmla="*/ 92054 h 1356258"/>
              <a:gd name="connsiteX61" fmla="*/ 1135329 w 1411490"/>
              <a:gd name="connsiteY61" fmla="*/ 70575 h 1356258"/>
              <a:gd name="connsiteX62" fmla="*/ 1104644 w 1411490"/>
              <a:gd name="connsiteY62" fmla="*/ 61369 h 1356258"/>
              <a:gd name="connsiteX63" fmla="*/ 1064754 w 1411490"/>
              <a:gd name="connsiteY63" fmla="*/ 49095 h 1356258"/>
              <a:gd name="connsiteX64" fmla="*/ 1018727 w 1411490"/>
              <a:gd name="connsiteY64" fmla="*/ 33753 h 1356258"/>
              <a:gd name="connsiteX65" fmla="*/ 932810 w 1411490"/>
              <a:gd name="connsiteY65" fmla="*/ 24548 h 1356258"/>
              <a:gd name="connsiteX66" fmla="*/ 874510 w 1411490"/>
              <a:gd name="connsiteY66" fmla="*/ 18411 h 1356258"/>
              <a:gd name="connsiteX67" fmla="*/ 853031 w 1411490"/>
              <a:gd name="connsiteY67" fmla="*/ 15342 h 1356258"/>
              <a:gd name="connsiteX68" fmla="*/ 764045 w 1411490"/>
              <a:gd name="connsiteY68" fmla="*/ 6137 h 1356258"/>
              <a:gd name="connsiteX69" fmla="*/ 693471 w 1411490"/>
              <a:gd name="connsiteY69" fmla="*/ 3069 h 1356258"/>
              <a:gd name="connsiteX70" fmla="*/ 650512 w 1411490"/>
              <a:gd name="connsiteY70" fmla="*/ 0 h 1356258"/>
              <a:gd name="connsiteX71" fmla="*/ 592212 w 1411490"/>
              <a:gd name="connsiteY71" fmla="*/ 3069 h 1356258"/>
              <a:gd name="connsiteX72" fmla="*/ 564596 w 1411490"/>
              <a:gd name="connsiteY72" fmla="*/ 6137 h 1356258"/>
              <a:gd name="connsiteX73" fmla="*/ 524706 w 1411490"/>
              <a:gd name="connsiteY73" fmla="*/ 9205 h 1356258"/>
              <a:gd name="connsiteX74" fmla="*/ 475610 w 1411490"/>
              <a:gd name="connsiteY74" fmla="*/ 15342 h 1356258"/>
              <a:gd name="connsiteX75" fmla="*/ 454131 w 1411490"/>
              <a:gd name="connsiteY75" fmla="*/ 18411 h 1356258"/>
              <a:gd name="connsiteX76" fmla="*/ 420378 w 1411490"/>
              <a:gd name="connsiteY76" fmla="*/ 21479 h 1356258"/>
              <a:gd name="connsiteX77" fmla="*/ 392762 w 1411490"/>
              <a:gd name="connsiteY77" fmla="*/ 27616 h 1356258"/>
              <a:gd name="connsiteX78" fmla="*/ 371283 w 1411490"/>
              <a:gd name="connsiteY78" fmla="*/ 33753 h 1356258"/>
              <a:gd name="connsiteX79" fmla="*/ 349804 w 1411490"/>
              <a:gd name="connsiteY79" fmla="*/ 36822 h 1356258"/>
              <a:gd name="connsiteX80" fmla="*/ 306845 w 1411490"/>
              <a:gd name="connsiteY80" fmla="*/ 46027 h 1356258"/>
              <a:gd name="connsiteX81" fmla="*/ 294571 w 1411490"/>
              <a:gd name="connsiteY81" fmla="*/ 52164 h 1356258"/>
              <a:gd name="connsiteX82" fmla="*/ 263887 w 1411490"/>
              <a:gd name="connsiteY82" fmla="*/ 64438 h 1356258"/>
              <a:gd name="connsiteX83" fmla="*/ 248545 w 1411490"/>
              <a:gd name="connsiteY83" fmla="*/ 73643 h 1356258"/>
              <a:gd name="connsiteX84" fmla="*/ 202518 w 1411490"/>
              <a:gd name="connsiteY84" fmla="*/ 95122 h 1356258"/>
              <a:gd name="connsiteX85" fmla="*/ 193312 w 1411490"/>
              <a:gd name="connsiteY85" fmla="*/ 101259 h 1356258"/>
              <a:gd name="connsiteX86" fmla="*/ 181039 w 1411490"/>
              <a:gd name="connsiteY86" fmla="*/ 107396 h 1356258"/>
              <a:gd name="connsiteX87" fmla="*/ 168765 w 1411490"/>
              <a:gd name="connsiteY87" fmla="*/ 116601 h 1356258"/>
              <a:gd name="connsiteX88" fmla="*/ 159559 w 1411490"/>
              <a:gd name="connsiteY88" fmla="*/ 122738 h 1356258"/>
              <a:gd name="connsiteX89" fmla="*/ 147286 w 1411490"/>
              <a:gd name="connsiteY89" fmla="*/ 131944 h 1356258"/>
              <a:gd name="connsiteX90" fmla="*/ 135012 w 1411490"/>
              <a:gd name="connsiteY90" fmla="*/ 138081 h 1356258"/>
              <a:gd name="connsiteX91" fmla="*/ 98190 w 1411490"/>
              <a:gd name="connsiteY91" fmla="*/ 171834 h 1356258"/>
              <a:gd name="connsiteX92" fmla="*/ 82848 w 1411490"/>
              <a:gd name="connsiteY92" fmla="*/ 184107 h 1356258"/>
              <a:gd name="connsiteX93" fmla="*/ 64437 w 1411490"/>
              <a:gd name="connsiteY93" fmla="*/ 202518 h 1356258"/>
              <a:gd name="connsiteX94" fmla="*/ 58300 w 1411490"/>
              <a:gd name="connsiteY94" fmla="*/ 214792 h 1356258"/>
              <a:gd name="connsiteX95" fmla="*/ 49095 w 1411490"/>
              <a:gd name="connsiteY95" fmla="*/ 220929 h 1356258"/>
              <a:gd name="connsiteX96" fmla="*/ 39890 w 1411490"/>
              <a:gd name="connsiteY96" fmla="*/ 230134 h 1356258"/>
              <a:gd name="connsiteX97" fmla="*/ 27616 w 1411490"/>
              <a:gd name="connsiteY97" fmla="*/ 251614 h 1356258"/>
              <a:gd name="connsiteX98" fmla="*/ 15342 w 1411490"/>
              <a:gd name="connsiteY98" fmla="*/ 273093 h 1356258"/>
              <a:gd name="connsiteX99" fmla="*/ 12274 w 1411490"/>
              <a:gd name="connsiteY99" fmla="*/ 285367 h 1356258"/>
              <a:gd name="connsiteX100" fmla="*/ 9205 w 1411490"/>
              <a:gd name="connsiteY100" fmla="*/ 294572 h 1356258"/>
              <a:gd name="connsiteX101" fmla="*/ 15342 w 1411490"/>
              <a:gd name="connsiteY101" fmla="*/ 312983 h 1356258"/>
              <a:gd name="connsiteX102" fmla="*/ 0 w 1411490"/>
              <a:gd name="connsiteY102" fmla="*/ 300709 h 1356258"/>
              <a:gd name="connsiteX0" fmla="*/ 0 w 1411490"/>
              <a:gd name="connsiteY0" fmla="*/ 300709 h 1361148"/>
              <a:gd name="connsiteX1" fmla="*/ 0 w 1411490"/>
              <a:gd name="connsiteY1" fmla="*/ 300709 h 1361148"/>
              <a:gd name="connsiteX2" fmla="*/ 24547 w 1411490"/>
              <a:gd name="connsiteY2" fmla="*/ 368215 h 1361148"/>
              <a:gd name="connsiteX3" fmla="*/ 39890 w 1411490"/>
              <a:gd name="connsiteY3" fmla="*/ 512432 h 1361148"/>
              <a:gd name="connsiteX4" fmla="*/ 42958 w 1411490"/>
              <a:gd name="connsiteY4" fmla="*/ 536980 h 1361148"/>
              <a:gd name="connsiteX5" fmla="*/ 58300 w 1411490"/>
              <a:gd name="connsiteY5" fmla="*/ 625965 h 1361148"/>
              <a:gd name="connsiteX6" fmla="*/ 92053 w 1411490"/>
              <a:gd name="connsiteY6" fmla="*/ 760977 h 1361148"/>
              <a:gd name="connsiteX7" fmla="*/ 110464 w 1411490"/>
              <a:gd name="connsiteY7" fmla="*/ 840757 h 1361148"/>
              <a:gd name="connsiteX8" fmla="*/ 116601 w 1411490"/>
              <a:gd name="connsiteY8" fmla="*/ 871442 h 1361148"/>
              <a:gd name="connsiteX9" fmla="*/ 153423 w 1411490"/>
              <a:gd name="connsiteY9" fmla="*/ 981906 h 1361148"/>
              <a:gd name="connsiteX10" fmla="*/ 162628 w 1411490"/>
              <a:gd name="connsiteY10" fmla="*/ 997248 h 1361148"/>
              <a:gd name="connsiteX11" fmla="*/ 223997 w 1411490"/>
              <a:gd name="connsiteY11" fmla="*/ 1107713 h 1361148"/>
              <a:gd name="connsiteX12" fmla="*/ 288435 w 1411490"/>
              <a:gd name="connsiteY12" fmla="*/ 1175219 h 1361148"/>
              <a:gd name="connsiteX13" fmla="*/ 322188 w 1411490"/>
              <a:gd name="connsiteY13" fmla="*/ 1196698 h 1361148"/>
              <a:gd name="connsiteX14" fmla="*/ 340598 w 1411490"/>
              <a:gd name="connsiteY14" fmla="*/ 1212040 h 1361148"/>
              <a:gd name="connsiteX15" fmla="*/ 368214 w 1411490"/>
              <a:gd name="connsiteY15" fmla="*/ 1227383 h 1361148"/>
              <a:gd name="connsiteX16" fmla="*/ 423447 w 1411490"/>
              <a:gd name="connsiteY16" fmla="*/ 1261136 h 1361148"/>
              <a:gd name="connsiteX17" fmla="*/ 751771 w 1411490"/>
              <a:gd name="connsiteY17" fmla="*/ 1356258 h 1361148"/>
              <a:gd name="connsiteX18" fmla="*/ 874510 w 1411490"/>
              <a:gd name="connsiteY18" fmla="*/ 1347052 h 1361148"/>
              <a:gd name="connsiteX19" fmla="*/ 905194 w 1411490"/>
              <a:gd name="connsiteY19" fmla="*/ 1343984 h 1361148"/>
              <a:gd name="connsiteX20" fmla="*/ 920537 w 1411490"/>
              <a:gd name="connsiteY20" fmla="*/ 1337847 h 1361148"/>
              <a:gd name="connsiteX21" fmla="*/ 948153 w 1411490"/>
              <a:gd name="connsiteY21" fmla="*/ 1331710 h 1361148"/>
              <a:gd name="connsiteX22" fmla="*/ 978837 w 1411490"/>
              <a:gd name="connsiteY22" fmla="*/ 1313299 h 1361148"/>
              <a:gd name="connsiteX23" fmla="*/ 1006453 w 1411490"/>
              <a:gd name="connsiteY23" fmla="*/ 1301026 h 1361148"/>
              <a:gd name="connsiteX24" fmla="*/ 1040206 w 1411490"/>
              <a:gd name="connsiteY24" fmla="*/ 1273410 h 1361148"/>
              <a:gd name="connsiteX25" fmla="*/ 1058617 w 1411490"/>
              <a:gd name="connsiteY25" fmla="*/ 1239656 h 1361148"/>
              <a:gd name="connsiteX26" fmla="*/ 1067823 w 1411490"/>
              <a:gd name="connsiteY26" fmla="*/ 1227383 h 1361148"/>
              <a:gd name="connsiteX27" fmla="*/ 1119986 w 1411490"/>
              <a:gd name="connsiteY27" fmla="*/ 1159877 h 1361148"/>
              <a:gd name="connsiteX28" fmla="*/ 1132260 w 1411490"/>
              <a:gd name="connsiteY28" fmla="*/ 1150671 h 1361148"/>
              <a:gd name="connsiteX29" fmla="*/ 1150671 w 1411490"/>
              <a:gd name="connsiteY29" fmla="*/ 1129192 h 1361148"/>
              <a:gd name="connsiteX30" fmla="*/ 1159876 w 1411490"/>
              <a:gd name="connsiteY30" fmla="*/ 1123055 h 1361148"/>
              <a:gd name="connsiteX31" fmla="*/ 1181355 w 1411490"/>
              <a:gd name="connsiteY31" fmla="*/ 1101576 h 1361148"/>
              <a:gd name="connsiteX32" fmla="*/ 1218177 w 1411490"/>
              <a:gd name="connsiteY32" fmla="*/ 1070891 h 1361148"/>
              <a:gd name="connsiteX33" fmla="*/ 1233519 w 1411490"/>
              <a:gd name="connsiteY33" fmla="*/ 1052481 h 1361148"/>
              <a:gd name="connsiteX34" fmla="*/ 1239656 w 1411490"/>
              <a:gd name="connsiteY34" fmla="*/ 1043275 h 1361148"/>
              <a:gd name="connsiteX35" fmla="*/ 1264204 w 1411490"/>
              <a:gd name="connsiteY35" fmla="*/ 1018728 h 1361148"/>
              <a:gd name="connsiteX36" fmla="*/ 1291820 w 1411490"/>
              <a:gd name="connsiteY36" fmla="*/ 975769 h 1361148"/>
              <a:gd name="connsiteX37" fmla="*/ 1301025 w 1411490"/>
              <a:gd name="connsiteY37" fmla="*/ 945085 h 1361148"/>
              <a:gd name="connsiteX38" fmla="*/ 1313299 w 1411490"/>
              <a:gd name="connsiteY38" fmla="*/ 923605 h 1361148"/>
              <a:gd name="connsiteX39" fmla="*/ 1319436 w 1411490"/>
              <a:gd name="connsiteY39" fmla="*/ 908263 h 1361148"/>
              <a:gd name="connsiteX40" fmla="*/ 1322504 w 1411490"/>
              <a:gd name="connsiteY40" fmla="*/ 892921 h 1361148"/>
              <a:gd name="connsiteX41" fmla="*/ 1328641 w 1411490"/>
              <a:gd name="connsiteY41" fmla="*/ 874510 h 1361148"/>
              <a:gd name="connsiteX42" fmla="*/ 1334778 w 1411490"/>
              <a:gd name="connsiteY42" fmla="*/ 831552 h 1361148"/>
              <a:gd name="connsiteX43" fmla="*/ 1343984 w 1411490"/>
              <a:gd name="connsiteY43" fmla="*/ 813141 h 1361148"/>
              <a:gd name="connsiteX44" fmla="*/ 1362394 w 1411490"/>
              <a:gd name="connsiteY44" fmla="*/ 764046 h 1361148"/>
              <a:gd name="connsiteX45" fmla="*/ 1365463 w 1411490"/>
              <a:gd name="connsiteY45" fmla="*/ 745635 h 1361148"/>
              <a:gd name="connsiteX46" fmla="*/ 1371600 w 1411490"/>
              <a:gd name="connsiteY46" fmla="*/ 718019 h 1361148"/>
              <a:gd name="connsiteX47" fmla="*/ 1374668 w 1411490"/>
              <a:gd name="connsiteY47" fmla="*/ 705745 h 1361148"/>
              <a:gd name="connsiteX48" fmla="*/ 1380805 w 1411490"/>
              <a:gd name="connsiteY48" fmla="*/ 675061 h 1361148"/>
              <a:gd name="connsiteX49" fmla="*/ 1393079 w 1411490"/>
              <a:gd name="connsiteY49" fmla="*/ 604486 h 1361148"/>
              <a:gd name="connsiteX50" fmla="*/ 1405353 w 1411490"/>
              <a:gd name="connsiteY50" fmla="*/ 494022 h 1361148"/>
              <a:gd name="connsiteX51" fmla="*/ 1411490 w 1411490"/>
              <a:gd name="connsiteY51" fmla="*/ 472542 h 1361148"/>
              <a:gd name="connsiteX52" fmla="*/ 1405353 w 1411490"/>
              <a:gd name="connsiteY52" fmla="*/ 312983 h 1361148"/>
              <a:gd name="connsiteX53" fmla="*/ 1390010 w 1411490"/>
              <a:gd name="connsiteY53" fmla="*/ 279230 h 1361148"/>
              <a:gd name="connsiteX54" fmla="*/ 1383874 w 1411490"/>
              <a:gd name="connsiteY54" fmla="*/ 260819 h 1361148"/>
              <a:gd name="connsiteX55" fmla="*/ 1356257 w 1411490"/>
              <a:gd name="connsiteY55" fmla="*/ 220929 h 1361148"/>
              <a:gd name="connsiteX56" fmla="*/ 1343984 w 1411490"/>
              <a:gd name="connsiteY56" fmla="*/ 202518 h 1361148"/>
              <a:gd name="connsiteX57" fmla="*/ 1291820 w 1411490"/>
              <a:gd name="connsiteY57" fmla="*/ 153423 h 1361148"/>
              <a:gd name="connsiteX58" fmla="*/ 1236588 w 1411490"/>
              <a:gd name="connsiteY58" fmla="*/ 113533 h 1361148"/>
              <a:gd name="connsiteX59" fmla="*/ 1187492 w 1411490"/>
              <a:gd name="connsiteY59" fmla="*/ 92054 h 1361148"/>
              <a:gd name="connsiteX60" fmla="*/ 1135329 w 1411490"/>
              <a:gd name="connsiteY60" fmla="*/ 70575 h 1361148"/>
              <a:gd name="connsiteX61" fmla="*/ 1104644 w 1411490"/>
              <a:gd name="connsiteY61" fmla="*/ 61369 h 1361148"/>
              <a:gd name="connsiteX62" fmla="*/ 1064754 w 1411490"/>
              <a:gd name="connsiteY62" fmla="*/ 49095 h 1361148"/>
              <a:gd name="connsiteX63" fmla="*/ 1018727 w 1411490"/>
              <a:gd name="connsiteY63" fmla="*/ 33753 h 1361148"/>
              <a:gd name="connsiteX64" fmla="*/ 932810 w 1411490"/>
              <a:gd name="connsiteY64" fmla="*/ 24548 h 1361148"/>
              <a:gd name="connsiteX65" fmla="*/ 874510 w 1411490"/>
              <a:gd name="connsiteY65" fmla="*/ 18411 h 1361148"/>
              <a:gd name="connsiteX66" fmla="*/ 853031 w 1411490"/>
              <a:gd name="connsiteY66" fmla="*/ 15342 h 1361148"/>
              <a:gd name="connsiteX67" fmla="*/ 764045 w 1411490"/>
              <a:gd name="connsiteY67" fmla="*/ 6137 h 1361148"/>
              <a:gd name="connsiteX68" fmla="*/ 693471 w 1411490"/>
              <a:gd name="connsiteY68" fmla="*/ 3069 h 1361148"/>
              <a:gd name="connsiteX69" fmla="*/ 650512 w 1411490"/>
              <a:gd name="connsiteY69" fmla="*/ 0 h 1361148"/>
              <a:gd name="connsiteX70" fmla="*/ 592212 w 1411490"/>
              <a:gd name="connsiteY70" fmla="*/ 3069 h 1361148"/>
              <a:gd name="connsiteX71" fmla="*/ 564596 w 1411490"/>
              <a:gd name="connsiteY71" fmla="*/ 6137 h 1361148"/>
              <a:gd name="connsiteX72" fmla="*/ 524706 w 1411490"/>
              <a:gd name="connsiteY72" fmla="*/ 9205 h 1361148"/>
              <a:gd name="connsiteX73" fmla="*/ 475610 w 1411490"/>
              <a:gd name="connsiteY73" fmla="*/ 15342 h 1361148"/>
              <a:gd name="connsiteX74" fmla="*/ 454131 w 1411490"/>
              <a:gd name="connsiteY74" fmla="*/ 18411 h 1361148"/>
              <a:gd name="connsiteX75" fmla="*/ 420378 w 1411490"/>
              <a:gd name="connsiteY75" fmla="*/ 21479 h 1361148"/>
              <a:gd name="connsiteX76" fmla="*/ 392762 w 1411490"/>
              <a:gd name="connsiteY76" fmla="*/ 27616 h 1361148"/>
              <a:gd name="connsiteX77" fmla="*/ 371283 w 1411490"/>
              <a:gd name="connsiteY77" fmla="*/ 33753 h 1361148"/>
              <a:gd name="connsiteX78" fmla="*/ 349804 w 1411490"/>
              <a:gd name="connsiteY78" fmla="*/ 36822 h 1361148"/>
              <a:gd name="connsiteX79" fmla="*/ 306845 w 1411490"/>
              <a:gd name="connsiteY79" fmla="*/ 46027 h 1361148"/>
              <a:gd name="connsiteX80" fmla="*/ 294571 w 1411490"/>
              <a:gd name="connsiteY80" fmla="*/ 52164 h 1361148"/>
              <a:gd name="connsiteX81" fmla="*/ 263887 w 1411490"/>
              <a:gd name="connsiteY81" fmla="*/ 64438 h 1361148"/>
              <a:gd name="connsiteX82" fmla="*/ 248545 w 1411490"/>
              <a:gd name="connsiteY82" fmla="*/ 73643 h 1361148"/>
              <a:gd name="connsiteX83" fmla="*/ 202518 w 1411490"/>
              <a:gd name="connsiteY83" fmla="*/ 95122 h 1361148"/>
              <a:gd name="connsiteX84" fmla="*/ 193312 w 1411490"/>
              <a:gd name="connsiteY84" fmla="*/ 101259 h 1361148"/>
              <a:gd name="connsiteX85" fmla="*/ 181039 w 1411490"/>
              <a:gd name="connsiteY85" fmla="*/ 107396 h 1361148"/>
              <a:gd name="connsiteX86" fmla="*/ 168765 w 1411490"/>
              <a:gd name="connsiteY86" fmla="*/ 116601 h 1361148"/>
              <a:gd name="connsiteX87" fmla="*/ 159559 w 1411490"/>
              <a:gd name="connsiteY87" fmla="*/ 122738 h 1361148"/>
              <a:gd name="connsiteX88" fmla="*/ 147286 w 1411490"/>
              <a:gd name="connsiteY88" fmla="*/ 131944 h 1361148"/>
              <a:gd name="connsiteX89" fmla="*/ 135012 w 1411490"/>
              <a:gd name="connsiteY89" fmla="*/ 138081 h 1361148"/>
              <a:gd name="connsiteX90" fmla="*/ 98190 w 1411490"/>
              <a:gd name="connsiteY90" fmla="*/ 171834 h 1361148"/>
              <a:gd name="connsiteX91" fmla="*/ 82848 w 1411490"/>
              <a:gd name="connsiteY91" fmla="*/ 184107 h 1361148"/>
              <a:gd name="connsiteX92" fmla="*/ 64437 w 1411490"/>
              <a:gd name="connsiteY92" fmla="*/ 202518 h 1361148"/>
              <a:gd name="connsiteX93" fmla="*/ 58300 w 1411490"/>
              <a:gd name="connsiteY93" fmla="*/ 214792 h 1361148"/>
              <a:gd name="connsiteX94" fmla="*/ 49095 w 1411490"/>
              <a:gd name="connsiteY94" fmla="*/ 220929 h 1361148"/>
              <a:gd name="connsiteX95" fmla="*/ 39890 w 1411490"/>
              <a:gd name="connsiteY95" fmla="*/ 230134 h 1361148"/>
              <a:gd name="connsiteX96" fmla="*/ 27616 w 1411490"/>
              <a:gd name="connsiteY96" fmla="*/ 251614 h 1361148"/>
              <a:gd name="connsiteX97" fmla="*/ 15342 w 1411490"/>
              <a:gd name="connsiteY97" fmla="*/ 273093 h 1361148"/>
              <a:gd name="connsiteX98" fmla="*/ 12274 w 1411490"/>
              <a:gd name="connsiteY98" fmla="*/ 285367 h 1361148"/>
              <a:gd name="connsiteX99" fmla="*/ 9205 w 1411490"/>
              <a:gd name="connsiteY99" fmla="*/ 294572 h 1361148"/>
              <a:gd name="connsiteX100" fmla="*/ 15342 w 1411490"/>
              <a:gd name="connsiteY100" fmla="*/ 312983 h 1361148"/>
              <a:gd name="connsiteX101" fmla="*/ 0 w 1411490"/>
              <a:gd name="connsiteY101" fmla="*/ 300709 h 1361148"/>
              <a:gd name="connsiteX0" fmla="*/ 0 w 1411490"/>
              <a:gd name="connsiteY0" fmla="*/ 300709 h 1360633"/>
              <a:gd name="connsiteX1" fmla="*/ 0 w 1411490"/>
              <a:gd name="connsiteY1" fmla="*/ 300709 h 1360633"/>
              <a:gd name="connsiteX2" fmla="*/ 24547 w 1411490"/>
              <a:gd name="connsiteY2" fmla="*/ 368215 h 1360633"/>
              <a:gd name="connsiteX3" fmla="*/ 39890 w 1411490"/>
              <a:gd name="connsiteY3" fmla="*/ 512432 h 1360633"/>
              <a:gd name="connsiteX4" fmla="*/ 42958 w 1411490"/>
              <a:gd name="connsiteY4" fmla="*/ 536980 h 1360633"/>
              <a:gd name="connsiteX5" fmla="*/ 58300 w 1411490"/>
              <a:gd name="connsiteY5" fmla="*/ 625965 h 1360633"/>
              <a:gd name="connsiteX6" fmla="*/ 92053 w 1411490"/>
              <a:gd name="connsiteY6" fmla="*/ 760977 h 1360633"/>
              <a:gd name="connsiteX7" fmla="*/ 110464 w 1411490"/>
              <a:gd name="connsiteY7" fmla="*/ 840757 h 1360633"/>
              <a:gd name="connsiteX8" fmla="*/ 116601 w 1411490"/>
              <a:gd name="connsiteY8" fmla="*/ 871442 h 1360633"/>
              <a:gd name="connsiteX9" fmla="*/ 153423 w 1411490"/>
              <a:gd name="connsiteY9" fmla="*/ 981906 h 1360633"/>
              <a:gd name="connsiteX10" fmla="*/ 162628 w 1411490"/>
              <a:gd name="connsiteY10" fmla="*/ 997248 h 1360633"/>
              <a:gd name="connsiteX11" fmla="*/ 223997 w 1411490"/>
              <a:gd name="connsiteY11" fmla="*/ 1107713 h 1360633"/>
              <a:gd name="connsiteX12" fmla="*/ 288435 w 1411490"/>
              <a:gd name="connsiteY12" fmla="*/ 1175219 h 1360633"/>
              <a:gd name="connsiteX13" fmla="*/ 322188 w 1411490"/>
              <a:gd name="connsiteY13" fmla="*/ 1196698 h 1360633"/>
              <a:gd name="connsiteX14" fmla="*/ 340598 w 1411490"/>
              <a:gd name="connsiteY14" fmla="*/ 1212040 h 1360633"/>
              <a:gd name="connsiteX15" fmla="*/ 368214 w 1411490"/>
              <a:gd name="connsiteY15" fmla="*/ 1227383 h 1360633"/>
              <a:gd name="connsiteX16" fmla="*/ 423447 w 1411490"/>
              <a:gd name="connsiteY16" fmla="*/ 1261136 h 1360633"/>
              <a:gd name="connsiteX17" fmla="*/ 751771 w 1411490"/>
              <a:gd name="connsiteY17" fmla="*/ 1356258 h 1360633"/>
              <a:gd name="connsiteX18" fmla="*/ 905194 w 1411490"/>
              <a:gd name="connsiteY18" fmla="*/ 1343984 h 1360633"/>
              <a:gd name="connsiteX19" fmla="*/ 920537 w 1411490"/>
              <a:gd name="connsiteY19" fmla="*/ 1337847 h 1360633"/>
              <a:gd name="connsiteX20" fmla="*/ 948153 w 1411490"/>
              <a:gd name="connsiteY20" fmla="*/ 1331710 h 1360633"/>
              <a:gd name="connsiteX21" fmla="*/ 978837 w 1411490"/>
              <a:gd name="connsiteY21" fmla="*/ 1313299 h 1360633"/>
              <a:gd name="connsiteX22" fmla="*/ 1006453 w 1411490"/>
              <a:gd name="connsiteY22" fmla="*/ 1301026 h 1360633"/>
              <a:gd name="connsiteX23" fmla="*/ 1040206 w 1411490"/>
              <a:gd name="connsiteY23" fmla="*/ 1273410 h 1360633"/>
              <a:gd name="connsiteX24" fmla="*/ 1058617 w 1411490"/>
              <a:gd name="connsiteY24" fmla="*/ 1239656 h 1360633"/>
              <a:gd name="connsiteX25" fmla="*/ 1067823 w 1411490"/>
              <a:gd name="connsiteY25" fmla="*/ 1227383 h 1360633"/>
              <a:gd name="connsiteX26" fmla="*/ 1119986 w 1411490"/>
              <a:gd name="connsiteY26" fmla="*/ 1159877 h 1360633"/>
              <a:gd name="connsiteX27" fmla="*/ 1132260 w 1411490"/>
              <a:gd name="connsiteY27" fmla="*/ 1150671 h 1360633"/>
              <a:gd name="connsiteX28" fmla="*/ 1150671 w 1411490"/>
              <a:gd name="connsiteY28" fmla="*/ 1129192 h 1360633"/>
              <a:gd name="connsiteX29" fmla="*/ 1159876 w 1411490"/>
              <a:gd name="connsiteY29" fmla="*/ 1123055 h 1360633"/>
              <a:gd name="connsiteX30" fmla="*/ 1181355 w 1411490"/>
              <a:gd name="connsiteY30" fmla="*/ 1101576 h 1360633"/>
              <a:gd name="connsiteX31" fmla="*/ 1218177 w 1411490"/>
              <a:gd name="connsiteY31" fmla="*/ 1070891 h 1360633"/>
              <a:gd name="connsiteX32" fmla="*/ 1233519 w 1411490"/>
              <a:gd name="connsiteY32" fmla="*/ 1052481 h 1360633"/>
              <a:gd name="connsiteX33" fmla="*/ 1239656 w 1411490"/>
              <a:gd name="connsiteY33" fmla="*/ 1043275 h 1360633"/>
              <a:gd name="connsiteX34" fmla="*/ 1264204 w 1411490"/>
              <a:gd name="connsiteY34" fmla="*/ 1018728 h 1360633"/>
              <a:gd name="connsiteX35" fmla="*/ 1291820 w 1411490"/>
              <a:gd name="connsiteY35" fmla="*/ 975769 h 1360633"/>
              <a:gd name="connsiteX36" fmla="*/ 1301025 w 1411490"/>
              <a:gd name="connsiteY36" fmla="*/ 945085 h 1360633"/>
              <a:gd name="connsiteX37" fmla="*/ 1313299 w 1411490"/>
              <a:gd name="connsiteY37" fmla="*/ 923605 h 1360633"/>
              <a:gd name="connsiteX38" fmla="*/ 1319436 w 1411490"/>
              <a:gd name="connsiteY38" fmla="*/ 908263 h 1360633"/>
              <a:gd name="connsiteX39" fmla="*/ 1322504 w 1411490"/>
              <a:gd name="connsiteY39" fmla="*/ 892921 h 1360633"/>
              <a:gd name="connsiteX40" fmla="*/ 1328641 w 1411490"/>
              <a:gd name="connsiteY40" fmla="*/ 874510 h 1360633"/>
              <a:gd name="connsiteX41" fmla="*/ 1334778 w 1411490"/>
              <a:gd name="connsiteY41" fmla="*/ 831552 h 1360633"/>
              <a:gd name="connsiteX42" fmla="*/ 1343984 w 1411490"/>
              <a:gd name="connsiteY42" fmla="*/ 813141 h 1360633"/>
              <a:gd name="connsiteX43" fmla="*/ 1362394 w 1411490"/>
              <a:gd name="connsiteY43" fmla="*/ 764046 h 1360633"/>
              <a:gd name="connsiteX44" fmla="*/ 1365463 w 1411490"/>
              <a:gd name="connsiteY44" fmla="*/ 745635 h 1360633"/>
              <a:gd name="connsiteX45" fmla="*/ 1371600 w 1411490"/>
              <a:gd name="connsiteY45" fmla="*/ 718019 h 1360633"/>
              <a:gd name="connsiteX46" fmla="*/ 1374668 w 1411490"/>
              <a:gd name="connsiteY46" fmla="*/ 705745 h 1360633"/>
              <a:gd name="connsiteX47" fmla="*/ 1380805 w 1411490"/>
              <a:gd name="connsiteY47" fmla="*/ 675061 h 1360633"/>
              <a:gd name="connsiteX48" fmla="*/ 1393079 w 1411490"/>
              <a:gd name="connsiteY48" fmla="*/ 604486 h 1360633"/>
              <a:gd name="connsiteX49" fmla="*/ 1405353 w 1411490"/>
              <a:gd name="connsiteY49" fmla="*/ 494022 h 1360633"/>
              <a:gd name="connsiteX50" fmla="*/ 1411490 w 1411490"/>
              <a:gd name="connsiteY50" fmla="*/ 472542 h 1360633"/>
              <a:gd name="connsiteX51" fmla="*/ 1405353 w 1411490"/>
              <a:gd name="connsiteY51" fmla="*/ 312983 h 1360633"/>
              <a:gd name="connsiteX52" fmla="*/ 1390010 w 1411490"/>
              <a:gd name="connsiteY52" fmla="*/ 279230 h 1360633"/>
              <a:gd name="connsiteX53" fmla="*/ 1383874 w 1411490"/>
              <a:gd name="connsiteY53" fmla="*/ 260819 h 1360633"/>
              <a:gd name="connsiteX54" fmla="*/ 1356257 w 1411490"/>
              <a:gd name="connsiteY54" fmla="*/ 220929 h 1360633"/>
              <a:gd name="connsiteX55" fmla="*/ 1343984 w 1411490"/>
              <a:gd name="connsiteY55" fmla="*/ 202518 h 1360633"/>
              <a:gd name="connsiteX56" fmla="*/ 1291820 w 1411490"/>
              <a:gd name="connsiteY56" fmla="*/ 153423 h 1360633"/>
              <a:gd name="connsiteX57" fmla="*/ 1236588 w 1411490"/>
              <a:gd name="connsiteY57" fmla="*/ 113533 h 1360633"/>
              <a:gd name="connsiteX58" fmla="*/ 1187492 w 1411490"/>
              <a:gd name="connsiteY58" fmla="*/ 92054 h 1360633"/>
              <a:gd name="connsiteX59" fmla="*/ 1135329 w 1411490"/>
              <a:gd name="connsiteY59" fmla="*/ 70575 h 1360633"/>
              <a:gd name="connsiteX60" fmla="*/ 1104644 w 1411490"/>
              <a:gd name="connsiteY60" fmla="*/ 61369 h 1360633"/>
              <a:gd name="connsiteX61" fmla="*/ 1064754 w 1411490"/>
              <a:gd name="connsiteY61" fmla="*/ 49095 h 1360633"/>
              <a:gd name="connsiteX62" fmla="*/ 1018727 w 1411490"/>
              <a:gd name="connsiteY62" fmla="*/ 33753 h 1360633"/>
              <a:gd name="connsiteX63" fmla="*/ 932810 w 1411490"/>
              <a:gd name="connsiteY63" fmla="*/ 24548 h 1360633"/>
              <a:gd name="connsiteX64" fmla="*/ 874510 w 1411490"/>
              <a:gd name="connsiteY64" fmla="*/ 18411 h 1360633"/>
              <a:gd name="connsiteX65" fmla="*/ 853031 w 1411490"/>
              <a:gd name="connsiteY65" fmla="*/ 15342 h 1360633"/>
              <a:gd name="connsiteX66" fmla="*/ 764045 w 1411490"/>
              <a:gd name="connsiteY66" fmla="*/ 6137 h 1360633"/>
              <a:gd name="connsiteX67" fmla="*/ 693471 w 1411490"/>
              <a:gd name="connsiteY67" fmla="*/ 3069 h 1360633"/>
              <a:gd name="connsiteX68" fmla="*/ 650512 w 1411490"/>
              <a:gd name="connsiteY68" fmla="*/ 0 h 1360633"/>
              <a:gd name="connsiteX69" fmla="*/ 592212 w 1411490"/>
              <a:gd name="connsiteY69" fmla="*/ 3069 h 1360633"/>
              <a:gd name="connsiteX70" fmla="*/ 564596 w 1411490"/>
              <a:gd name="connsiteY70" fmla="*/ 6137 h 1360633"/>
              <a:gd name="connsiteX71" fmla="*/ 524706 w 1411490"/>
              <a:gd name="connsiteY71" fmla="*/ 9205 h 1360633"/>
              <a:gd name="connsiteX72" fmla="*/ 475610 w 1411490"/>
              <a:gd name="connsiteY72" fmla="*/ 15342 h 1360633"/>
              <a:gd name="connsiteX73" fmla="*/ 454131 w 1411490"/>
              <a:gd name="connsiteY73" fmla="*/ 18411 h 1360633"/>
              <a:gd name="connsiteX74" fmla="*/ 420378 w 1411490"/>
              <a:gd name="connsiteY74" fmla="*/ 21479 h 1360633"/>
              <a:gd name="connsiteX75" fmla="*/ 392762 w 1411490"/>
              <a:gd name="connsiteY75" fmla="*/ 27616 h 1360633"/>
              <a:gd name="connsiteX76" fmla="*/ 371283 w 1411490"/>
              <a:gd name="connsiteY76" fmla="*/ 33753 h 1360633"/>
              <a:gd name="connsiteX77" fmla="*/ 349804 w 1411490"/>
              <a:gd name="connsiteY77" fmla="*/ 36822 h 1360633"/>
              <a:gd name="connsiteX78" fmla="*/ 306845 w 1411490"/>
              <a:gd name="connsiteY78" fmla="*/ 46027 h 1360633"/>
              <a:gd name="connsiteX79" fmla="*/ 294571 w 1411490"/>
              <a:gd name="connsiteY79" fmla="*/ 52164 h 1360633"/>
              <a:gd name="connsiteX80" fmla="*/ 263887 w 1411490"/>
              <a:gd name="connsiteY80" fmla="*/ 64438 h 1360633"/>
              <a:gd name="connsiteX81" fmla="*/ 248545 w 1411490"/>
              <a:gd name="connsiteY81" fmla="*/ 73643 h 1360633"/>
              <a:gd name="connsiteX82" fmla="*/ 202518 w 1411490"/>
              <a:gd name="connsiteY82" fmla="*/ 95122 h 1360633"/>
              <a:gd name="connsiteX83" fmla="*/ 193312 w 1411490"/>
              <a:gd name="connsiteY83" fmla="*/ 101259 h 1360633"/>
              <a:gd name="connsiteX84" fmla="*/ 181039 w 1411490"/>
              <a:gd name="connsiteY84" fmla="*/ 107396 h 1360633"/>
              <a:gd name="connsiteX85" fmla="*/ 168765 w 1411490"/>
              <a:gd name="connsiteY85" fmla="*/ 116601 h 1360633"/>
              <a:gd name="connsiteX86" fmla="*/ 159559 w 1411490"/>
              <a:gd name="connsiteY86" fmla="*/ 122738 h 1360633"/>
              <a:gd name="connsiteX87" fmla="*/ 147286 w 1411490"/>
              <a:gd name="connsiteY87" fmla="*/ 131944 h 1360633"/>
              <a:gd name="connsiteX88" fmla="*/ 135012 w 1411490"/>
              <a:gd name="connsiteY88" fmla="*/ 138081 h 1360633"/>
              <a:gd name="connsiteX89" fmla="*/ 98190 w 1411490"/>
              <a:gd name="connsiteY89" fmla="*/ 171834 h 1360633"/>
              <a:gd name="connsiteX90" fmla="*/ 82848 w 1411490"/>
              <a:gd name="connsiteY90" fmla="*/ 184107 h 1360633"/>
              <a:gd name="connsiteX91" fmla="*/ 64437 w 1411490"/>
              <a:gd name="connsiteY91" fmla="*/ 202518 h 1360633"/>
              <a:gd name="connsiteX92" fmla="*/ 58300 w 1411490"/>
              <a:gd name="connsiteY92" fmla="*/ 214792 h 1360633"/>
              <a:gd name="connsiteX93" fmla="*/ 49095 w 1411490"/>
              <a:gd name="connsiteY93" fmla="*/ 220929 h 1360633"/>
              <a:gd name="connsiteX94" fmla="*/ 39890 w 1411490"/>
              <a:gd name="connsiteY94" fmla="*/ 230134 h 1360633"/>
              <a:gd name="connsiteX95" fmla="*/ 27616 w 1411490"/>
              <a:gd name="connsiteY95" fmla="*/ 251614 h 1360633"/>
              <a:gd name="connsiteX96" fmla="*/ 15342 w 1411490"/>
              <a:gd name="connsiteY96" fmla="*/ 273093 h 1360633"/>
              <a:gd name="connsiteX97" fmla="*/ 12274 w 1411490"/>
              <a:gd name="connsiteY97" fmla="*/ 285367 h 1360633"/>
              <a:gd name="connsiteX98" fmla="*/ 9205 w 1411490"/>
              <a:gd name="connsiteY98" fmla="*/ 294572 h 1360633"/>
              <a:gd name="connsiteX99" fmla="*/ 15342 w 1411490"/>
              <a:gd name="connsiteY99" fmla="*/ 312983 h 1360633"/>
              <a:gd name="connsiteX100" fmla="*/ 0 w 1411490"/>
              <a:gd name="connsiteY100" fmla="*/ 300709 h 1360633"/>
              <a:gd name="connsiteX0" fmla="*/ 0 w 1411490"/>
              <a:gd name="connsiteY0" fmla="*/ 300709 h 1359657"/>
              <a:gd name="connsiteX1" fmla="*/ 0 w 1411490"/>
              <a:gd name="connsiteY1" fmla="*/ 300709 h 1359657"/>
              <a:gd name="connsiteX2" fmla="*/ 24547 w 1411490"/>
              <a:gd name="connsiteY2" fmla="*/ 368215 h 1359657"/>
              <a:gd name="connsiteX3" fmla="*/ 39890 w 1411490"/>
              <a:gd name="connsiteY3" fmla="*/ 512432 h 1359657"/>
              <a:gd name="connsiteX4" fmla="*/ 42958 w 1411490"/>
              <a:gd name="connsiteY4" fmla="*/ 536980 h 1359657"/>
              <a:gd name="connsiteX5" fmla="*/ 58300 w 1411490"/>
              <a:gd name="connsiteY5" fmla="*/ 625965 h 1359657"/>
              <a:gd name="connsiteX6" fmla="*/ 92053 w 1411490"/>
              <a:gd name="connsiteY6" fmla="*/ 760977 h 1359657"/>
              <a:gd name="connsiteX7" fmla="*/ 110464 w 1411490"/>
              <a:gd name="connsiteY7" fmla="*/ 840757 h 1359657"/>
              <a:gd name="connsiteX8" fmla="*/ 116601 w 1411490"/>
              <a:gd name="connsiteY8" fmla="*/ 871442 h 1359657"/>
              <a:gd name="connsiteX9" fmla="*/ 153423 w 1411490"/>
              <a:gd name="connsiteY9" fmla="*/ 981906 h 1359657"/>
              <a:gd name="connsiteX10" fmla="*/ 162628 w 1411490"/>
              <a:gd name="connsiteY10" fmla="*/ 997248 h 1359657"/>
              <a:gd name="connsiteX11" fmla="*/ 223997 w 1411490"/>
              <a:gd name="connsiteY11" fmla="*/ 1107713 h 1359657"/>
              <a:gd name="connsiteX12" fmla="*/ 288435 w 1411490"/>
              <a:gd name="connsiteY12" fmla="*/ 1175219 h 1359657"/>
              <a:gd name="connsiteX13" fmla="*/ 322188 w 1411490"/>
              <a:gd name="connsiteY13" fmla="*/ 1196698 h 1359657"/>
              <a:gd name="connsiteX14" fmla="*/ 340598 w 1411490"/>
              <a:gd name="connsiteY14" fmla="*/ 1212040 h 1359657"/>
              <a:gd name="connsiteX15" fmla="*/ 368214 w 1411490"/>
              <a:gd name="connsiteY15" fmla="*/ 1227383 h 1359657"/>
              <a:gd name="connsiteX16" fmla="*/ 423447 w 1411490"/>
              <a:gd name="connsiteY16" fmla="*/ 1261136 h 1359657"/>
              <a:gd name="connsiteX17" fmla="*/ 751771 w 1411490"/>
              <a:gd name="connsiteY17" fmla="*/ 1356258 h 1359657"/>
              <a:gd name="connsiteX18" fmla="*/ 920537 w 1411490"/>
              <a:gd name="connsiteY18" fmla="*/ 1337847 h 1359657"/>
              <a:gd name="connsiteX19" fmla="*/ 948153 w 1411490"/>
              <a:gd name="connsiteY19" fmla="*/ 1331710 h 1359657"/>
              <a:gd name="connsiteX20" fmla="*/ 978837 w 1411490"/>
              <a:gd name="connsiteY20" fmla="*/ 1313299 h 1359657"/>
              <a:gd name="connsiteX21" fmla="*/ 1006453 w 1411490"/>
              <a:gd name="connsiteY21" fmla="*/ 1301026 h 1359657"/>
              <a:gd name="connsiteX22" fmla="*/ 1040206 w 1411490"/>
              <a:gd name="connsiteY22" fmla="*/ 1273410 h 1359657"/>
              <a:gd name="connsiteX23" fmla="*/ 1058617 w 1411490"/>
              <a:gd name="connsiteY23" fmla="*/ 1239656 h 1359657"/>
              <a:gd name="connsiteX24" fmla="*/ 1067823 w 1411490"/>
              <a:gd name="connsiteY24" fmla="*/ 1227383 h 1359657"/>
              <a:gd name="connsiteX25" fmla="*/ 1119986 w 1411490"/>
              <a:gd name="connsiteY25" fmla="*/ 1159877 h 1359657"/>
              <a:gd name="connsiteX26" fmla="*/ 1132260 w 1411490"/>
              <a:gd name="connsiteY26" fmla="*/ 1150671 h 1359657"/>
              <a:gd name="connsiteX27" fmla="*/ 1150671 w 1411490"/>
              <a:gd name="connsiteY27" fmla="*/ 1129192 h 1359657"/>
              <a:gd name="connsiteX28" fmla="*/ 1159876 w 1411490"/>
              <a:gd name="connsiteY28" fmla="*/ 1123055 h 1359657"/>
              <a:gd name="connsiteX29" fmla="*/ 1181355 w 1411490"/>
              <a:gd name="connsiteY29" fmla="*/ 1101576 h 1359657"/>
              <a:gd name="connsiteX30" fmla="*/ 1218177 w 1411490"/>
              <a:gd name="connsiteY30" fmla="*/ 1070891 h 1359657"/>
              <a:gd name="connsiteX31" fmla="*/ 1233519 w 1411490"/>
              <a:gd name="connsiteY31" fmla="*/ 1052481 h 1359657"/>
              <a:gd name="connsiteX32" fmla="*/ 1239656 w 1411490"/>
              <a:gd name="connsiteY32" fmla="*/ 1043275 h 1359657"/>
              <a:gd name="connsiteX33" fmla="*/ 1264204 w 1411490"/>
              <a:gd name="connsiteY33" fmla="*/ 1018728 h 1359657"/>
              <a:gd name="connsiteX34" fmla="*/ 1291820 w 1411490"/>
              <a:gd name="connsiteY34" fmla="*/ 975769 h 1359657"/>
              <a:gd name="connsiteX35" fmla="*/ 1301025 w 1411490"/>
              <a:gd name="connsiteY35" fmla="*/ 945085 h 1359657"/>
              <a:gd name="connsiteX36" fmla="*/ 1313299 w 1411490"/>
              <a:gd name="connsiteY36" fmla="*/ 923605 h 1359657"/>
              <a:gd name="connsiteX37" fmla="*/ 1319436 w 1411490"/>
              <a:gd name="connsiteY37" fmla="*/ 908263 h 1359657"/>
              <a:gd name="connsiteX38" fmla="*/ 1322504 w 1411490"/>
              <a:gd name="connsiteY38" fmla="*/ 892921 h 1359657"/>
              <a:gd name="connsiteX39" fmla="*/ 1328641 w 1411490"/>
              <a:gd name="connsiteY39" fmla="*/ 874510 h 1359657"/>
              <a:gd name="connsiteX40" fmla="*/ 1334778 w 1411490"/>
              <a:gd name="connsiteY40" fmla="*/ 831552 h 1359657"/>
              <a:gd name="connsiteX41" fmla="*/ 1343984 w 1411490"/>
              <a:gd name="connsiteY41" fmla="*/ 813141 h 1359657"/>
              <a:gd name="connsiteX42" fmla="*/ 1362394 w 1411490"/>
              <a:gd name="connsiteY42" fmla="*/ 764046 h 1359657"/>
              <a:gd name="connsiteX43" fmla="*/ 1365463 w 1411490"/>
              <a:gd name="connsiteY43" fmla="*/ 745635 h 1359657"/>
              <a:gd name="connsiteX44" fmla="*/ 1371600 w 1411490"/>
              <a:gd name="connsiteY44" fmla="*/ 718019 h 1359657"/>
              <a:gd name="connsiteX45" fmla="*/ 1374668 w 1411490"/>
              <a:gd name="connsiteY45" fmla="*/ 705745 h 1359657"/>
              <a:gd name="connsiteX46" fmla="*/ 1380805 w 1411490"/>
              <a:gd name="connsiteY46" fmla="*/ 675061 h 1359657"/>
              <a:gd name="connsiteX47" fmla="*/ 1393079 w 1411490"/>
              <a:gd name="connsiteY47" fmla="*/ 604486 h 1359657"/>
              <a:gd name="connsiteX48" fmla="*/ 1405353 w 1411490"/>
              <a:gd name="connsiteY48" fmla="*/ 494022 h 1359657"/>
              <a:gd name="connsiteX49" fmla="*/ 1411490 w 1411490"/>
              <a:gd name="connsiteY49" fmla="*/ 472542 h 1359657"/>
              <a:gd name="connsiteX50" fmla="*/ 1405353 w 1411490"/>
              <a:gd name="connsiteY50" fmla="*/ 312983 h 1359657"/>
              <a:gd name="connsiteX51" fmla="*/ 1390010 w 1411490"/>
              <a:gd name="connsiteY51" fmla="*/ 279230 h 1359657"/>
              <a:gd name="connsiteX52" fmla="*/ 1383874 w 1411490"/>
              <a:gd name="connsiteY52" fmla="*/ 260819 h 1359657"/>
              <a:gd name="connsiteX53" fmla="*/ 1356257 w 1411490"/>
              <a:gd name="connsiteY53" fmla="*/ 220929 h 1359657"/>
              <a:gd name="connsiteX54" fmla="*/ 1343984 w 1411490"/>
              <a:gd name="connsiteY54" fmla="*/ 202518 h 1359657"/>
              <a:gd name="connsiteX55" fmla="*/ 1291820 w 1411490"/>
              <a:gd name="connsiteY55" fmla="*/ 153423 h 1359657"/>
              <a:gd name="connsiteX56" fmla="*/ 1236588 w 1411490"/>
              <a:gd name="connsiteY56" fmla="*/ 113533 h 1359657"/>
              <a:gd name="connsiteX57" fmla="*/ 1187492 w 1411490"/>
              <a:gd name="connsiteY57" fmla="*/ 92054 h 1359657"/>
              <a:gd name="connsiteX58" fmla="*/ 1135329 w 1411490"/>
              <a:gd name="connsiteY58" fmla="*/ 70575 h 1359657"/>
              <a:gd name="connsiteX59" fmla="*/ 1104644 w 1411490"/>
              <a:gd name="connsiteY59" fmla="*/ 61369 h 1359657"/>
              <a:gd name="connsiteX60" fmla="*/ 1064754 w 1411490"/>
              <a:gd name="connsiteY60" fmla="*/ 49095 h 1359657"/>
              <a:gd name="connsiteX61" fmla="*/ 1018727 w 1411490"/>
              <a:gd name="connsiteY61" fmla="*/ 33753 h 1359657"/>
              <a:gd name="connsiteX62" fmla="*/ 932810 w 1411490"/>
              <a:gd name="connsiteY62" fmla="*/ 24548 h 1359657"/>
              <a:gd name="connsiteX63" fmla="*/ 874510 w 1411490"/>
              <a:gd name="connsiteY63" fmla="*/ 18411 h 1359657"/>
              <a:gd name="connsiteX64" fmla="*/ 853031 w 1411490"/>
              <a:gd name="connsiteY64" fmla="*/ 15342 h 1359657"/>
              <a:gd name="connsiteX65" fmla="*/ 764045 w 1411490"/>
              <a:gd name="connsiteY65" fmla="*/ 6137 h 1359657"/>
              <a:gd name="connsiteX66" fmla="*/ 693471 w 1411490"/>
              <a:gd name="connsiteY66" fmla="*/ 3069 h 1359657"/>
              <a:gd name="connsiteX67" fmla="*/ 650512 w 1411490"/>
              <a:gd name="connsiteY67" fmla="*/ 0 h 1359657"/>
              <a:gd name="connsiteX68" fmla="*/ 592212 w 1411490"/>
              <a:gd name="connsiteY68" fmla="*/ 3069 h 1359657"/>
              <a:gd name="connsiteX69" fmla="*/ 564596 w 1411490"/>
              <a:gd name="connsiteY69" fmla="*/ 6137 h 1359657"/>
              <a:gd name="connsiteX70" fmla="*/ 524706 w 1411490"/>
              <a:gd name="connsiteY70" fmla="*/ 9205 h 1359657"/>
              <a:gd name="connsiteX71" fmla="*/ 475610 w 1411490"/>
              <a:gd name="connsiteY71" fmla="*/ 15342 h 1359657"/>
              <a:gd name="connsiteX72" fmla="*/ 454131 w 1411490"/>
              <a:gd name="connsiteY72" fmla="*/ 18411 h 1359657"/>
              <a:gd name="connsiteX73" fmla="*/ 420378 w 1411490"/>
              <a:gd name="connsiteY73" fmla="*/ 21479 h 1359657"/>
              <a:gd name="connsiteX74" fmla="*/ 392762 w 1411490"/>
              <a:gd name="connsiteY74" fmla="*/ 27616 h 1359657"/>
              <a:gd name="connsiteX75" fmla="*/ 371283 w 1411490"/>
              <a:gd name="connsiteY75" fmla="*/ 33753 h 1359657"/>
              <a:gd name="connsiteX76" fmla="*/ 349804 w 1411490"/>
              <a:gd name="connsiteY76" fmla="*/ 36822 h 1359657"/>
              <a:gd name="connsiteX77" fmla="*/ 306845 w 1411490"/>
              <a:gd name="connsiteY77" fmla="*/ 46027 h 1359657"/>
              <a:gd name="connsiteX78" fmla="*/ 294571 w 1411490"/>
              <a:gd name="connsiteY78" fmla="*/ 52164 h 1359657"/>
              <a:gd name="connsiteX79" fmla="*/ 263887 w 1411490"/>
              <a:gd name="connsiteY79" fmla="*/ 64438 h 1359657"/>
              <a:gd name="connsiteX80" fmla="*/ 248545 w 1411490"/>
              <a:gd name="connsiteY80" fmla="*/ 73643 h 1359657"/>
              <a:gd name="connsiteX81" fmla="*/ 202518 w 1411490"/>
              <a:gd name="connsiteY81" fmla="*/ 95122 h 1359657"/>
              <a:gd name="connsiteX82" fmla="*/ 193312 w 1411490"/>
              <a:gd name="connsiteY82" fmla="*/ 101259 h 1359657"/>
              <a:gd name="connsiteX83" fmla="*/ 181039 w 1411490"/>
              <a:gd name="connsiteY83" fmla="*/ 107396 h 1359657"/>
              <a:gd name="connsiteX84" fmla="*/ 168765 w 1411490"/>
              <a:gd name="connsiteY84" fmla="*/ 116601 h 1359657"/>
              <a:gd name="connsiteX85" fmla="*/ 159559 w 1411490"/>
              <a:gd name="connsiteY85" fmla="*/ 122738 h 1359657"/>
              <a:gd name="connsiteX86" fmla="*/ 147286 w 1411490"/>
              <a:gd name="connsiteY86" fmla="*/ 131944 h 1359657"/>
              <a:gd name="connsiteX87" fmla="*/ 135012 w 1411490"/>
              <a:gd name="connsiteY87" fmla="*/ 138081 h 1359657"/>
              <a:gd name="connsiteX88" fmla="*/ 98190 w 1411490"/>
              <a:gd name="connsiteY88" fmla="*/ 171834 h 1359657"/>
              <a:gd name="connsiteX89" fmla="*/ 82848 w 1411490"/>
              <a:gd name="connsiteY89" fmla="*/ 184107 h 1359657"/>
              <a:gd name="connsiteX90" fmla="*/ 64437 w 1411490"/>
              <a:gd name="connsiteY90" fmla="*/ 202518 h 1359657"/>
              <a:gd name="connsiteX91" fmla="*/ 58300 w 1411490"/>
              <a:gd name="connsiteY91" fmla="*/ 214792 h 1359657"/>
              <a:gd name="connsiteX92" fmla="*/ 49095 w 1411490"/>
              <a:gd name="connsiteY92" fmla="*/ 220929 h 1359657"/>
              <a:gd name="connsiteX93" fmla="*/ 39890 w 1411490"/>
              <a:gd name="connsiteY93" fmla="*/ 230134 h 1359657"/>
              <a:gd name="connsiteX94" fmla="*/ 27616 w 1411490"/>
              <a:gd name="connsiteY94" fmla="*/ 251614 h 1359657"/>
              <a:gd name="connsiteX95" fmla="*/ 15342 w 1411490"/>
              <a:gd name="connsiteY95" fmla="*/ 273093 h 1359657"/>
              <a:gd name="connsiteX96" fmla="*/ 12274 w 1411490"/>
              <a:gd name="connsiteY96" fmla="*/ 285367 h 1359657"/>
              <a:gd name="connsiteX97" fmla="*/ 9205 w 1411490"/>
              <a:gd name="connsiteY97" fmla="*/ 294572 h 1359657"/>
              <a:gd name="connsiteX98" fmla="*/ 15342 w 1411490"/>
              <a:gd name="connsiteY98" fmla="*/ 312983 h 1359657"/>
              <a:gd name="connsiteX99" fmla="*/ 0 w 1411490"/>
              <a:gd name="connsiteY99" fmla="*/ 300709 h 1359657"/>
              <a:gd name="connsiteX0" fmla="*/ 0 w 1411490"/>
              <a:gd name="connsiteY0" fmla="*/ 300709 h 1359021"/>
              <a:gd name="connsiteX1" fmla="*/ 0 w 1411490"/>
              <a:gd name="connsiteY1" fmla="*/ 300709 h 1359021"/>
              <a:gd name="connsiteX2" fmla="*/ 24547 w 1411490"/>
              <a:gd name="connsiteY2" fmla="*/ 368215 h 1359021"/>
              <a:gd name="connsiteX3" fmla="*/ 39890 w 1411490"/>
              <a:gd name="connsiteY3" fmla="*/ 512432 h 1359021"/>
              <a:gd name="connsiteX4" fmla="*/ 42958 w 1411490"/>
              <a:gd name="connsiteY4" fmla="*/ 536980 h 1359021"/>
              <a:gd name="connsiteX5" fmla="*/ 58300 w 1411490"/>
              <a:gd name="connsiteY5" fmla="*/ 625965 h 1359021"/>
              <a:gd name="connsiteX6" fmla="*/ 92053 w 1411490"/>
              <a:gd name="connsiteY6" fmla="*/ 760977 h 1359021"/>
              <a:gd name="connsiteX7" fmla="*/ 110464 w 1411490"/>
              <a:gd name="connsiteY7" fmla="*/ 840757 h 1359021"/>
              <a:gd name="connsiteX8" fmla="*/ 116601 w 1411490"/>
              <a:gd name="connsiteY8" fmla="*/ 871442 h 1359021"/>
              <a:gd name="connsiteX9" fmla="*/ 153423 w 1411490"/>
              <a:gd name="connsiteY9" fmla="*/ 981906 h 1359021"/>
              <a:gd name="connsiteX10" fmla="*/ 162628 w 1411490"/>
              <a:gd name="connsiteY10" fmla="*/ 997248 h 1359021"/>
              <a:gd name="connsiteX11" fmla="*/ 223997 w 1411490"/>
              <a:gd name="connsiteY11" fmla="*/ 1107713 h 1359021"/>
              <a:gd name="connsiteX12" fmla="*/ 288435 w 1411490"/>
              <a:gd name="connsiteY12" fmla="*/ 1175219 h 1359021"/>
              <a:gd name="connsiteX13" fmla="*/ 322188 w 1411490"/>
              <a:gd name="connsiteY13" fmla="*/ 1196698 h 1359021"/>
              <a:gd name="connsiteX14" fmla="*/ 340598 w 1411490"/>
              <a:gd name="connsiteY14" fmla="*/ 1212040 h 1359021"/>
              <a:gd name="connsiteX15" fmla="*/ 368214 w 1411490"/>
              <a:gd name="connsiteY15" fmla="*/ 1227383 h 1359021"/>
              <a:gd name="connsiteX16" fmla="*/ 423447 w 1411490"/>
              <a:gd name="connsiteY16" fmla="*/ 1261136 h 1359021"/>
              <a:gd name="connsiteX17" fmla="*/ 751771 w 1411490"/>
              <a:gd name="connsiteY17" fmla="*/ 1356258 h 1359021"/>
              <a:gd name="connsiteX18" fmla="*/ 948153 w 1411490"/>
              <a:gd name="connsiteY18" fmla="*/ 1331710 h 1359021"/>
              <a:gd name="connsiteX19" fmla="*/ 978837 w 1411490"/>
              <a:gd name="connsiteY19" fmla="*/ 1313299 h 1359021"/>
              <a:gd name="connsiteX20" fmla="*/ 1006453 w 1411490"/>
              <a:gd name="connsiteY20" fmla="*/ 1301026 h 1359021"/>
              <a:gd name="connsiteX21" fmla="*/ 1040206 w 1411490"/>
              <a:gd name="connsiteY21" fmla="*/ 1273410 h 1359021"/>
              <a:gd name="connsiteX22" fmla="*/ 1058617 w 1411490"/>
              <a:gd name="connsiteY22" fmla="*/ 1239656 h 1359021"/>
              <a:gd name="connsiteX23" fmla="*/ 1067823 w 1411490"/>
              <a:gd name="connsiteY23" fmla="*/ 1227383 h 1359021"/>
              <a:gd name="connsiteX24" fmla="*/ 1119986 w 1411490"/>
              <a:gd name="connsiteY24" fmla="*/ 1159877 h 1359021"/>
              <a:gd name="connsiteX25" fmla="*/ 1132260 w 1411490"/>
              <a:gd name="connsiteY25" fmla="*/ 1150671 h 1359021"/>
              <a:gd name="connsiteX26" fmla="*/ 1150671 w 1411490"/>
              <a:gd name="connsiteY26" fmla="*/ 1129192 h 1359021"/>
              <a:gd name="connsiteX27" fmla="*/ 1159876 w 1411490"/>
              <a:gd name="connsiteY27" fmla="*/ 1123055 h 1359021"/>
              <a:gd name="connsiteX28" fmla="*/ 1181355 w 1411490"/>
              <a:gd name="connsiteY28" fmla="*/ 1101576 h 1359021"/>
              <a:gd name="connsiteX29" fmla="*/ 1218177 w 1411490"/>
              <a:gd name="connsiteY29" fmla="*/ 1070891 h 1359021"/>
              <a:gd name="connsiteX30" fmla="*/ 1233519 w 1411490"/>
              <a:gd name="connsiteY30" fmla="*/ 1052481 h 1359021"/>
              <a:gd name="connsiteX31" fmla="*/ 1239656 w 1411490"/>
              <a:gd name="connsiteY31" fmla="*/ 1043275 h 1359021"/>
              <a:gd name="connsiteX32" fmla="*/ 1264204 w 1411490"/>
              <a:gd name="connsiteY32" fmla="*/ 1018728 h 1359021"/>
              <a:gd name="connsiteX33" fmla="*/ 1291820 w 1411490"/>
              <a:gd name="connsiteY33" fmla="*/ 975769 h 1359021"/>
              <a:gd name="connsiteX34" fmla="*/ 1301025 w 1411490"/>
              <a:gd name="connsiteY34" fmla="*/ 945085 h 1359021"/>
              <a:gd name="connsiteX35" fmla="*/ 1313299 w 1411490"/>
              <a:gd name="connsiteY35" fmla="*/ 923605 h 1359021"/>
              <a:gd name="connsiteX36" fmla="*/ 1319436 w 1411490"/>
              <a:gd name="connsiteY36" fmla="*/ 908263 h 1359021"/>
              <a:gd name="connsiteX37" fmla="*/ 1322504 w 1411490"/>
              <a:gd name="connsiteY37" fmla="*/ 892921 h 1359021"/>
              <a:gd name="connsiteX38" fmla="*/ 1328641 w 1411490"/>
              <a:gd name="connsiteY38" fmla="*/ 874510 h 1359021"/>
              <a:gd name="connsiteX39" fmla="*/ 1334778 w 1411490"/>
              <a:gd name="connsiteY39" fmla="*/ 831552 h 1359021"/>
              <a:gd name="connsiteX40" fmla="*/ 1343984 w 1411490"/>
              <a:gd name="connsiteY40" fmla="*/ 813141 h 1359021"/>
              <a:gd name="connsiteX41" fmla="*/ 1362394 w 1411490"/>
              <a:gd name="connsiteY41" fmla="*/ 764046 h 1359021"/>
              <a:gd name="connsiteX42" fmla="*/ 1365463 w 1411490"/>
              <a:gd name="connsiteY42" fmla="*/ 745635 h 1359021"/>
              <a:gd name="connsiteX43" fmla="*/ 1371600 w 1411490"/>
              <a:gd name="connsiteY43" fmla="*/ 718019 h 1359021"/>
              <a:gd name="connsiteX44" fmla="*/ 1374668 w 1411490"/>
              <a:gd name="connsiteY44" fmla="*/ 705745 h 1359021"/>
              <a:gd name="connsiteX45" fmla="*/ 1380805 w 1411490"/>
              <a:gd name="connsiteY45" fmla="*/ 675061 h 1359021"/>
              <a:gd name="connsiteX46" fmla="*/ 1393079 w 1411490"/>
              <a:gd name="connsiteY46" fmla="*/ 604486 h 1359021"/>
              <a:gd name="connsiteX47" fmla="*/ 1405353 w 1411490"/>
              <a:gd name="connsiteY47" fmla="*/ 494022 h 1359021"/>
              <a:gd name="connsiteX48" fmla="*/ 1411490 w 1411490"/>
              <a:gd name="connsiteY48" fmla="*/ 472542 h 1359021"/>
              <a:gd name="connsiteX49" fmla="*/ 1405353 w 1411490"/>
              <a:gd name="connsiteY49" fmla="*/ 312983 h 1359021"/>
              <a:gd name="connsiteX50" fmla="*/ 1390010 w 1411490"/>
              <a:gd name="connsiteY50" fmla="*/ 279230 h 1359021"/>
              <a:gd name="connsiteX51" fmla="*/ 1383874 w 1411490"/>
              <a:gd name="connsiteY51" fmla="*/ 260819 h 1359021"/>
              <a:gd name="connsiteX52" fmla="*/ 1356257 w 1411490"/>
              <a:gd name="connsiteY52" fmla="*/ 220929 h 1359021"/>
              <a:gd name="connsiteX53" fmla="*/ 1343984 w 1411490"/>
              <a:gd name="connsiteY53" fmla="*/ 202518 h 1359021"/>
              <a:gd name="connsiteX54" fmla="*/ 1291820 w 1411490"/>
              <a:gd name="connsiteY54" fmla="*/ 153423 h 1359021"/>
              <a:gd name="connsiteX55" fmla="*/ 1236588 w 1411490"/>
              <a:gd name="connsiteY55" fmla="*/ 113533 h 1359021"/>
              <a:gd name="connsiteX56" fmla="*/ 1187492 w 1411490"/>
              <a:gd name="connsiteY56" fmla="*/ 92054 h 1359021"/>
              <a:gd name="connsiteX57" fmla="*/ 1135329 w 1411490"/>
              <a:gd name="connsiteY57" fmla="*/ 70575 h 1359021"/>
              <a:gd name="connsiteX58" fmla="*/ 1104644 w 1411490"/>
              <a:gd name="connsiteY58" fmla="*/ 61369 h 1359021"/>
              <a:gd name="connsiteX59" fmla="*/ 1064754 w 1411490"/>
              <a:gd name="connsiteY59" fmla="*/ 49095 h 1359021"/>
              <a:gd name="connsiteX60" fmla="*/ 1018727 w 1411490"/>
              <a:gd name="connsiteY60" fmla="*/ 33753 h 1359021"/>
              <a:gd name="connsiteX61" fmla="*/ 932810 w 1411490"/>
              <a:gd name="connsiteY61" fmla="*/ 24548 h 1359021"/>
              <a:gd name="connsiteX62" fmla="*/ 874510 w 1411490"/>
              <a:gd name="connsiteY62" fmla="*/ 18411 h 1359021"/>
              <a:gd name="connsiteX63" fmla="*/ 853031 w 1411490"/>
              <a:gd name="connsiteY63" fmla="*/ 15342 h 1359021"/>
              <a:gd name="connsiteX64" fmla="*/ 764045 w 1411490"/>
              <a:gd name="connsiteY64" fmla="*/ 6137 h 1359021"/>
              <a:gd name="connsiteX65" fmla="*/ 693471 w 1411490"/>
              <a:gd name="connsiteY65" fmla="*/ 3069 h 1359021"/>
              <a:gd name="connsiteX66" fmla="*/ 650512 w 1411490"/>
              <a:gd name="connsiteY66" fmla="*/ 0 h 1359021"/>
              <a:gd name="connsiteX67" fmla="*/ 592212 w 1411490"/>
              <a:gd name="connsiteY67" fmla="*/ 3069 h 1359021"/>
              <a:gd name="connsiteX68" fmla="*/ 564596 w 1411490"/>
              <a:gd name="connsiteY68" fmla="*/ 6137 h 1359021"/>
              <a:gd name="connsiteX69" fmla="*/ 524706 w 1411490"/>
              <a:gd name="connsiteY69" fmla="*/ 9205 h 1359021"/>
              <a:gd name="connsiteX70" fmla="*/ 475610 w 1411490"/>
              <a:gd name="connsiteY70" fmla="*/ 15342 h 1359021"/>
              <a:gd name="connsiteX71" fmla="*/ 454131 w 1411490"/>
              <a:gd name="connsiteY71" fmla="*/ 18411 h 1359021"/>
              <a:gd name="connsiteX72" fmla="*/ 420378 w 1411490"/>
              <a:gd name="connsiteY72" fmla="*/ 21479 h 1359021"/>
              <a:gd name="connsiteX73" fmla="*/ 392762 w 1411490"/>
              <a:gd name="connsiteY73" fmla="*/ 27616 h 1359021"/>
              <a:gd name="connsiteX74" fmla="*/ 371283 w 1411490"/>
              <a:gd name="connsiteY74" fmla="*/ 33753 h 1359021"/>
              <a:gd name="connsiteX75" fmla="*/ 349804 w 1411490"/>
              <a:gd name="connsiteY75" fmla="*/ 36822 h 1359021"/>
              <a:gd name="connsiteX76" fmla="*/ 306845 w 1411490"/>
              <a:gd name="connsiteY76" fmla="*/ 46027 h 1359021"/>
              <a:gd name="connsiteX77" fmla="*/ 294571 w 1411490"/>
              <a:gd name="connsiteY77" fmla="*/ 52164 h 1359021"/>
              <a:gd name="connsiteX78" fmla="*/ 263887 w 1411490"/>
              <a:gd name="connsiteY78" fmla="*/ 64438 h 1359021"/>
              <a:gd name="connsiteX79" fmla="*/ 248545 w 1411490"/>
              <a:gd name="connsiteY79" fmla="*/ 73643 h 1359021"/>
              <a:gd name="connsiteX80" fmla="*/ 202518 w 1411490"/>
              <a:gd name="connsiteY80" fmla="*/ 95122 h 1359021"/>
              <a:gd name="connsiteX81" fmla="*/ 193312 w 1411490"/>
              <a:gd name="connsiteY81" fmla="*/ 101259 h 1359021"/>
              <a:gd name="connsiteX82" fmla="*/ 181039 w 1411490"/>
              <a:gd name="connsiteY82" fmla="*/ 107396 h 1359021"/>
              <a:gd name="connsiteX83" fmla="*/ 168765 w 1411490"/>
              <a:gd name="connsiteY83" fmla="*/ 116601 h 1359021"/>
              <a:gd name="connsiteX84" fmla="*/ 159559 w 1411490"/>
              <a:gd name="connsiteY84" fmla="*/ 122738 h 1359021"/>
              <a:gd name="connsiteX85" fmla="*/ 147286 w 1411490"/>
              <a:gd name="connsiteY85" fmla="*/ 131944 h 1359021"/>
              <a:gd name="connsiteX86" fmla="*/ 135012 w 1411490"/>
              <a:gd name="connsiteY86" fmla="*/ 138081 h 1359021"/>
              <a:gd name="connsiteX87" fmla="*/ 98190 w 1411490"/>
              <a:gd name="connsiteY87" fmla="*/ 171834 h 1359021"/>
              <a:gd name="connsiteX88" fmla="*/ 82848 w 1411490"/>
              <a:gd name="connsiteY88" fmla="*/ 184107 h 1359021"/>
              <a:gd name="connsiteX89" fmla="*/ 64437 w 1411490"/>
              <a:gd name="connsiteY89" fmla="*/ 202518 h 1359021"/>
              <a:gd name="connsiteX90" fmla="*/ 58300 w 1411490"/>
              <a:gd name="connsiteY90" fmla="*/ 214792 h 1359021"/>
              <a:gd name="connsiteX91" fmla="*/ 49095 w 1411490"/>
              <a:gd name="connsiteY91" fmla="*/ 220929 h 1359021"/>
              <a:gd name="connsiteX92" fmla="*/ 39890 w 1411490"/>
              <a:gd name="connsiteY92" fmla="*/ 230134 h 1359021"/>
              <a:gd name="connsiteX93" fmla="*/ 27616 w 1411490"/>
              <a:gd name="connsiteY93" fmla="*/ 251614 h 1359021"/>
              <a:gd name="connsiteX94" fmla="*/ 15342 w 1411490"/>
              <a:gd name="connsiteY94" fmla="*/ 273093 h 1359021"/>
              <a:gd name="connsiteX95" fmla="*/ 12274 w 1411490"/>
              <a:gd name="connsiteY95" fmla="*/ 285367 h 1359021"/>
              <a:gd name="connsiteX96" fmla="*/ 9205 w 1411490"/>
              <a:gd name="connsiteY96" fmla="*/ 294572 h 1359021"/>
              <a:gd name="connsiteX97" fmla="*/ 15342 w 1411490"/>
              <a:gd name="connsiteY97" fmla="*/ 312983 h 1359021"/>
              <a:gd name="connsiteX98" fmla="*/ 0 w 1411490"/>
              <a:gd name="connsiteY98" fmla="*/ 300709 h 1359021"/>
              <a:gd name="connsiteX0" fmla="*/ 0 w 1411490"/>
              <a:gd name="connsiteY0" fmla="*/ 300709 h 1357424"/>
              <a:gd name="connsiteX1" fmla="*/ 0 w 1411490"/>
              <a:gd name="connsiteY1" fmla="*/ 300709 h 1357424"/>
              <a:gd name="connsiteX2" fmla="*/ 24547 w 1411490"/>
              <a:gd name="connsiteY2" fmla="*/ 368215 h 1357424"/>
              <a:gd name="connsiteX3" fmla="*/ 39890 w 1411490"/>
              <a:gd name="connsiteY3" fmla="*/ 512432 h 1357424"/>
              <a:gd name="connsiteX4" fmla="*/ 42958 w 1411490"/>
              <a:gd name="connsiteY4" fmla="*/ 536980 h 1357424"/>
              <a:gd name="connsiteX5" fmla="*/ 58300 w 1411490"/>
              <a:gd name="connsiteY5" fmla="*/ 625965 h 1357424"/>
              <a:gd name="connsiteX6" fmla="*/ 92053 w 1411490"/>
              <a:gd name="connsiteY6" fmla="*/ 760977 h 1357424"/>
              <a:gd name="connsiteX7" fmla="*/ 110464 w 1411490"/>
              <a:gd name="connsiteY7" fmla="*/ 840757 h 1357424"/>
              <a:gd name="connsiteX8" fmla="*/ 116601 w 1411490"/>
              <a:gd name="connsiteY8" fmla="*/ 871442 h 1357424"/>
              <a:gd name="connsiteX9" fmla="*/ 153423 w 1411490"/>
              <a:gd name="connsiteY9" fmla="*/ 981906 h 1357424"/>
              <a:gd name="connsiteX10" fmla="*/ 162628 w 1411490"/>
              <a:gd name="connsiteY10" fmla="*/ 997248 h 1357424"/>
              <a:gd name="connsiteX11" fmla="*/ 223997 w 1411490"/>
              <a:gd name="connsiteY11" fmla="*/ 1107713 h 1357424"/>
              <a:gd name="connsiteX12" fmla="*/ 288435 w 1411490"/>
              <a:gd name="connsiteY12" fmla="*/ 1175219 h 1357424"/>
              <a:gd name="connsiteX13" fmla="*/ 322188 w 1411490"/>
              <a:gd name="connsiteY13" fmla="*/ 1196698 h 1357424"/>
              <a:gd name="connsiteX14" fmla="*/ 340598 w 1411490"/>
              <a:gd name="connsiteY14" fmla="*/ 1212040 h 1357424"/>
              <a:gd name="connsiteX15" fmla="*/ 368214 w 1411490"/>
              <a:gd name="connsiteY15" fmla="*/ 1227383 h 1357424"/>
              <a:gd name="connsiteX16" fmla="*/ 423447 w 1411490"/>
              <a:gd name="connsiteY16" fmla="*/ 1261136 h 1357424"/>
              <a:gd name="connsiteX17" fmla="*/ 751771 w 1411490"/>
              <a:gd name="connsiteY17" fmla="*/ 1356258 h 1357424"/>
              <a:gd name="connsiteX18" fmla="*/ 978837 w 1411490"/>
              <a:gd name="connsiteY18" fmla="*/ 1313299 h 1357424"/>
              <a:gd name="connsiteX19" fmla="*/ 1006453 w 1411490"/>
              <a:gd name="connsiteY19" fmla="*/ 1301026 h 1357424"/>
              <a:gd name="connsiteX20" fmla="*/ 1040206 w 1411490"/>
              <a:gd name="connsiteY20" fmla="*/ 1273410 h 1357424"/>
              <a:gd name="connsiteX21" fmla="*/ 1058617 w 1411490"/>
              <a:gd name="connsiteY21" fmla="*/ 1239656 h 1357424"/>
              <a:gd name="connsiteX22" fmla="*/ 1067823 w 1411490"/>
              <a:gd name="connsiteY22" fmla="*/ 1227383 h 1357424"/>
              <a:gd name="connsiteX23" fmla="*/ 1119986 w 1411490"/>
              <a:gd name="connsiteY23" fmla="*/ 1159877 h 1357424"/>
              <a:gd name="connsiteX24" fmla="*/ 1132260 w 1411490"/>
              <a:gd name="connsiteY24" fmla="*/ 1150671 h 1357424"/>
              <a:gd name="connsiteX25" fmla="*/ 1150671 w 1411490"/>
              <a:gd name="connsiteY25" fmla="*/ 1129192 h 1357424"/>
              <a:gd name="connsiteX26" fmla="*/ 1159876 w 1411490"/>
              <a:gd name="connsiteY26" fmla="*/ 1123055 h 1357424"/>
              <a:gd name="connsiteX27" fmla="*/ 1181355 w 1411490"/>
              <a:gd name="connsiteY27" fmla="*/ 1101576 h 1357424"/>
              <a:gd name="connsiteX28" fmla="*/ 1218177 w 1411490"/>
              <a:gd name="connsiteY28" fmla="*/ 1070891 h 1357424"/>
              <a:gd name="connsiteX29" fmla="*/ 1233519 w 1411490"/>
              <a:gd name="connsiteY29" fmla="*/ 1052481 h 1357424"/>
              <a:gd name="connsiteX30" fmla="*/ 1239656 w 1411490"/>
              <a:gd name="connsiteY30" fmla="*/ 1043275 h 1357424"/>
              <a:gd name="connsiteX31" fmla="*/ 1264204 w 1411490"/>
              <a:gd name="connsiteY31" fmla="*/ 1018728 h 1357424"/>
              <a:gd name="connsiteX32" fmla="*/ 1291820 w 1411490"/>
              <a:gd name="connsiteY32" fmla="*/ 975769 h 1357424"/>
              <a:gd name="connsiteX33" fmla="*/ 1301025 w 1411490"/>
              <a:gd name="connsiteY33" fmla="*/ 945085 h 1357424"/>
              <a:gd name="connsiteX34" fmla="*/ 1313299 w 1411490"/>
              <a:gd name="connsiteY34" fmla="*/ 923605 h 1357424"/>
              <a:gd name="connsiteX35" fmla="*/ 1319436 w 1411490"/>
              <a:gd name="connsiteY35" fmla="*/ 908263 h 1357424"/>
              <a:gd name="connsiteX36" fmla="*/ 1322504 w 1411490"/>
              <a:gd name="connsiteY36" fmla="*/ 892921 h 1357424"/>
              <a:gd name="connsiteX37" fmla="*/ 1328641 w 1411490"/>
              <a:gd name="connsiteY37" fmla="*/ 874510 h 1357424"/>
              <a:gd name="connsiteX38" fmla="*/ 1334778 w 1411490"/>
              <a:gd name="connsiteY38" fmla="*/ 831552 h 1357424"/>
              <a:gd name="connsiteX39" fmla="*/ 1343984 w 1411490"/>
              <a:gd name="connsiteY39" fmla="*/ 813141 h 1357424"/>
              <a:gd name="connsiteX40" fmla="*/ 1362394 w 1411490"/>
              <a:gd name="connsiteY40" fmla="*/ 764046 h 1357424"/>
              <a:gd name="connsiteX41" fmla="*/ 1365463 w 1411490"/>
              <a:gd name="connsiteY41" fmla="*/ 745635 h 1357424"/>
              <a:gd name="connsiteX42" fmla="*/ 1371600 w 1411490"/>
              <a:gd name="connsiteY42" fmla="*/ 718019 h 1357424"/>
              <a:gd name="connsiteX43" fmla="*/ 1374668 w 1411490"/>
              <a:gd name="connsiteY43" fmla="*/ 705745 h 1357424"/>
              <a:gd name="connsiteX44" fmla="*/ 1380805 w 1411490"/>
              <a:gd name="connsiteY44" fmla="*/ 675061 h 1357424"/>
              <a:gd name="connsiteX45" fmla="*/ 1393079 w 1411490"/>
              <a:gd name="connsiteY45" fmla="*/ 604486 h 1357424"/>
              <a:gd name="connsiteX46" fmla="*/ 1405353 w 1411490"/>
              <a:gd name="connsiteY46" fmla="*/ 494022 h 1357424"/>
              <a:gd name="connsiteX47" fmla="*/ 1411490 w 1411490"/>
              <a:gd name="connsiteY47" fmla="*/ 472542 h 1357424"/>
              <a:gd name="connsiteX48" fmla="*/ 1405353 w 1411490"/>
              <a:gd name="connsiteY48" fmla="*/ 312983 h 1357424"/>
              <a:gd name="connsiteX49" fmla="*/ 1390010 w 1411490"/>
              <a:gd name="connsiteY49" fmla="*/ 279230 h 1357424"/>
              <a:gd name="connsiteX50" fmla="*/ 1383874 w 1411490"/>
              <a:gd name="connsiteY50" fmla="*/ 260819 h 1357424"/>
              <a:gd name="connsiteX51" fmla="*/ 1356257 w 1411490"/>
              <a:gd name="connsiteY51" fmla="*/ 220929 h 1357424"/>
              <a:gd name="connsiteX52" fmla="*/ 1343984 w 1411490"/>
              <a:gd name="connsiteY52" fmla="*/ 202518 h 1357424"/>
              <a:gd name="connsiteX53" fmla="*/ 1291820 w 1411490"/>
              <a:gd name="connsiteY53" fmla="*/ 153423 h 1357424"/>
              <a:gd name="connsiteX54" fmla="*/ 1236588 w 1411490"/>
              <a:gd name="connsiteY54" fmla="*/ 113533 h 1357424"/>
              <a:gd name="connsiteX55" fmla="*/ 1187492 w 1411490"/>
              <a:gd name="connsiteY55" fmla="*/ 92054 h 1357424"/>
              <a:gd name="connsiteX56" fmla="*/ 1135329 w 1411490"/>
              <a:gd name="connsiteY56" fmla="*/ 70575 h 1357424"/>
              <a:gd name="connsiteX57" fmla="*/ 1104644 w 1411490"/>
              <a:gd name="connsiteY57" fmla="*/ 61369 h 1357424"/>
              <a:gd name="connsiteX58" fmla="*/ 1064754 w 1411490"/>
              <a:gd name="connsiteY58" fmla="*/ 49095 h 1357424"/>
              <a:gd name="connsiteX59" fmla="*/ 1018727 w 1411490"/>
              <a:gd name="connsiteY59" fmla="*/ 33753 h 1357424"/>
              <a:gd name="connsiteX60" fmla="*/ 932810 w 1411490"/>
              <a:gd name="connsiteY60" fmla="*/ 24548 h 1357424"/>
              <a:gd name="connsiteX61" fmla="*/ 874510 w 1411490"/>
              <a:gd name="connsiteY61" fmla="*/ 18411 h 1357424"/>
              <a:gd name="connsiteX62" fmla="*/ 853031 w 1411490"/>
              <a:gd name="connsiteY62" fmla="*/ 15342 h 1357424"/>
              <a:gd name="connsiteX63" fmla="*/ 764045 w 1411490"/>
              <a:gd name="connsiteY63" fmla="*/ 6137 h 1357424"/>
              <a:gd name="connsiteX64" fmla="*/ 693471 w 1411490"/>
              <a:gd name="connsiteY64" fmla="*/ 3069 h 1357424"/>
              <a:gd name="connsiteX65" fmla="*/ 650512 w 1411490"/>
              <a:gd name="connsiteY65" fmla="*/ 0 h 1357424"/>
              <a:gd name="connsiteX66" fmla="*/ 592212 w 1411490"/>
              <a:gd name="connsiteY66" fmla="*/ 3069 h 1357424"/>
              <a:gd name="connsiteX67" fmla="*/ 564596 w 1411490"/>
              <a:gd name="connsiteY67" fmla="*/ 6137 h 1357424"/>
              <a:gd name="connsiteX68" fmla="*/ 524706 w 1411490"/>
              <a:gd name="connsiteY68" fmla="*/ 9205 h 1357424"/>
              <a:gd name="connsiteX69" fmla="*/ 475610 w 1411490"/>
              <a:gd name="connsiteY69" fmla="*/ 15342 h 1357424"/>
              <a:gd name="connsiteX70" fmla="*/ 454131 w 1411490"/>
              <a:gd name="connsiteY70" fmla="*/ 18411 h 1357424"/>
              <a:gd name="connsiteX71" fmla="*/ 420378 w 1411490"/>
              <a:gd name="connsiteY71" fmla="*/ 21479 h 1357424"/>
              <a:gd name="connsiteX72" fmla="*/ 392762 w 1411490"/>
              <a:gd name="connsiteY72" fmla="*/ 27616 h 1357424"/>
              <a:gd name="connsiteX73" fmla="*/ 371283 w 1411490"/>
              <a:gd name="connsiteY73" fmla="*/ 33753 h 1357424"/>
              <a:gd name="connsiteX74" fmla="*/ 349804 w 1411490"/>
              <a:gd name="connsiteY74" fmla="*/ 36822 h 1357424"/>
              <a:gd name="connsiteX75" fmla="*/ 306845 w 1411490"/>
              <a:gd name="connsiteY75" fmla="*/ 46027 h 1357424"/>
              <a:gd name="connsiteX76" fmla="*/ 294571 w 1411490"/>
              <a:gd name="connsiteY76" fmla="*/ 52164 h 1357424"/>
              <a:gd name="connsiteX77" fmla="*/ 263887 w 1411490"/>
              <a:gd name="connsiteY77" fmla="*/ 64438 h 1357424"/>
              <a:gd name="connsiteX78" fmla="*/ 248545 w 1411490"/>
              <a:gd name="connsiteY78" fmla="*/ 73643 h 1357424"/>
              <a:gd name="connsiteX79" fmla="*/ 202518 w 1411490"/>
              <a:gd name="connsiteY79" fmla="*/ 95122 h 1357424"/>
              <a:gd name="connsiteX80" fmla="*/ 193312 w 1411490"/>
              <a:gd name="connsiteY80" fmla="*/ 101259 h 1357424"/>
              <a:gd name="connsiteX81" fmla="*/ 181039 w 1411490"/>
              <a:gd name="connsiteY81" fmla="*/ 107396 h 1357424"/>
              <a:gd name="connsiteX82" fmla="*/ 168765 w 1411490"/>
              <a:gd name="connsiteY82" fmla="*/ 116601 h 1357424"/>
              <a:gd name="connsiteX83" fmla="*/ 159559 w 1411490"/>
              <a:gd name="connsiteY83" fmla="*/ 122738 h 1357424"/>
              <a:gd name="connsiteX84" fmla="*/ 147286 w 1411490"/>
              <a:gd name="connsiteY84" fmla="*/ 131944 h 1357424"/>
              <a:gd name="connsiteX85" fmla="*/ 135012 w 1411490"/>
              <a:gd name="connsiteY85" fmla="*/ 138081 h 1357424"/>
              <a:gd name="connsiteX86" fmla="*/ 98190 w 1411490"/>
              <a:gd name="connsiteY86" fmla="*/ 171834 h 1357424"/>
              <a:gd name="connsiteX87" fmla="*/ 82848 w 1411490"/>
              <a:gd name="connsiteY87" fmla="*/ 184107 h 1357424"/>
              <a:gd name="connsiteX88" fmla="*/ 64437 w 1411490"/>
              <a:gd name="connsiteY88" fmla="*/ 202518 h 1357424"/>
              <a:gd name="connsiteX89" fmla="*/ 58300 w 1411490"/>
              <a:gd name="connsiteY89" fmla="*/ 214792 h 1357424"/>
              <a:gd name="connsiteX90" fmla="*/ 49095 w 1411490"/>
              <a:gd name="connsiteY90" fmla="*/ 220929 h 1357424"/>
              <a:gd name="connsiteX91" fmla="*/ 39890 w 1411490"/>
              <a:gd name="connsiteY91" fmla="*/ 230134 h 1357424"/>
              <a:gd name="connsiteX92" fmla="*/ 27616 w 1411490"/>
              <a:gd name="connsiteY92" fmla="*/ 251614 h 1357424"/>
              <a:gd name="connsiteX93" fmla="*/ 15342 w 1411490"/>
              <a:gd name="connsiteY93" fmla="*/ 273093 h 1357424"/>
              <a:gd name="connsiteX94" fmla="*/ 12274 w 1411490"/>
              <a:gd name="connsiteY94" fmla="*/ 285367 h 1357424"/>
              <a:gd name="connsiteX95" fmla="*/ 9205 w 1411490"/>
              <a:gd name="connsiteY95" fmla="*/ 294572 h 1357424"/>
              <a:gd name="connsiteX96" fmla="*/ 15342 w 1411490"/>
              <a:gd name="connsiteY96" fmla="*/ 312983 h 1357424"/>
              <a:gd name="connsiteX97" fmla="*/ 0 w 1411490"/>
              <a:gd name="connsiteY97" fmla="*/ 300709 h 1357424"/>
              <a:gd name="connsiteX0" fmla="*/ 0 w 1411490"/>
              <a:gd name="connsiteY0" fmla="*/ 300709 h 1356885"/>
              <a:gd name="connsiteX1" fmla="*/ 0 w 1411490"/>
              <a:gd name="connsiteY1" fmla="*/ 300709 h 1356885"/>
              <a:gd name="connsiteX2" fmla="*/ 24547 w 1411490"/>
              <a:gd name="connsiteY2" fmla="*/ 368215 h 1356885"/>
              <a:gd name="connsiteX3" fmla="*/ 39890 w 1411490"/>
              <a:gd name="connsiteY3" fmla="*/ 512432 h 1356885"/>
              <a:gd name="connsiteX4" fmla="*/ 42958 w 1411490"/>
              <a:gd name="connsiteY4" fmla="*/ 536980 h 1356885"/>
              <a:gd name="connsiteX5" fmla="*/ 58300 w 1411490"/>
              <a:gd name="connsiteY5" fmla="*/ 625965 h 1356885"/>
              <a:gd name="connsiteX6" fmla="*/ 92053 w 1411490"/>
              <a:gd name="connsiteY6" fmla="*/ 760977 h 1356885"/>
              <a:gd name="connsiteX7" fmla="*/ 110464 w 1411490"/>
              <a:gd name="connsiteY7" fmla="*/ 840757 h 1356885"/>
              <a:gd name="connsiteX8" fmla="*/ 116601 w 1411490"/>
              <a:gd name="connsiteY8" fmla="*/ 871442 h 1356885"/>
              <a:gd name="connsiteX9" fmla="*/ 153423 w 1411490"/>
              <a:gd name="connsiteY9" fmla="*/ 981906 h 1356885"/>
              <a:gd name="connsiteX10" fmla="*/ 162628 w 1411490"/>
              <a:gd name="connsiteY10" fmla="*/ 997248 h 1356885"/>
              <a:gd name="connsiteX11" fmla="*/ 223997 w 1411490"/>
              <a:gd name="connsiteY11" fmla="*/ 1107713 h 1356885"/>
              <a:gd name="connsiteX12" fmla="*/ 288435 w 1411490"/>
              <a:gd name="connsiteY12" fmla="*/ 1175219 h 1356885"/>
              <a:gd name="connsiteX13" fmla="*/ 322188 w 1411490"/>
              <a:gd name="connsiteY13" fmla="*/ 1196698 h 1356885"/>
              <a:gd name="connsiteX14" fmla="*/ 340598 w 1411490"/>
              <a:gd name="connsiteY14" fmla="*/ 1212040 h 1356885"/>
              <a:gd name="connsiteX15" fmla="*/ 368214 w 1411490"/>
              <a:gd name="connsiteY15" fmla="*/ 1227383 h 1356885"/>
              <a:gd name="connsiteX16" fmla="*/ 423447 w 1411490"/>
              <a:gd name="connsiteY16" fmla="*/ 1261136 h 1356885"/>
              <a:gd name="connsiteX17" fmla="*/ 751771 w 1411490"/>
              <a:gd name="connsiteY17" fmla="*/ 1356258 h 1356885"/>
              <a:gd name="connsiteX18" fmla="*/ 1006453 w 1411490"/>
              <a:gd name="connsiteY18" fmla="*/ 1301026 h 1356885"/>
              <a:gd name="connsiteX19" fmla="*/ 1040206 w 1411490"/>
              <a:gd name="connsiteY19" fmla="*/ 1273410 h 1356885"/>
              <a:gd name="connsiteX20" fmla="*/ 1058617 w 1411490"/>
              <a:gd name="connsiteY20" fmla="*/ 1239656 h 1356885"/>
              <a:gd name="connsiteX21" fmla="*/ 1067823 w 1411490"/>
              <a:gd name="connsiteY21" fmla="*/ 1227383 h 1356885"/>
              <a:gd name="connsiteX22" fmla="*/ 1119986 w 1411490"/>
              <a:gd name="connsiteY22" fmla="*/ 1159877 h 1356885"/>
              <a:gd name="connsiteX23" fmla="*/ 1132260 w 1411490"/>
              <a:gd name="connsiteY23" fmla="*/ 1150671 h 1356885"/>
              <a:gd name="connsiteX24" fmla="*/ 1150671 w 1411490"/>
              <a:gd name="connsiteY24" fmla="*/ 1129192 h 1356885"/>
              <a:gd name="connsiteX25" fmla="*/ 1159876 w 1411490"/>
              <a:gd name="connsiteY25" fmla="*/ 1123055 h 1356885"/>
              <a:gd name="connsiteX26" fmla="*/ 1181355 w 1411490"/>
              <a:gd name="connsiteY26" fmla="*/ 1101576 h 1356885"/>
              <a:gd name="connsiteX27" fmla="*/ 1218177 w 1411490"/>
              <a:gd name="connsiteY27" fmla="*/ 1070891 h 1356885"/>
              <a:gd name="connsiteX28" fmla="*/ 1233519 w 1411490"/>
              <a:gd name="connsiteY28" fmla="*/ 1052481 h 1356885"/>
              <a:gd name="connsiteX29" fmla="*/ 1239656 w 1411490"/>
              <a:gd name="connsiteY29" fmla="*/ 1043275 h 1356885"/>
              <a:gd name="connsiteX30" fmla="*/ 1264204 w 1411490"/>
              <a:gd name="connsiteY30" fmla="*/ 1018728 h 1356885"/>
              <a:gd name="connsiteX31" fmla="*/ 1291820 w 1411490"/>
              <a:gd name="connsiteY31" fmla="*/ 975769 h 1356885"/>
              <a:gd name="connsiteX32" fmla="*/ 1301025 w 1411490"/>
              <a:gd name="connsiteY32" fmla="*/ 945085 h 1356885"/>
              <a:gd name="connsiteX33" fmla="*/ 1313299 w 1411490"/>
              <a:gd name="connsiteY33" fmla="*/ 923605 h 1356885"/>
              <a:gd name="connsiteX34" fmla="*/ 1319436 w 1411490"/>
              <a:gd name="connsiteY34" fmla="*/ 908263 h 1356885"/>
              <a:gd name="connsiteX35" fmla="*/ 1322504 w 1411490"/>
              <a:gd name="connsiteY35" fmla="*/ 892921 h 1356885"/>
              <a:gd name="connsiteX36" fmla="*/ 1328641 w 1411490"/>
              <a:gd name="connsiteY36" fmla="*/ 874510 h 1356885"/>
              <a:gd name="connsiteX37" fmla="*/ 1334778 w 1411490"/>
              <a:gd name="connsiteY37" fmla="*/ 831552 h 1356885"/>
              <a:gd name="connsiteX38" fmla="*/ 1343984 w 1411490"/>
              <a:gd name="connsiteY38" fmla="*/ 813141 h 1356885"/>
              <a:gd name="connsiteX39" fmla="*/ 1362394 w 1411490"/>
              <a:gd name="connsiteY39" fmla="*/ 764046 h 1356885"/>
              <a:gd name="connsiteX40" fmla="*/ 1365463 w 1411490"/>
              <a:gd name="connsiteY40" fmla="*/ 745635 h 1356885"/>
              <a:gd name="connsiteX41" fmla="*/ 1371600 w 1411490"/>
              <a:gd name="connsiteY41" fmla="*/ 718019 h 1356885"/>
              <a:gd name="connsiteX42" fmla="*/ 1374668 w 1411490"/>
              <a:gd name="connsiteY42" fmla="*/ 705745 h 1356885"/>
              <a:gd name="connsiteX43" fmla="*/ 1380805 w 1411490"/>
              <a:gd name="connsiteY43" fmla="*/ 675061 h 1356885"/>
              <a:gd name="connsiteX44" fmla="*/ 1393079 w 1411490"/>
              <a:gd name="connsiteY44" fmla="*/ 604486 h 1356885"/>
              <a:gd name="connsiteX45" fmla="*/ 1405353 w 1411490"/>
              <a:gd name="connsiteY45" fmla="*/ 494022 h 1356885"/>
              <a:gd name="connsiteX46" fmla="*/ 1411490 w 1411490"/>
              <a:gd name="connsiteY46" fmla="*/ 472542 h 1356885"/>
              <a:gd name="connsiteX47" fmla="*/ 1405353 w 1411490"/>
              <a:gd name="connsiteY47" fmla="*/ 312983 h 1356885"/>
              <a:gd name="connsiteX48" fmla="*/ 1390010 w 1411490"/>
              <a:gd name="connsiteY48" fmla="*/ 279230 h 1356885"/>
              <a:gd name="connsiteX49" fmla="*/ 1383874 w 1411490"/>
              <a:gd name="connsiteY49" fmla="*/ 260819 h 1356885"/>
              <a:gd name="connsiteX50" fmla="*/ 1356257 w 1411490"/>
              <a:gd name="connsiteY50" fmla="*/ 220929 h 1356885"/>
              <a:gd name="connsiteX51" fmla="*/ 1343984 w 1411490"/>
              <a:gd name="connsiteY51" fmla="*/ 202518 h 1356885"/>
              <a:gd name="connsiteX52" fmla="*/ 1291820 w 1411490"/>
              <a:gd name="connsiteY52" fmla="*/ 153423 h 1356885"/>
              <a:gd name="connsiteX53" fmla="*/ 1236588 w 1411490"/>
              <a:gd name="connsiteY53" fmla="*/ 113533 h 1356885"/>
              <a:gd name="connsiteX54" fmla="*/ 1187492 w 1411490"/>
              <a:gd name="connsiteY54" fmla="*/ 92054 h 1356885"/>
              <a:gd name="connsiteX55" fmla="*/ 1135329 w 1411490"/>
              <a:gd name="connsiteY55" fmla="*/ 70575 h 1356885"/>
              <a:gd name="connsiteX56" fmla="*/ 1104644 w 1411490"/>
              <a:gd name="connsiteY56" fmla="*/ 61369 h 1356885"/>
              <a:gd name="connsiteX57" fmla="*/ 1064754 w 1411490"/>
              <a:gd name="connsiteY57" fmla="*/ 49095 h 1356885"/>
              <a:gd name="connsiteX58" fmla="*/ 1018727 w 1411490"/>
              <a:gd name="connsiteY58" fmla="*/ 33753 h 1356885"/>
              <a:gd name="connsiteX59" fmla="*/ 932810 w 1411490"/>
              <a:gd name="connsiteY59" fmla="*/ 24548 h 1356885"/>
              <a:gd name="connsiteX60" fmla="*/ 874510 w 1411490"/>
              <a:gd name="connsiteY60" fmla="*/ 18411 h 1356885"/>
              <a:gd name="connsiteX61" fmla="*/ 853031 w 1411490"/>
              <a:gd name="connsiteY61" fmla="*/ 15342 h 1356885"/>
              <a:gd name="connsiteX62" fmla="*/ 764045 w 1411490"/>
              <a:gd name="connsiteY62" fmla="*/ 6137 h 1356885"/>
              <a:gd name="connsiteX63" fmla="*/ 693471 w 1411490"/>
              <a:gd name="connsiteY63" fmla="*/ 3069 h 1356885"/>
              <a:gd name="connsiteX64" fmla="*/ 650512 w 1411490"/>
              <a:gd name="connsiteY64" fmla="*/ 0 h 1356885"/>
              <a:gd name="connsiteX65" fmla="*/ 592212 w 1411490"/>
              <a:gd name="connsiteY65" fmla="*/ 3069 h 1356885"/>
              <a:gd name="connsiteX66" fmla="*/ 564596 w 1411490"/>
              <a:gd name="connsiteY66" fmla="*/ 6137 h 1356885"/>
              <a:gd name="connsiteX67" fmla="*/ 524706 w 1411490"/>
              <a:gd name="connsiteY67" fmla="*/ 9205 h 1356885"/>
              <a:gd name="connsiteX68" fmla="*/ 475610 w 1411490"/>
              <a:gd name="connsiteY68" fmla="*/ 15342 h 1356885"/>
              <a:gd name="connsiteX69" fmla="*/ 454131 w 1411490"/>
              <a:gd name="connsiteY69" fmla="*/ 18411 h 1356885"/>
              <a:gd name="connsiteX70" fmla="*/ 420378 w 1411490"/>
              <a:gd name="connsiteY70" fmla="*/ 21479 h 1356885"/>
              <a:gd name="connsiteX71" fmla="*/ 392762 w 1411490"/>
              <a:gd name="connsiteY71" fmla="*/ 27616 h 1356885"/>
              <a:gd name="connsiteX72" fmla="*/ 371283 w 1411490"/>
              <a:gd name="connsiteY72" fmla="*/ 33753 h 1356885"/>
              <a:gd name="connsiteX73" fmla="*/ 349804 w 1411490"/>
              <a:gd name="connsiteY73" fmla="*/ 36822 h 1356885"/>
              <a:gd name="connsiteX74" fmla="*/ 306845 w 1411490"/>
              <a:gd name="connsiteY74" fmla="*/ 46027 h 1356885"/>
              <a:gd name="connsiteX75" fmla="*/ 294571 w 1411490"/>
              <a:gd name="connsiteY75" fmla="*/ 52164 h 1356885"/>
              <a:gd name="connsiteX76" fmla="*/ 263887 w 1411490"/>
              <a:gd name="connsiteY76" fmla="*/ 64438 h 1356885"/>
              <a:gd name="connsiteX77" fmla="*/ 248545 w 1411490"/>
              <a:gd name="connsiteY77" fmla="*/ 73643 h 1356885"/>
              <a:gd name="connsiteX78" fmla="*/ 202518 w 1411490"/>
              <a:gd name="connsiteY78" fmla="*/ 95122 h 1356885"/>
              <a:gd name="connsiteX79" fmla="*/ 193312 w 1411490"/>
              <a:gd name="connsiteY79" fmla="*/ 101259 h 1356885"/>
              <a:gd name="connsiteX80" fmla="*/ 181039 w 1411490"/>
              <a:gd name="connsiteY80" fmla="*/ 107396 h 1356885"/>
              <a:gd name="connsiteX81" fmla="*/ 168765 w 1411490"/>
              <a:gd name="connsiteY81" fmla="*/ 116601 h 1356885"/>
              <a:gd name="connsiteX82" fmla="*/ 159559 w 1411490"/>
              <a:gd name="connsiteY82" fmla="*/ 122738 h 1356885"/>
              <a:gd name="connsiteX83" fmla="*/ 147286 w 1411490"/>
              <a:gd name="connsiteY83" fmla="*/ 131944 h 1356885"/>
              <a:gd name="connsiteX84" fmla="*/ 135012 w 1411490"/>
              <a:gd name="connsiteY84" fmla="*/ 138081 h 1356885"/>
              <a:gd name="connsiteX85" fmla="*/ 98190 w 1411490"/>
              <a:gd name="connsiteY85" fmla="*/ 171834 h 1356885"/>
              <a:gd name="connsiteX86" fmla="*/ 82848 w 1411490"/>
              <a:gd name="connsiteY86" fmla="*/ 184107 h 1356885"/>
              <a:gd name="connsiteX87" fmla="*/ 64437 w 1411490"/>
              <a:gd name="connsiteY87" fmla="*/ 202518 h 1356885"/>
              <a:gd name="connsiteX88" fmla="*/ 58300 w 1411490"/>
              <a:gd name="connsiteY88" fmla="*/ 214792 h 1356885"/>
              <a:gd name="connsiteX89" fmla="*/ 49095 w 1411490"/>
              <a:gd name="connsiteY89" fmla="*/ 220929 h 1356885"/>
              <a:gd name="connsiteX90" fmla="*/ 39890 w 1411490"/>
              <a:gd name="connsiteY90" fmla="*/ 230134 h 1356885"/>
              <a:gd name="connsiteX91" fmla="*/ 27616 w 1411490"/>
              <a:gd name="connsiteY91" fmla="*/ 251614 h 1356885"/>
              <a:gd name="connsiteX92" fmla="*/ 15342 w 1411490"/>
              <a:gd name="connsiteY92" fmla="*/ 273093 h 1356885"/>
              <a:gd name="connsiteX93" fmla="*/ 12274 w 1411490"/>
              <a:gd name="connsiteY93" fmla="*/ 285367 h 1356885"/>
              <a:gd name="connsiteX94" fmla="*/ 9205 w 1411490"/>
              <a:gd name="connsiteY94" fmla="*/ 294572 h 1356885"/>
              <a:gd name="connsiteX95" fmla="*/ 15342 w 1411490"/>
              <a:gd name="connsiteY95" fmla="*/ 312983 h 1356885"/>
              <a:gd name="connsiteX96" fmla="*/ 0 w 1411490"/>
              <a:gd name="connsiteY96" fmla="*/ 300709 h 1356885"/>
              <a:gd name="connsiteX0" fmla="*/ 0 w 1411490"/>
              <a:gd name="connsiteY0" fmla="*/ 300709 h 1356304"/>
              <a:gd name="connsiteX1" fmla="*/ 0 w 1411490"/>
              <a:gd name="connsiteY1" fmla="*/ 300709 h 1356304"/>
              <a:gd name="connsiteX2" fmla="*/ 24547 w 1411490"/>
              <a:gd name="connsiteY2" fmla="*/ 368215 h 1356304"/>
              <a:gd name="connsiteX3" fmla="*/ 39890 w 1411490"/>
              <a:gd name="connsiteY3" fmla="*/ 512432 h 1356304"/>
              <a:gd name="connsiteX4" fmla="*/ 42958 w 1411490"/>
              <a:gd name="connsiteY4" fmla="*/ 536980 h 1356304"/>
              <a:gd name="connsiteX5" fmla="*/ 58300 w 1411490"/>
              <a:gd name="connsiteY5" fmla="*/ 625965 h 1356304"/>
              <a:gd name="connsiteX6" fmla="*/ 92053 w 1411490"/>
              <a:gd name="connsiteY6" fmla="*/ 760977 h 1356304"/>
              <a:gd name="connsiteX7" fmla="*/ 110464 w 1411490"/>
              <a:gd name="connsiteY7" fmla="*/ 840757 h 1356304"/>
              <a:gd name="connsiteX8" fmla="*/ 116601 w 1411490"/>
              <a:gd name="connsiteY8" fmla="*/ 871442 h 1356304"/>
              <a:gd name="connsiteX9" fmla="*/ 153423 w 1411490"/>
              <a:gd name="connsiteY9" fmla="*/ 981906 h 1356304"/>
              <a:gd name="connsiteX10" fmla="*/ 162628 w 1411490"/>
              <a:gd name="connsiteY10" fmla="*/ 997248 h 1356304"/>
              <a:gd name="connsiteX11" fmla="*/ 223997 w 1411490"/>
              <a:gd name="connsiteY11" fmla="*/ 1107713 h 1356304"/>
              <a:gd name="connsiteX12" fmla="*/ 288435 w 1411490"/>
              <a:gd name="connsiteY12" fmla="*/ 1175219 h 1356304"/>
              <a:gd name="connsiteX13" fmla="*/ 322188 w 1411490"/>
              <a:gd name="connsiteY13" fmla="*/ 1196698 h 1356304"/>
              <a:gd name="connsiteX14" fmla="*/ 340598 w 1411490"/>
              <a:gd name="connsiteY14" fmla="*/ 1212040 h 1356304"/>
              <a:gd name="connsiteX15" fmla="*/ 368214 w 1411490"/>
              <a:gd name="connsiteY15" fmla="*/ 1227383 h 1356304"/>
              <a:gd name="connsiteX16" fmla="*/ 423447 w 1411490"/>
              <a:gd name="connsiteY16" fmla="*/ 1261136 h 1356304"/>
              <a:gd name="connsiteX17" fmla="*/ 751771 w 1411490"/>
              <a:gd name="connsiteY17" fmla="*/ 1356258 h 1356304"/>
              <a:gd name="connsiteX18" fmla="*/ 1040206 w 1411490"/>
              <a:gd name="connsiteY18" fmla="*/ 1273410 h 1356304"/>
              <a:gd name="connsiteX19" fmla="*/ 1058617 w 1411490"/>
              <a:gd name="connsiteY19" fmla="*/ 1239656 h 1356304"/>
              <a:gd name="connsiteX20" fmla="*/ 1067823 w 1411490"/>
              <a:gd name="connsiteY20" fmla="*/ 1227383 h 1356304"/>
              <a:gd name="connsiteX21" fmla="*/ 1119986 w 1411490"/>
              <a:gd name="connsiteY21" fmla="*/ 1159877 h 1356304"/>
              <a:gd name="connsiteX22" fmla="*/ 1132260 w 1411490"/>
              <a:gd name="connsiteY22" fmla="*/ 1150671 h 1356304"/>
              <a:gd name="connsiteX23" fmla="*/ 1150671 w 1411490"/>
              <a:gd name="connsiteY23" fmla="*/ 1129192 h 1356304"/>
              <a:gd name="connsiteX24" fmla="*/ 1159876 w 1411490"/>
              <a:gd name="connsiteY24" fmla="*/ 1123055 h 1356304"/>
              <a:gd name="connsiteX25" fmla="*/ 1181355 w 1411490"/>
              <a:gd name="connsiteY25" fmla="*/ 1101576 h 1356304"/>
              <a:gd name="connsiteX26" fmla="*/ 1218177 w 1411490"/>
              <a:gd name="connsiteY26" fmla="*/ 1070891 h 1356304"/>
              <a:gd name="connsiteX27" fmla="*/ 1233519 w 1411490"/>
              <a:gd name="connsiteY27" fmla="*/ 1052481 h 1356304"/>
              <a:gd name="connsiteX28" fmla="*/ 1239656 w 1411490"/>
              <a:gd name="connsiteY28" fmla="*/ 1043275 h 1356304"/>
              <a:gd name="connsiteX29" fmla="*/ 1264204 w 1411490"/>
              <a:gd name="connsiteY29" fmla="*/ 1018728 h 1356304"/>
              <a:gd name="connsiteX30" fmla="*/ 1291820 w 1411490"/>
              <a:gd name="connsiteY30" fmla="*/ 975769 h 1356304"/>
              <a:gd name="connsiteX31" fmla="*/ 1301025 w 1411490"/>
              <a:gd name="connsiteY31" fmla="*/ 945085 h 1356304"/>
              <a:gd name="connsiteX32" fmla="*/ 1313299 w 1411490"/>
              <a:gd name="connsiteY32" fmla="*/ 923605 h 1356304"/>
              <a:gd name="connsiteX33" fmla="*/ 1319436 w 1411490"/>
              <a:gd name="connsiteY33" fmla="*/ 908263 h 1356304"/>
              <a:gd name="connsiteX34" fmla="*/ 1322504 w 1411490"/>
              <a:gd name="connsiteY34" fmla="*/ 892921 h 1356304"/>
              <a:gd name="connsiteX35" fmla="*/ 1328641 w 1411490"/>
              <a:gd name="connsiteY35" fmla="*/ 874510 h 1356304"/>
              <a:gd name="connsiteX36" fmla="*/ 1334778 w 1411490"/>
              <a:gd name="connsiteY36" fmla="*/ 831552 h 1356304"/>
              <a:gd name="connsiteX37" fmla="*/ 1343984 w 1411490"/>
              <a:gd name="connsiteY37" fmla="*/ 813141 h 1356304"/>
              <a:gd name="connsiteX38" fmla="*/ 1362394 w 1411490"/>
              <a:gd name="connsiteY38" fmla="*/ 764046 h 1356304"/>
              <a:gd name="connsiteX39" fmla="*/ 1365463 w 1411490"/>
              <a:gd name="connsiteY39" fmla="*/ 745635 h 1356304"/>
              <a:gd name="connsiteX40" fmla="*/ 1371600 w 1411490"/>
              <a:gd name="connsiteY40" fmla="*/ 718019 h 1356304"/>
              <a:gd name="connsiteX41" fmla="*/ 1374668 w 1411490"/>
              <a:gd name="connsiteY41" fmla="*/ 705745 h 1356304"/>
              <a:gd name="connsiteX42" fmla="*/ 1380805 w 1411490"/>
              <a:gd name="connsiteY42" fmla="*/ 675061 h 1356304"/>
              <a:gd name="connsiteX43" fmla="*/ 1393079 w 1411490"/>
              <a:gd name="connsiteY43" fmla="*/ 604486 h 1356304"/>
              <a:gd name="connsiteX44" fmla="*/ 1405353 w 1411490"/>
              <a:gd name="connsiteY44" fmla="*/ 494022 h 1356304"/>
              <a:gd name="connsiteX45" fmla="*/ 1411490 w 1411490"/>
              <a:gd name="connsiteY45" fmla="*/ 472542 h 1356304"/>
              <a:gd name="connsiteX46" fmla="*/ 1405353 w 1411490"/>
              <a:gd name="connsiteY46" fmla="*/ 312983 h 1356304"/>
              <a:gd name="connsiteX47" fmla="*/ 1390010 w 1411490"/>
              <a:gd name="connsiteY47" fmla="*/ 279230 h 1356304"/>
              <a:gd name="connsiteX48" fmla="*/ 1383874 w 1411490"/>
              <a:gd name="connsiteY48" fmla="*/ 260819 h 1356304"/>
              <a:gd name="connsiteX49" fmla="*/ 1356257 w 1411490"/>
              <a:gd name="connsiteY49" fmla="*/ 220929 h 1356304"/>
              <a:gd name="connsiteX50" fmla="*/ 1343984 w 1411490"/>
              <a:gd name="connsiteY50" fmla="*/ 202518 h 1356304"/>
              <a:gd name="connsiteX51" fmla="*/ 1291820 w 1411490"/>
              <a:gd name="connsiteY51" fmla="*/ 153423 h 1356304"/>
              <a:gd name="connsiteX52" fmla="*/ 1236588 w 1411490"/>
              <a:gd name="connsiteY52" fmla="*/ 113533 h 1356304"/>
              <a:gd name="connsiteX53" fmla="*/ 1187492 w 1411490"/>
              <a:gd name="connsiteY53" fmla="*/ 92054 h 1356304"/>
              <a:gd name="connsiteX54" fmla="*/ 1135329 w 1411490"/>
              <a:gd name="connsiteY54" fmla="*/ 70575 h 1356304"/>
              <a:gd name="connsiteX55" fmla="*/ 1104644 w 1411490"/>
              <a:gd name="connsiteY55" fmla="*/ 61369 h 1356304"/>
              <a:gd name="connsiteX56" fmla="*/ 1064754 w 1411490"/>
              <a:gd name="connsiteY56" fmla="*/ 49095 h 1356304"/>
              <a:gd name="connsiteX57" fmla="*/ 1018727 w 1411490"/>
              <a:gd name="connsiteY57" fmla="*/ 33753 h 1356304"/>
              <a:gd name="connsiteX58" fmla="*/ 932810 w 1411490"/>
              <a:gd name="connsiteY58" fmla="*/ 24548 h 1356304"/>
              <a:gd name="connsiteX59" fmla="*/ 874510 w 1411490"/>
              <a:gd name="connsiteY59" fmla="*/ 18411 h 1356304"/>
              <a:gd name="connsiteX60" fmla="*/ 853031 w 1411490"/>
              <a:gd name="connsiteY60" fmla="*/ 15342 h 1356304"/>
              <a:gd name="connsiteX61" fmla="*/ 764045 w 1411490"/>
              <a:gd name="connsiteY61" fmla="*/ 6137 h 1356304"/>
              <a:gd name="connsiteX62" fmla="*/ 693471 w 1411490"/>
              <a:gd name="connsiteY62" fmla="*/ 3069 h 1356304"/>
              <a:gd name="connsiteX63" fmla="*/ 650512 w 1411490"/>
              <a:gd name="connsiteY63" fmla="*/ 0 h 1356304"/>
              <a:gd name="connsiteX64" fmla="*/ 592212 w 1411490"/>
              <a:gd name="connsiteY64" fmla="*/ 3069 h 1356304"/>
              <a:gd name="connsiteX65" fmla="*/ 564596 w 1411490"/>
              <a:gd name="connsiteY65" fmla="*/ 6137 h 1356304"/>
              <a:gd name="connsiteX66" fmla="*/ 524706 w 1411490"/>
              <a:gd name="connsiteY66" fmla="*/ 9205 h 1356304"/>
              <a:gd name="connsiteX67" fmla="*/ 475610 w 1411490"/>
              <a:gd name="connsiteY67" fmla="*/ 15342 h 1356304"/>
              <a:gd name="connsiteX68" fmla="*/ 454131 w 1411490"/>
              <a:gd name="connsiteY68" fmla="*/ 18411 h 1356304"/>
              <a:gd name="connsiteX69" fmla="*/ 420378 w 1411490"/>
              <a:gd name="connsiteY69" fmla="*/ 21479 h 1356304"/>
              <a:gd name="connsiteX70" fmla="*/ 392762 w 1411490"/>
              <a:gd name="connsiteY70" fmla="*/ 27616 h 1356304"/>
              <a:gd name="connsiteX71" fmla="*/ 371283 w 1411490"/>
              <a:gd name="connsiteY71" fmla="*/ 33753 h 1356304"/>
              <a:gd name="connsiteX72" fmla="*/ 349804 w 1411490"/>
              <a:gd name="connsiteY72" fmla="*/ 36822 h 1356304"/>
              <a:gd name="connsiteX73" fmla="*/ 306845 w 1411490"/>
              <a:gd name="connsiteY73" fmla="*/ 46027 h 1356304"/>
              <a:gd name="connsiteX74" fmla="*/ 294571 w 1411490"/>
              <a:gd name="connsiteY74" fmla="*/ 52164 h 1356304"/>
              <a:gd name="connsiteX75" fmla="*/ 263887 w 1411490"/>
              <a:gd name="connsiteY75" fmla="*/ 64438 h 1356304"/>
              <a:gd name="connsiteX76" fmla="*/ 248545 w 1411490"/>
              <a:gd name="connsiteY76" fmla="*/ 73643 h 1356304"/>
              <a:gd name="connsiteX77" fmla="*/ 202518 w 1411490"/>
              <a:gd name="connsiteY77" fmla="*/ 95122 h 1356304"/>
              <a:gd name="connsiteX78" fmla="*/ 193312 w 1411490"/>
              <a:gd name="connsiteY78" fmla="*/ 101259 h 1356304"/>
              <a:gd name="connsiteX79" fmla="*/ 181039 w 1411490"/>
              <a:gd name="connsiteY79" fmla="*/ 107396 h 1356304"/>
              <a:gd name="connsiteX80" fmla="*/ 168765 w 1411490"/>
              <a:gd name="connsiteY80" fmla="*/ 116601 h 1356304"/>
              <a:gd name="connsiteX81" fmla="*/ 159559 w 1411490"/>
              <a:gd name="connsiteY81" fmla="*/ 122738 h 1356304"/>
              <a:gd name="connsiteX82" fmla="*/ 147286 w 1411490"/>
              <a:gd name="connsiteY82" fmla="*/ 131944 h 1356304"/>
              <a:gd name="connsiteX83" fmla="*/ 135012 w 1411490"/>
              <a:gd name="connsiteY83" fmla="*/ 138081 h 1356304"/>
              <a:gd name="connsiteX84" fmla="*/ 98190 w 1411490"/>
              <a:gd name="connsiteY84" fmla="*/ 171834 h 1356304"/>
              <a:gd name="connsiteX85" fmla="*/ 82848 w 1411490"/>
              <a:gd name="connsiteY85" fmla="*/ 184107 h 1356304"/>
              <a:gd name="connsiteX86" fmla="*/ 64437 w 1411490"/>
              <a:gd name="connsiteY86" fmla="*/ 202518 h 1356304"/>
              <a:gd name="connsiteX87" fmla="*/ 58300 w 1411490"/>
              <a:gd name="connsiteY87" fmla="*/ 214792 h 1356304"/>
              <a:gd name="connsiteX88" fmla="*/ 49095 w 1411490"/>
              <a:gd name="connsiteY88" fmla="*/ 220929 h 1356304"/>
              <a:gd name="connsiteX89" fmla="*/ 39890 w 1411490"/>
              <a:gd name="connsiteY89" fmla="*/ 230134 h 1356304"/>
              <a:gd name="connsiteX90" fmla="*/ 27616 w 1411490"/>
              <a:gd name="connsiteY90" fmla="*/ 251614 h 1356304"/>
              <a:gd name="connsiteX91" fmla="*/ 15342 w 1411490"/>
              <a:gd name="connsiteY91" fmla="*/ 273093 h 1356304"/>
              <a:gd name="connsiteX92" fmla="*/ 12274 w 1411490"/>
              <a:gd name="connsiteY92" fmla="*/ 285367 h 1356304"/>
              <a:gd name="connsiteX93" fmla="*/ 9205 w 1411490"/>
              <a:gd name="connsiteY93" fmla="*/ 294572 h 1356304"/>
              <a:gd name="connsiteX94" fmla="*/ 15342 w 1411490"/>
              <a:gd name="connsiteY94" fmla="*/ 312983 h 1356304"/>
              <a:gd name="connsiteX95" fmla="*/ 0 w 1411490"/>
              <a:gd name="connsiteY95" fmla="*/ 300709 h 1356304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751771 w 1411490"/>
              <a:gd name="connsiteY17" fmla="*/ 1356258 h 1356258"/>
              <a:gd name="connsiteX18" fmla="*/ 1058617 w 1411490"/>
              <a:gd name="connsiteY18" fmla="*/ 1239656 h 1356258"/>
              <a:gd name="connsiteX19" fmla="*/ 1067823 w 1411490"/>
              <a:gd name="connsiteY19" fmla="*/ 1227383 h 1356258"/>
              <a:gd name="connsiteX20" fmla="*/ 1119986 w 1411490"/>
              <a:gd name="connsiteY20" fmla="*/ 1159877 h 1356258"/>
              <a:gd name="connsiteX21" fmla="*/ 1132260 w 1411490"/>
              <a:gd name="connsiteY21" fmla="*/ 1150671 h 1356258"/>
              <a:gd name="connsiteX22" fmla="*/ 1150671 w 1411490"/>
              <a:gd name="connsiteY22" fmla="*/ 1129192 h 1356258"/>
              <a:gd name="connsiteX23" fmla="*/ 1159876 w 1411490"/>
              <a:gd name="connsiteY23" fmla="*/ 1123055 h 1356258"/>
              <a:gd name="connsiteX24" fmla="*/ 1181355 w 1411490"/>
              <a:gd name="connsiteY24" fmla="*/ 1101576 h 1356258"/>
              <a:gd name="connsiteX25" fmla="*/ 1218177 w 1411490"/>
              <a:gd name="connsiteY25" fmla="*/ 1070891 h 1356258"/>
              <a:gd name="connsiteX26" fmla="*/ 1233519 w 1411490"/>
              <a:gd name="connsiteY26" fmla="*/ 1052481 h 1356258"/>
              <a:gd name="connsiteX27" fmla="*/ 1239656 w 1411490"/>
              <a:gd name="connsiteY27" fmla="*/ 1043275 h 1356258"/>
              <a:gd name="connsiteX28" fmla="*/ 1264204 w 1411490"/>
              <a:gd name="connsiteY28" fmla="*/ 1018728 h 1356258"/>
              <a:gd name="connsiteX29" fmla="*/ 1291820 w 1411490"/>
              <a:gd name="connsiteY29" fmla="*/ 975769 h 1356258"/>
              <a:gd name="connsiteX30" fmla="*/ 1301025 w 1411490"/>
              <a:gd name="connsiteY30" fmla="*/ 945085 h 1356258"/>
              <a:gd name="connsiteX31" fmla="*/ 1313299 w 1411490"/>
              <a:gd name="connsiteY31" fmla="*/ 923605 h 1356258"/>
              <a:gd name="connsiteX32" fmla="*/ 1319436 w 1411490"/>
              <a:gd name="connsiteY32" fmla="*/ 908263 h 1356258"/>
              <a:gd name="connsiteX33" fmla="*/ 1322504 w 1411490"/>
              <a:gd name="connsiteY33" fmla="*/ 892921 h 1356258"/>
              <a:gd name="connsiteX34" fmla="*/ 1328641 w 1411490"/>
              <a:gd name="connsiteY34" fmla="*/ 874510 h 1356258"/>
              <a:gd name="connsiteX35" fmla="*/ 1334778 w 1411490"/>
              <a:gd name="connsiteY35" fmla="*/ 831552 h 1356258"/>
              <a:gd name="connsiteX36" fmla="*/ 1343984 w 1411490"/>
              <a:gd name="connsiteY36" fmla="*/ 813141 h 1356258"/>
              <a:gd name="connsiteX37" fmla="*/ 1362394 w 1411490"/>
              <a:gd name="connsiteY37" fmla="*/ 764046 h 1356258"/>
              <a:gd name="connsiteX38" fmla="*/ 1365463 w 1411490"/>
              <a:gd name="connsiteY38" fmla="*/ 745635 h 1356258"/>
              <a:gd name="connsiteX39" fmla="*/ 1371600 w 1411490"/>
              <a:gd name="connsiteY39" fmla="*/ 718019 h 1356258"/>
              <a:gd name="connsiteX40" fmla="*/ 1374668 w 1411490"/>
              <a:gd name="connsiteY40" fmla="*/ 705745 h 1356258"/>
              <a:gd name="connsiteX41" fmla="*/ 1380805 w 1411490"/>
              <a:gd name="connsiteY41" fmla="*/ 675061 h 1356258"/>
              <a:gd name="connsiteX42" fmla="*/ 1393079 w 1411490"/>
              <a:gd name="connsiteY42" fmla="*/ 604486 h 1356258"/>
              <a:gd name="connsiteX43" fmla="*/ 1405353 w 1411490"/>
              <a:gd name="connsiteY43" fmla="*/ 494022 h 1356258"/>
              <a:gd name="connsiteX44" fmla="*/ 1411490 w 1411490"/>
              <a:gd name="connsiteY44" fmla="*/ 472542 h 1356258"/>
              <a:gd name="connsiteX45" fmla="*/ 1405353 w 1411490"/>
              <a:gd name="connsiteY45" fmla="*/ 312983 h 1356258"/>
              <a:gd name="connsiteX46" fmla="*/ 1390010 w 1411490"/>
              <a:gd name="connsiteY46" fmla="*/ 279230 h 1356258"/>
              <a:gd name="connsiteX47" fmla="*/ 1383874 w 1411490"/>
              <a:gd name="connsiteY47" fmla="*/ 260819 h 1356258"/>
              <a:gd name="connsiteX48" fmla="*/ 1356257 w 1411490"/>
              <a:gd name="connsiteY48" fmla="*/ 220929 h 1356258"/>
              <a:gd name="connsiteX49" fmla="*/ 1343984 w 1411490"/>
              <a:gd name="connsiteY49" fmla="*/ 202518 h 1356258"/>
              <a:gd name="connsiteX50" fmla="*/ 1291820 w 1411490"/>
              <a:gd name="connsiteY50" fmla="*/ 153423 h 1356258"/>
              <a:gd name="connsiteX51" fmla="*/ 1236588 w 1411490"/>
              <a:gd name="connsiteY51" fmla="*/ 113533 h 1356258"/>
              <a:gd name="connsiteX52" fmla="*/ 1187492 w 1411490"/>
              <a:gd name="connsiteY52" fmla="*/ 92054 h 1356258"/>
              <a:gd name="connsiteX53" fmla="*/ 1135329 w 1411490"/>
              <a:gd name="connsiteY53" fmla="*/ 70575 h 1356258"/>
              <a:gd name="connsiteX54" fmla="*/ 1104644 w 1411490"/>
              <a:gd name="connsiteY54" fmla="*/ 61369 h 1356258"/>
              <a:gd name="connsiteX55" fmla="*/ 1064754 w 1411490"/>
              <a:gd name="connsiteY55" fmla="*/ 49095 h 1356258"/>
              <a:gd name="connsiteX56" fmla="*/ 1018727 w 1411490"/>
              <a:gd name="connsiteY56" fmla="*/ 33753 h 1356258"/>
              <a:gd name="connsiteX57" fmla="*/ 932810 w 1411490"/>
              <a:gd name="connsiteY57" fmla="*/ 24548 h 1356258"/>
              <a:gd name="connsiteX58" fmla="*/ 874510 w 1411490"/>
              <a:gd name="connsiteY58" fmla="*/ 18411 h 1356258"/>
              <a:gd name="connsiteX59" fmla="*/ 853031 w 1411490"/>
              <a:gd name="connsiteY59" fmla="*/ 15342 h 1356258"/>
              <a:gd name="connsiteX60" fmla="*/ 764045 w 1411490"/>
              <a:gd name="connsiteY60" fmla="*/ 6137 h 1356258"/>
              <a:gd name="connsiteX61" fmla="*/ 693471 w 1411490"/>
              <a:gd name="connsiteY61" fmla="*/ 3069 h 1356258"/>
              <a:gd name="connsiteX62" fmla="*/ 650512 w 1411490"/>
              <a:gd name="connsiteY62" fmla="*/ 0 h 1356258"/>
              <a:gd name="connsiteX63" fmla="*/ 592212 w 1411490"/>
              <a:gd name="connsiteY63" fmla="*/ 3069 h 1356258"/>
              <a:gd name="connsiteX64" fmla="*/ 564596 w 1411490"/>
              <a:gd name="connsiteY64" fmla="*/ 6137 h 1356258"/>
              <a:gd name="connsiteX65" fmla="*/ 524706 w 1411490"/>
              <a:gd name="connsiteY65" fmla="*/ 9205 h 1356258"/>
              <a:gd name="connsiteX66" fmla="*/ 475610 w 1411490"/>
              <a:gd name="connsiteY66" fmla="*/ 15342 h 1356258"/>
              <a:gd name="connsiteX67" fmla="*/ 454131 w 1411490"/>
              <a:gd name="connsiteY67" fmla="*/ 18411 h 1356258"/>
              <a:gd name="connsiteX68" fmla="*/ 420378 w 1411490"/>
              <a:gd name="connsiteY68" fmla="*/ 21479 h 1356258"/>
              <a:gd name="connsiteX69" fmla="*/ 392762 w 1411490"/>
              <a:gd name="connsiteY69" fmla="*/ 27616 h 1356258"/>
              <a:gd name="connsiteX70" fmla="*/ 371283 w 1411490"/>
              <a:gd name="connsiteY70" fmla="*/ 33753 h 1356258"/>
              <a:gd name="connsiteX71" fmla="*/ 349804 w 1411490"/>
              <a:gd name="connsiteY71" fmla="*/ 36822 h 1356258"/>
              <a:gd name="connsiteX72" fmla="*/ 306845 w 1411490"/>
              <a:gd name="connsiteY72" fmla="*/ 46027 h 1356258"/>
              <a:gd name="connsiteX73" fmla="*/ 294571 w 1411490"/>
              <a:gd name="connsiteY73" fmla="*/ 52164 h 1356258"/>
              <a:gd name="connsiteX74" fmla="*/ 263887 w 1411490"/>
              <a:gd name="connsiteY74" fmla="*/ 64438 h 1356258"/>
              <a:gd name="connsiteX75" fmla="*/ 248545 w 1411490"/>
              <a:gd name="connsiteY75" fmla="*/ 73643 h 1356258"/>
              <a:gd name="connsiteX76" fmla="*/ 202518 w 1411490"/>
              <a:gd name="connsiteY76" fmla="*/ 95122 h 1356258"/>
              <a:gd name="connsiteX77" fmla="*/ 193312 w 1411490"/>
              <a:gd name="connsiteY77" fmla="*/ 101259 h 1356258"/>
              <a:gd name="connsiteX78" fmla="*/ 181039 w 1411490"/>
              <a:gd name="connsiteY78" fmla="*/ 107396 h 1356258"/>
              <a:gd name="connsiteX79" fmla="*/ 168765 w 1411490"/>
              <a:gd name="connsiteY79" fmla="*/ 116601 h 1356258"/>
              <a:gd name="connsiteX80" fmla="*/ 159559 w 1411490"/>
              <a:gd name="connsiteY80" fmla="*/ 122738 h 1356258"/>
              <a:gd name="connsiteX81" fmla="*/ 147286 w 1411490"/>
              <a:gd name="connsiteY81" fmla="*/ 131944 h 1356258"/>
              <a:gd name="connsiteX82" fmla="*/ 135012 w 1411490"/>
              <a:gd name="connsiteY82" fmla="*/ 138081 h 1356258"/>
              <a:gd name="connsiteX83" fmla="*/ 98190 w 1411490"/>
              <a:gd name="connsiteY83" fmla="*/ 171834 h 1356258"/>
              <a:gd name="connsiteX84" fmla="*/ 82848 w 1411490"/>
              <a:gd name="connsiteY84" fmla="*/ 184107 h 1356258"/>
              <a:gd name="connsiteX85" fmla="*/ 64437 w 1411490"/>
              <a:gd name="connsiteY85" fmla="*/ 202518 h 1356258"/>
              <a:gd name="connsiteX86" fmla="*/ 58300 w 1411490"/>
              <a:gd name="connsiteY86" fmla="*/ 214792 h 1356258"/>
              <a:gd name="connsiteX87" fmla="*/ 49095 w 1411490"/>
              <a:gd name="connsiteY87" fmla="*/ 220929 h 1356258"/>
              <a:gd name="connsiteX88" fmla="*/ 39890 w 1411490"/>
              <a:gd name="connsiteY88" fmla="*/ 230134 h 1356258"/>
              <a:gd name="connsiteX89" fmla="*/ 27616 w 1411490"/>
              <a:gd name="connsiteY89" fmla="*/ 251614 h 1356258"/>
              <a:gd name="connsiteX90" fmla="*/ 15342 w 1411490"/>
              <a:gd name="connsiteY90" fmla="*/ 273093 h 1356258"/>
              <a:gd name="connsiteX91" fmla="*/ 12274 w 1411490"/>
              <a:gd name="connsiteY91" fmla="*/ 285367 h 1356258"/>
              <a:gd name="connsiteX92" fmla="*/ 9205 w 1411490"/>
              <a:gd name="connsiteY92" fmla="*/ 294572 h 1356258"/>
              <a:gd name="connsiteX93" fmla="*/ 15342 w 1411490"/>
              <a:gd name="connsiteY93" fmla="*/ 312983 h 1356258"/>
              <a:gd name="connsiteX94" fmla="*/ 0 w 1411490"/>
              <a:gd name="connsiteY94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751771 w 1411490"/>
              <a:gd name="connsiteY17" fmla="*/ 1356258 h 1356258"/>
              <a:gd name="connsiteX18" fmla="*/ 1058617 w 1411490"/>
              <a:gd name="connsiteY18" fmla="*/ 1239656 h 1356258"/>
              <a:gd name="connsiteX19" fmla="*/ 1119986 w 1411490"/>
              <a:gd name="connsiteY19" fmla="*/ 1159877 h 1356258"/>
              <a:gd name="connsiteX20" fmla="*/ 1132260 w 1411490"/>
              <a:gd name="connsiteY20" fmla="*/ 1150671 h 1356258"/>
              <a:gd name="connsiteX21" fmla="*/ 1150671 w 1411490"/>
              <a:gd name="connsiteY21" fmla="*/ 1129192 h 1356258"/>
              <a:gd name="connsiteX22" fmla="*/ 1159876 w 1411490"/>
              <a:gd name="connsiteY22" fmla="*/ 1123055 h 1356258"/>
              <a:gd name="connsiteX23" fmla="*/ 1181355 w 1411490"/>
              <a:gd name="connsiteY23" fmla="*/ 1101576 h 1356258"/>
              <a:gd name="connsiteX24" fmla="*/ 1218177 w 1411490"/>
              <a:gd name="connsiteY24" fmla="*/ 1070891 h 1356258"/>
              <a:gd name="connsiteX25" fmla="*/ 1233519 w 1411490"/>
              <a:gd name="connsiteY25" fmla="*/ 1052481 h 1356258"/>
              <a:gd name="connsiteX26" fmla="*/ 1239656 w 1411490"/>
              <a:gd name="connsiteY26" fmla="*/ 1043275 h 1356258"/>
              <a:gd name="connsiteX27" fmla="*/ 1264204 w 1411490"/>
              <a:gd name="connsiteY27" fmla="*/ 1018728 h 1356258"/>
              <a:gd name="connsiteX28" fmla="*/ 1291820 w 1411490"/>
              <a:gd name="connsiteY28" fmla="*/ 975769 h 1356258"/>
              <a:gd name="connsiteX29" fmla="*/ 1301025 w 1411490"/>
              <a:gd name="connsiteY29" fmla="*/ 945085 h 1356258"/>
              <a:gd name="connsiteX30" fmla="*/ 1313299 w 1411490"/>
              <a:gd name="connsiteY30" fmla="*/ 923605 h 1356258"/>
              <a:gd name="connsiteX31" fmla="*/ 1319436 w 1411490"/>
              <a:gd name="connsiteY31" fmla="*/ 908263 h 1356258"/>
              <a:gd name="connsiteX32" fmla="*/ 1322504 w 1411490"/>
              <a:gd name="connsiteY32" fmla="*/ 892921 h 1356258"/>
              <a:gd name="connsiteX33" fmla="*/ 1328641 w 1411490"/>
              <a:gd name="connsiteY33" fmla="*/ 874510 h 1356258"/>
              <a:gd name="connsiteX34" fmla="*/ 1334778 w 1411490"/>
              <a:gd name="connsiteY34" fmla="*/ 831552 h 1356258"/>
              <a:gd name="connsiteX35" fmla="*/ 1343984 w 1411490"/>
              <a:gd name="connsiteY35" fmla="*/ 813141 h 1356258"/>
              <a:gd name="connsiteX36" fmla="*/ 1362394 w 1411490"/>
              <a:gd name="connsiteY36" fmla="*/ 764046 h 1356258"/>
              <a:gd name="connsiteX37" fmla="*/ 1365463 w 1411490"/>
              <a:gd name="connsiteY37" fmla="*/ 745635 h 1356258"/>
              <a:gd name="connsiteX38" fmla="*/ 1371600 w 1411490"/>
              <a:gd name="connsiteY38" fmla="*/ 718019 h 1356258"/>
              <a:gd name="connsiteX39" fmla="*/ 1374668 w 1411490"/>
              <a:gd name="connsiteY39" fmla="*/ 705745 h 1356258"/>
              <a:gd name="connsiteX40" fmla="*/ 1380805 w 1411490"/>
              <a:gd name="connsiteY40" fmla="*/ 675061 h 1356258"/>
              <a:gd name="connsiteX41" fmla="*/ 1393079 w 1411490"/>
              <a:gd name="connsiteY41" fmla="*/ 604486 h 1356258"/>
              <a:gd name="connsiteX42" fmla="*/ 1405353 w 1411490"/>
              <a:gd name="connsiteY42" fmla="*/ 494022 h 1356258"/>
              <a:gd name="connsiteX43" fmla="*/ 1411490 w 1411490"/>
              <a:gd name="connsiteY43" fmla="*/ 472542 h 1356258"/>
              <a:gd name="connsiteX44" fmla="*/ 1405353 w 1411490"/>
              <a:gd name="connsiteY44" fmla="*/ 312983 h 1356258"/>
              <a:gd name="connsiteX45" fmla="*/ 1390010 w 1411490"/>
              <a:gd name="connsiteY45" fmla="*/ 279230 h 1356258"/>
              <a:gd name="connsiteX46" fmla="*/ 1383874 w 1411490"/>
              <a:gd name="connsiteY46" fmla="*/ 260819 h 1356258"/>
              <a:gd name="connsiteX47" fmla="*/ 1356257 w 1411490"/>
              <a:gd name="connsiteY47" fmla="*/ 220929 h 1356258"/>
              <a:gd name="connsiteX48" fmla="*/ 1343984 w 1411490"/>
              <a:gd name="connsiteY48" fmla="*/ 202518 h 1356258"/>
              <a:gd name="connsiteX49" fmla="*/ 1291820 w 1411490"/>
              <a:gd name="connsiteY49" fmla="*/ 153423 h 1356258"/>
              <a:gd name="connsiteX50" fmla="*/ 1236588 w 1411490"/>
              <a:gd name="connsiteY50" fmla="*/ 113533 h 1356258"/>
              <a:gd name="connsiteX51" fmla="*/ 1187492 w 1411490"/>
              <a:gd name="connsiteY51" fmla="*/ 92054 h 1356258"/>
              <a:gd name="connsiteX52" fmla="*/ 1135329 w 1411490"/>
              <a:gd name="connsiteY52" fmla="*/ 70575 h 1356258"/>
              <a:gd name="connsiteX53" fmla="*/ 1104644 w 1411490"/>
              <a:gd name="connsiteY53" fmla="*/ 61369 h 1356258"/>
              <a:gd name="connsiteX54" fmla="*/ 1064754 w 1411490"/>
              <a:gd name="connsiteY54" fmla="*/ 49095 h 1356258"/>
              <a:gd name="connsiteX55" fmla="*/ 1018727 w 1411490"/>
              <a:gd name="connsiteY55" fmla="*/ 33753 h 1356258"/>
              <a:gd name="connsiteX56" fmla="*/ 932810 w 1411490"/>
              <a:gd name="connsiteY56" fmla="*/ 24548 h 1356258"/>
              <a:gd name="connsiteX57" fmla="*/ 874510 w 1411490"/>
              <a:gd name="connsiteY57" fmla="*/ 18411 h 1356258"/>
              <a:gd name="connsiteX58" fmla="*/ 853031 w 1411490"/>
              <a:gd name="connsiteY58" fmla="*/ 15342 h 1356258"/>
              <a:gd name="connsiteX59" fmla="*/ 764045 w 1411490"/>
              <a:gd name="connsiteY59" fmla="*/ 6137 h 1356258"/>
              <a:gd name="connsiteX60" fmla="*/ 693471 w 1411490"/>
              <a:gd name="connsiteY60" fmla="*/ 3069 h 1356258"/>
              <a:gd name="connsiteX61" fmla="*/ 650512 w 1411490"/>
              <a:gd name="connsiteY61" fmla="*/ 0 h 1356258"/>
              <a:gd name="connsiteX62" fmla="*/ 592212 w 1411490"/>
              <a:gd name="connsiteY62" fmla="*/ 3069 h 1356258"/>
              <a:gd name="connsiteX63" fmla="*/ 564596 w 1411490"/>
              <a:gd name="connsiteY63" fmla="*/ 6137 h 1356258"/>
              <a:gd name="connsiteX64" fmla="*/ 524706 w 1411490"/>
              <a:gd name="connsiteY64" fmla="*/ 9205 h 1356258"/>
              <a:gd name="connsiteX65" fmla="*/ 475610 w 1411490"/>
              <a:gd name="connsiteY65" fmla="*/ 15342 h 1356258"/>
              <a:gd name="connsiteX66" fmla="*/ 454131 w 1411490"/>
              <a:gd name="connsiteY66" fmla="*/ 18411 h 1356258"/>
              <a:gd name="connsiteX67" fmla="*/ 420378 w 1411490"/>
              <a:gd name="connsiteY67" fmla="*/ 21479 h 1356258"/>
              <a:gd name="connsiteX68" fmla="*/ 392762 w 1411490"/>
              <a:gd name="connsiteY68" fmla="*/ 27616 h 1356258"/>
              <a:gd name="connsiteX69" fmla="*/ 371283 w 1411490"/>
              <a:gd name="connsiteY69" fmla="*/ 33753 h 1356258"/>
              <a:gd name="connsiteX70" fmla="*/ 349804 w 1411490"/>
              <a:gd name="connsiteY70" fmla="*/ 36822 h 1356258"/>
              <a:gd name="connsiteX71" fmla="*/ 306845 w 1411490"/>
              <a:gd name="connsiteY71" fmla="*/ 46027 h 1356258"/>
              <a:gd name="connsiteX72" fmla="*/ 294571 w 1411490"/>
              <a:gd name="connsiteY72" fmla="*/ 52164 h 1356258"/>
              <a:gd name="connsiteX73" fmla="*/ 263887 w 1411490"/>
              <a:gd name="connsiteY73" fmla="*/ 64438 h 1356258"/>
              <a:gd name="connsiteX74" fmla="*/ 248545 w 1411490"/>
              <a:gd name="connsiteY74" fmla="*/ 73643 h 1356258"/>
              <a:gd name="connsiteX75" fmla="*/ 202518 w 1411490"/>
              <a:gd name="connsiteY75" fmla="*/ 95122 h 1356258"/>
              <a:gd name="connsiteX76" fmla="*/ 193312 w 1411490"/>
              <a:gd name="connsiteY76" fmla="*/ 101259 h 1356258"/>
              <a:gd name="connsiteX77" fmla="*/ 181039 w 1411490"/>
              <a:gd name="connsiteY77" fmla="*/ 107396 h 1356258"/>
              <a:gd name="connsiteX78" fmla="*/ 168765 w 1411490"/>
              <a:gd name="connsiteY78" fmla="*/ 116601 h 1356258"/>
              <a:gd name="connsiteX79" fmla="*/ 159559 w 1411490"/>
              <a:gd name="connsiteY79" fmla="*/ 122738 h 1356258"/>
              <a:gd name="connsiteX80" fmla="*/ 147286 w 1411490"/>
              <a:gd name="connsiteY80" fmla="*/ 131944 h 1356258"/>
              <a:gd name="connsiteX81" fmla="*/ 135012 w 1411490"/>
              <a:gd name="connsiteY81" fmla="*/ 138081 h 1356258"/>
              <a:gd name="connsiteX82" fmla="*/ 98190 w 1411490"/>
              <a:gd name="connsiteY82" fmla="*/ 171834 h 1356258"/>
              <a:gd name="connsiteX83" fmla="*/ 82848 w 1411490"/>
              <a:gd name="connsiteY83" fmla="*/ 184107 h 1356258"/>
              <a:gd name="connsiteX84" fmla="*/ 64437 w 1411490"/>
              <a:gd name="connsiteY84" fmla="*/ 202518 h 1356258"/>
              <a:gd name="connsiteX85" fmla="*/ 58300 w 1411490"/>
              <a:gd name="connsiteY85" fmla="*/ 214792 h 1356258"/>
              <a:gd name="connsiteX86" fmla="*/ 49095 w 1411490"/>
              <a:gd name="connsiteY86" fmla="*/ 220929 h 1356258"/>
              <a:gd name="connsiteX87" fmla="*/ 39890 w 1411490"/>
              <a:gd name="connsiteY87" fmla="*/ 230134 h 1356258"/>
              <a:gd name="connsiteX88" fmla="*/ 27616 w 1411490"/>
              <a:gd name="connsiteY88" fmla="*/ 251614 h 1356258"/>
              <a:gd name="connsiteX89" fmla="*/ 15342 w 1411490"/>
              <a:gd name="connsiteY89" fmla="*/ 273093 h 1356258"/>
              <a:gd name="connsiteX90" fmla="*/ 12274 w 1411490"/>
              <a:gd name="connsiteY90" fmla="*/ 285367 h 1356258"/>
              <a:gd name="connsiteX91" fmla="*/ 9205 w 1411490"/>
              <a:gd name="connsiteY91" fmla="*/ 294572 h 1356258"/>
              <a:gd name="connsiteX92" fmla="*/ 15342 w 1411490"/>
              <a:gd name="connsiteY92" fmla="*/ 312983 h 1356258"/>
              <a:gd name="connsiteX93" fmla="*/ 0 w 1411490"/>
              <a:gd name="connsiteY93" fmla="*/ 300709 h 1356258"/>
              <a:gd name="connsiteX0" fmla="*/ 0 w 1411490"/>
              <a:gd name="connsiteY0" fmla="*/ 300709 h 1279480"/>
              <a:gd name="connsiteX1" fmla="*/ 0 w 1411490"/>
              <a:gd name="connsiteY1" fmla="*/ 300709 h 1279480"/>
              <a:gd name="connsiteX2" fmla="*/ 24547 w 1411490"/>
              <a:gd name="connsiteY2" fmla="*/ 368215 h 1279480"/>
              <a:gd name="connsiteX3" fmla="*/ 39890 w 1411490"/>
              <a:gd name="connsiteY3" fmla="*/ 512432 h 1279480"/>
              <a:gd name="connsiteX4" fmla="*/ 42958 w 1411490"/>
              <a:gd name="connsiteY4" fmla="*/ 536980 h 1279480"/>
              <a:gd name="connsiteX5" fmla="*/ 58300 w 1411490"/>
              <a:gd name="connsiteY5" fmla="*/ 625965 h 1279480"/>
              <a:gd name="connsiteX6" fmla="*/ 92053 w 1411490"/>
              <a:gd name="connsiteY6" fmla="*/ 760977 h 1279480"/>
              <a:gd name="connsiteX7" fmla="*/ 110464 w 1411490"/>
              <a:gd name="connsiteY7" fmla="*/ 840757 h 1279480"/>
              <a:gd name="connsiteX8" fmla="*/ 116601 w 1411490"/>
              <a:gd name="connsiteY8" fmla="*/ 871442 h 1279480"/>
              <a:gd name="connsiteX9" fmla="*/ 153423 w 1411490"/>
              <a:gd name="connsiteY9" fmla="*/ 981906 h 1279480"/>
              <a:gd name="connsiteX10" fmla="*/ 162628 w 1411490"/>
              <a:gd name="connsiteY10" fmla="*/ 997248 h 1279480"/>
              <a:gd name="connsiteX11" fmla="*/ 223997 w 1411490"/>
              <a:gd name="connsiteY11" fmla="*/ 1107713 h 1279480"/>
              <a:gd name="connsiteX12" fmla="*/ 288435 w 1411490"/>
              <a:gd name="connsiteY12" fmla="*/ 1175219 h 1279480"/>
              <a:gd name="connsiteX13" fmla="*/ 322188 w 1411490"/>
              <a:gd name="connsiteY13" fmla="*/ 1196698 h 1279480"/>
              <a:gd name="connsiteX14" fmla="*/ 340598 w 1411490"/>
              <a:gd name="connsiteY14" fmla="*/ 1212040 h 1279480"/>
              <a:gd name="connsiteX15" fmla="*/ 368214 w 1411490"/>
              <a:gd name="connsiteY15" fmla="*/ 1227383 h 1279480"/>
              <a:gd name="connsiteX16" fmla="*/ 423447 w 1411490"/>
              <a:gd name="connsiteY16" fmla="*/ 1261136 h 1279480"/>
              <a:gd name="connsiteX17" fmla="*/ 754832 w 1411490"/>
              <a:gd name="connsiteY17" fmla="*/ 1279480 h 1279480"/>
              <a:gd name="connsiteX18" fmla="*/ 1058617 w 1411490"/>
              <a:gd name="connsiteY18" fmla="*/ 1239656 h 1279480"/>
              <a:gd name="connsiteX19" fmla="*/ 1119986 w 1411490"/>
              <a:gd name="connsiteY19" fmla="*/ 1159877 h 1279480"/>
              <a:gd name="connsiteX20" fmla="*/ 1132260 w 1411490"/>
              <a:gd name="connsiteY20" fmla="*/ 1150671 h 1279480"/>
              <a:gd name="connsiteX21" fmla="*/ 1150671 w 1411490"/>
              <a:gd name="connsiteY21" fmla="*/ 1129192 h 1279480"/>
              <a:gd name="connsiteX22" fmla="*/ 1159876 w 1411490"/>
              <a:gd name="connsiteY22" fmla="*/ 1123055 h 1279480"/>
              <a:gd name="connsiteX23" fmla="*/ 1181355 w 1411490"/>
              <a:gd name="connsiteY23" fmla="*/ 1101576 h 1279480"/>
              <a:gd name="connsiteX24" fmla="*/ 1218177 w 1411490"/>
              <a:gd name="connsiteY24" fmla="*/ 1070891 h 1279480"/>
              <a:gd name="connsiteX25" fmla="*/ 1233519 w 1411490"/>
              <a:gd name="connsiteY25" fmla="*/ 1052481 h 1279480"/>
              <a:gd name="connsiteX26" fmla="*/ 1239656 w 1411490"/>
              <a:gd name="connsiteY26" fmla="*/ 1043275 h 1279480"/>
              <a:gd name="connsiteX27" fmla="*/ 1264204 w 1411490"/>
              <a:gd name="connsiteY27" fmla="*/ 1018728 h 1279480"/>
              <a:gd name="connsiteX28" fmla="*/ 1291820 w 1411490"/>
              <a:gd name="connsiteY28" fmla="*/ 975769 h 1279480"/>
              <a:gd name="connsiteX29" fmla="*/ 1301025 w 1411490"/>
              <a:gd name="connsiteY29" fmla="*/ 945085 h 1279480"/>
              <a:gd name="connsiteX30" fmla="*/ 1313299 w 1411490"/>
              <a:gd name="connsiteY30" fmla="*/ 923605 h 1279480"/>
              <a:gd name="connsiteX31" fmla="*/ 1319436 w 1411490"/>
              <a:gd name="connsiteY31" fmla="*/ 908263 h 1279480"/>
              <a:gd name="connsiteX32" fmla="*/ 1322504 w 1411490"/>
              <a:gd name="connsiteY32" fmla="*/ 892921 h 1279480"/>
              <a:gd name="connsiteX33" fmla="*/ 1328641 w 1411490"/>
              <a:gd name="connsiteY33" fmla="*/ 874510 h 1279480"/>
              <a:gd name="connsiteX34" fmla="*/ 1334778 w 1411490"/>
              <a:gd name="connsiteY34" fmla="*/ 831552 h 1279480"/>
              <a:gd name="connsiteX35" fmla="*/ 1343984 w 1411490"/>
              <a:gd name="connsiteY35" fmla="*/ 813141 h 1279480"/>
              <a:gd name="connsiteX36" fmla="*/ 1362394 w 1411490"/>
              <a:gd name="connsiteY36" fmla="*/ 764046 h 1279480"/>
              <a:gd name="connsiteX37" fmla="*/ 1365463 w 1411490"/>
              <a:gd name="connsiteY37" fmla="*/ 745635 h 1279480"/>
              <a:gd name="connsiteX38" fmla="*/ 1371600 w 1411490"/>
              <a:gd name="connsiteY38" fmla="*/ 718019 h 1279480"/>
              <a:gd name="connsiteX39" fmla="*/ 1374668 w 1411490"/>
              <a:gd name="connsiteY39" fmla="*/ 705745 h 1279480"/>
              <a:gd name="connsiteX40" fmla="*/ 1380805 w 1411490"/>
              <a:gd name="connsiteY40" fmla="*/ 675061 h 1279480"/>
              <a:gd name="connsiteX41" fmla="*/ 1393079 w 1411490"/>
              <a:gd name="connsiteY41" fmla="*/ 604486 h 1279480"/>
              <a:gd name="connsiteX42" fmla="*/ 1405353 w 1411490"/>
              <a:gd name="connsiteY42" fmla="*/ 494022 h 1279480"/>
              <a:gd name="connsiteX43" fmla="*/ 1411490 w 1411490"/>
              <a:gd name="connsiteY43" fmla="*/ 472542 h 1279480"/>
              <a:gd name="connsiteX44" fmla="*/ 1405353 w 1411490"/>
              <a:gd name="connsiteY44" fmla="*/ 312983 h 1279480"/>
              <a:gd name="connsiteX45" fmla="*/ 1390010 w 1411490"/>
              <a:gd name="connsiteY45" fmla="*/ 279230 h 1279480"/>
              <a:gd name="connsiteX46" fmla="*/ 1383874 w 1411490"/>
              <a:gd name="connsiteY46" fmla="*/ 260819 h 1279480"/>
              <a:gd name="connsiteX47" fmla="*/ 1356257 w 1411490"/>
              <a:gd name="connsiteY47" fmla="*/ 220929 h 1279480"/>
              <a:gd name="connsiteX48" fmla="*/ 1343984 w 1411490"/>
              <a:gd name="connsiteY48" fmla="*/ 202518 h 1279480"/>
              <a:gd name="connsiteX49" fmla="*/ 1291820 w 1411490"/>
              <a:gd name="connsiteY49" fmla="*/ 153423 h 1279480"/>
              <a:gd name="connsiteX50" fmla="*/ 1236588 w 1411490"/>
              <a:gd name="connsiteY50" fmla="*/ 113533 h 1279480"/>
              <a:gd name="connsiteX51" fmla="*/ 1187492 w 1411490"/>
              <a:gd name="connsiteY51" fmla="*/ 92054 h 1279480"/>
              <a:gd name="connsiteX52" fmla="*/ 1135329 w 1411490"/>
              <a:gd name="connsiteY52" fmla="*/ 70575 h 1279480"/>
              <a:gd name="connsiteX53" fmla="*/ 1104644 w 1411490"/>
              <a:gd name="connsiteY53" fmla="*/ 61369 h 1279480"/>
              <a:gd name="connsiteX54" fmla="*/ 1064754 w 1411490"/>
              <a:gd name="connsiteY54" fmla="*/ 49095 h 1279480"/>
              <a:gd name="connsiteX55" fmla="*/ 1018727 w 1411490"/>
              <a:gd name="connsiteY55" fmla="*/ 33753 h 1279480"/>
              <a:gd name="connsiteX56" fmla="*/ 932810 w 1411490"/>
              <a:gd name="connsiteY56" fmla="*/ 24548 h 1279480"/>
              <a:gd name="connsiteX57" fmla="*/ 874510 w 1411490"/>
              <a:gd name="connsiteY57" fmla="*/ 18411 h 1279480"/>
              <a:gd name="connsiteX58" fmla="*/ 853031 w 1411490"/>
              <a:gd name="connsiteY58" fmla="*/ 15342 h 1279480"/>
              <a:gd name="connsiteX59" fmla="*/ 764045 w 1411490"/>
              <a:gd name="connsiteY59" fmla="*/ 6137 h 1279480"/>
              <a:gd name="connsiteX60" fmla="*/ 693471 w 1411490"/>
              <a:gd name="connsiteY60" fmla="*/ 3069 h 1279480"/>
              <a:gd name="connsiteX61" fmla="*/ 650512 w 1411490"/>
              <a:gd name="connsiteY61" fmla="*/ 0 h 1279480"/>
              <a:gd name="connsiteX62" fmla="*/ 592212 w 1411490"/>
              <a:gd name="connsiteY62" fmla="*/ 3069 h 1279480"/>
              <a:gd name="connsiteX63" fmla="*/ 564596 w 1411490"/>
              <a:gd name="connsiteY63" fmla="*/ 6137 h 1279480"/>
              <a:gd name="connsiteX64" fmla="*/ 524706 w 1411490"/>
              <a:gd name="connsiteY64" fmla="*/ 9205 h 1279480"/>
              <a:gd name="connsiteX65" fmla="*/ 475610 w 1411490"/>
              <a:gd name="connsiteY65" fmla="*/ 15342 h 1279480"/>
              <a:gd name="connsiteX66" fmla="*/ 454131 w 1411490"/>
              <a:gd name="connsiteY66" fmla="*/ 18411 h 1279480"/>
              <a:gd name="connsiteX67" fmla="*/ 420378 w 1411490"/>
              <a:gd name="connsiteY67" fmla="*/ 21479 h 1279480"/>
              <a:gd name="connsiteX68" fmla="*/ 392762 w 1411490"/>
              <a:gd name="connsiteY68" fmla="*/ 27616 h 1279480"/>
              <a:gd name="connsiteX69" fmla="*/ 371283 w 1411490"/>
              <a:gd name="connsiteY69" fmla="*/ 33753 h 1279480"/>
              <a:gd name="connsiteX70" fmla="*/ 349804 w 1411490"/>
              <a:gd name="connsiteY70" fmla="*/ 36822 h 1279480"/>
              <a:gd name="connsiteX71" fmla="*/ 306845 w 1411490"/>
              <a:gd name="connsiteY71" fmla="*/ 46027 h 1279480"/>
              <a:gd name="connsiteX72" fmla="*/ 294571 w 1411490"/>
              <a:gd name="connsiteY72" fmla="*/ 52164 h 1279480"/>
              <a:gd name="connsiteX73" fmla="*/ 263887 w 1411490"/>
              <a:gd name="connsiteY73" fmla="*/ 64438 h 1279480"/>
              <a:gd name="connsiteX74" fmla="*/ 248545 w 1411490"/>
              <a:gd name="connsiteY74" fmla="*/ 73643 h 1279480"/>
              <a:gd name="connsiteX75" fmla="*/ 202518 w 1411490"/>
              <a:gd name="connsiteY75" fmla="*/ 95122 h 1279480"/>
              <a:gd name="connsiteX76" fmla="*/ 193312 w 1411490"/>
              <a:gd name="connsiteY76" fmla="*/ 101259 h 1279480"/>
              <a:gd name="connsiteX77" fmla="*/ 181039 w 1411490"/>
              <a:gd name="connsiteY77" fmla="*/ 107396 h 1279480"/>
              <a:gd name="connsiteX78" fmla="*/ 168765 w 1411490"/>
              <a:gd name="connsiteY78" fmla="*/ 116601 h 1279480"/>
              <a:gd name="connsiteX79" fmla="*/ 159559 w 1411490"/>
              <a:gd name="connsiteY79" fmla="*/ 122738 h 1279480"/>
              <a:gd name="connsiteX80" fmla="*/ 147286 w 1411490"/>
              <a:gd name="connsiteY80" fmla="*/ 131944 h 1279480"/>
              <a:gd name="connsiteX81" fmla="*/ 135012 w 1411490"/>
              <a:gd name="connsiteY81" fmla="*/ 138081 h 1279480"/>
              <a:gd name="connsiteX82" fmla="*/ 98190 w 1411490"/>
              <a:gd name="connsiteY82" fmla="*/ 171834 h 1279480"/>
              <a:gd name="connsiteX83" fmla="*/ 82848 w 1411490"/>
              <a:gd name="connsiteY83" fmla="*/ 184107 h 1279480"/>
              <a:gd name="connsiteX84" fmla="*/ 64437 w 1411490"/>
              <a:gd name="connsiteY84" fmla="*/ 202518 h 1279480"/>
              <a:gd name="connsiteX85" fmla="*/ 58300 w 1411490"/>
              <a:gd name="connsiteY85" fmla="*/ 214792 h 1279480"/>
              <a:gd name="connsiteX86" fmla="*/ 49095 w 1411490"/>
              <a:gd name="connsiteY86" fmla="*/ 220929 h 1279480"/>
              <a:gd name="connsiteX87" fmla="*/ 39890 w 1411490"/>
              <a:gd name="connsiteY87" fmla="*/ 230134 h 1279480"/>
              <a:gd name="connsiteX88" fmla="*/ 27616 w 1411490"/>
              <a:gd name="connsiteY88" fmla="*/ 251614 h 1279480"/>
              <a:gd name="connsiteX89" fmla="*/ 15342 w 1411490"/>
              <a:gd name="connsiteY89" fmla="*/ 273093 h 1279480"/>
              <a:gd name="connsiteX90" fmla="*/ 12274 w 1411490"/>
              <a:gd name="connsiteY90" fmla="*/ 285367 h 1279480"/>
              <a:gd name="connsiteX91" fmla="*/ 9205 w 1411490"/>
              <a:gd name="connsiteY91" fmla="*/ 294572 h 1279480"/>
              <a:gd name="connsiteX92" fmla="*/ 15342 w 1411490"/>
              <a:gd name="connsiteY92" fmla="*/ 312983 h 1279480"/>
              <a:gd name="connsiteX93" fmla="*/ 0 w 1411490"/>
              <a:gd name="connsiteY93" fmla="*/ 300709 h 1279480"/>
              <a:gd name="connsiteX0" fmla="*/ 0 w 1411490"/>
              <a:gd name="connsiteY0" fmla="*/ 300709 h 1279480"/>
              <a:gd name="connsiteX1" fmla="*/ 0 w 1411490"/>
              <a:gd name="connsiteY1" fmla="*/ 300709 h 1279480"/>
              <a:gd name="connsiteX2" fmla="*/ 24547 w 1411490"/>
              <a:gd name="connsiteY2" fmla="*/ 368215 h 1279480"/>
              <a:gd name="connsiteX3" fmla="*/ 39890 w 1411490"/>
              <a:gd name="connsiteY3" fmla="*/ 512432 h 1279480"/>
              <a:gd name="connsiteX4" fmla="*/ 42958 w 1411490"/>
              <a:gd name="connsiteY4" fmla="*/ 536980 h 1279480"/>
              <a:gd name="connsiteX5" fmla="*/ 58300 w 1411490"/>
              <a:gd name="connsiteY5" fmla="*/ 625965 h 1279480"/>
              <a:gd name="connsiteX6" fmla="*/ 92053 w 1411490"/>
              <a:gd name="connsiteY6" fmla="*/ 760977 h 1279480"/>
              <a:gd name="connsiteX7" fmla="*/ 110464 w 1411490"/>
              <a:gd name="connsiteY7" fmla="*/ 840757 h 1279480"/>
              <a:gd name="connsiteX8" fmla="*/ 116601 w 1411490"/>
              <a:gd name="connsiteY8" fmla="*/ 871442 h 1279480"/>
              <a:gd name="connsiteX9" fmla="*/ 153423 w 1411490"/>
              <a:gd name="connsiteY9" fmla="*/ 981906 h 1279480"/>
              <a:gd name="connsiteX10" fmla="*/ 162628 w 1411490"/>
              <a:gd name="connsiteY10" fmla="*/ 997248 h 1279480"/>
              <a:gd name="connsiteX11" fmla="*/ 223997 w 1411490"/>
              <a:gd name="connsiteY11" fmla="*/ 1107713 h 1279480"/>
              <a:gd name="connsiteX12" fmla="*/ 288435 w 1411490"/>
              <a:gd name="connsiteY12" fmla="*/ 1175219 h 1279480"/>
              <a:gd name="connsiteX13" fmla="*/ 322188 w 1411490"/>
              <a:gd name="connsiteY13" fmla="*/ 1196698 h 1279480"/>
              <a:gd name="connsiteX14" fmla="*/ 340598 w 1411490"/>
              <a:gd name="connsiteY14" fmla="*/ 1212040 h 1279480"/>
              <a:gd name="connsiteX15" fmla="*/ 368214 w 1411490"/>
              <a:gd name="connsiteY15" fmla="*/ 1227383 h 1279480"/>
              <a:gd name="connsiteX16" fmla="*/ 423447 w 1411490"/>
              <a:gd name="connsiteY16" fmla="*/ 1261136 h 1279480"/>
              <a:gd name="connsiteX17" fmla="*/ 754832 w 1411490"/>
              <a:gd name="connsiteY17" fmla="*/ 1279480 h 1279480"/>
              <a:gd name="connsiteX18" fmla="*/ 1040590 w 1411490"/>
              <a:gd name="connsiteY18" fmla="*/ 1240228 h 1279480"/>
              <a:gd name="connsiteX19" fmla="*/ 1119986 w 1411490"/>
              <a:gd name="connsiteY19" fmla="*/ 1159877 h 1279480"/>
              <a:gd name="connsiteX20" fmla="*/ 1132260 w 1411490"/>
              <a:gd name="connsiteY20" fmla="*/ 1150671 h 1279480"/>
              <a:gd name="connsiteX21" fmla="*/ 1150671 w 1411490"/>
              <a:gd name="connsiteY21" fmla="*/ 1129192 h 1279480"/>
              <a:gd name="connsiteX22" fmla="*/ 1159876 w 1411490"/>
              <a:gd name="connsiteY22" fmla="*/ 1123055 h 1279480"/>
              <a:gd name="connsiteX23" fmla="*/ 1181355 w 1411490"/>
              <a:gd name="connsiteY23" fmla="*/ 1101576 h 1279480"/>
              <a:gd name="connsiteX24" fmla="*/ 1218177 w 1411490"/>
              <a:gd name="connsiteY24" fmla="*/ 1070891 h 1279480"/>
              <a:gd name="connsiteX25" fmla="*/ 1233519 w 1411490"/>
              <a:gd name="connsiteY25" fmla="*/ 1052481 h 1279480"/>
              <a:gd name="connsiteX26" fmla="*/ 1239656 w 1411490"/>
              <a:gd name="connsiteY26" fmla="*/ 1043275 h 1279480"/>
              <a:gd name="connsiteX27" fmla="*/ 1264204 w 1411490"/>
              <a:gd name="connsiteY27" fmla="*/ 1018728 h 1279480"/>
              <a:gd name="connsiteX28" fmla="*/ 1291820 w 1411490"/>
              <a:gd name="connsiteY28" fmla="*/ 975769 h 1279480"/>
              <a:gd name="connsiteX29" fmla="*/ 1301025 w 1411490"/>
              <a:gd name="connsiteY29" fmla="*/ 945085 h 1279480"/>
              <a:gd name="connsiteX30" fmla="*/ 1313299 w 1411490"/>
              <a:gd name="connsiteY30" fmla="*/ 923605 h 1279480"/>
              <a:gd name="connsiteX31" fmla="*/ 1319436 w 1411490"/>
              <a:gd name="connsiteY31" fmla="*/ 908263 h 1279480"/>
              <a:gd name="connsiteX32" fmla="*/ 1322504 w 1411490"/>
              <a:gd name="connsiteY32" fmla="*/ 892921 h 1279480"/>
              <a:gd name="connsiteX33" fmla="*/ 1328641 w 1411490"/>
              <a:gd name="connsiteY33" fmla="*/ 874510 h 1279480"/>
              <a:gd name="connsiteX34" fmla="*/ 1334778 w 1411490"/>
              <a:gd name="connsiteY34" fmla="*/ 831552 h 1279480"/>
              <a:gd name="connsiteX35" fmla="*/ 1343984 w 1411490"/>
              <a:gd name="connsiteY35" fmla="*/ 813141 h 1279480"/>
              <a:gd name="connsiteX36" fmla="*/ 1362394 w 1411490"/>
              <a:gd name="connsiteY36" fmla="*/ 764046 h 1279480"/>
              <a:gd name="connsiteX37" fmla="*/ 1365463 w 1411490"/>
              <a:gd name="connsiteY37" fmla="*/ 745635 h 1279480"/>
              <a:gd name="connsiteX38" fmla="*/ 1371600 w 1411490"/>
              <a:gd name="connsiteY38" fmla="*/ 718019 h 1279480"/>
              <a:gd name="connsiteX39" fmla="*/ 1374668 w 1411490"/>
              <a:gd name="connsiteY39" fmla="*/ 705745 h 1279480"/>
              <a:gd name="connsiteX40" fmla="*/ 1380805 w 1411490"/>
              <a:gd name="connsiteY40" fmla="*/ 675061 h 1279480"/>
              <a:gd name="connsiteX41" fmla="*/ 1393079 w 1411490"/>
              <a:gd name="connsiteY41" fmla="*/ 604486 h 1279480"/>
              <a:gd name="connsiteX42" fmla="*/ 1405353 w 1411490"/>
              <a:gd name="connsiteY42" fmla="*/ 494022 h 1279480"/>
              <a:gd name="connsiteX43" fmla="*/ 1411490 w 1411490"/>
              <a:gd name="connsiteY43" fmla="*/ 472542 h 1279480"/>
              <a:gd name="connsiteX44" fmla="*/ 1405353 w 1411490"/>
              <a:gd name="connsiteY44" fmla="*/ 312983 h 1279480"/>
              <a:gd name="connsiteX45" fmla="*/ 1390010 w 1411490"/>
              <a:gd name="connsiteY45" fmla="*/ 279230 h 1279480"/>
              <a:gd name="connsiteX46" fmla="*/ 1383874 w 1411490"/>
              <a:gd name="connsiteY46" fmla="*/ 260819 h 1279480"/>
              <a:gd name="connsiteX47" fmla="*/ 1356257 w 1411490"/>
              <a:gd name="connsiteY47" fmla="*/ 220929 h 1279480"/>
              <a:gd name="connsiteX48" fmla="*/ 1343984 w 1411490"/>
              <a:gd name="connsiteY48" fmla="*/ 202518 h 1279480"/>
              <a:gd name="connsiteX49" fmla="*/ 1291820 w 1411490"/>
              <a:gd name="connsiteY49" fmla="*/ 153423 h 1279480"/>
              <a:gd name="connsiteX50" fmla="*/ 1236588 w 1411490"/>
              <a:gd name="connsiteY50" fmla="*/ 113533 h 1279480"/>
              <a:gd name="connsiteX51" fmla="*/ 1187492 w 1411490"/>
              <a:gd name="connsiteY51" fmla="*/ 92054 h 1279480"/>
              <a:gd name="connsiteX52" fmla="*/ 1135329 w 1411490"/>
              <a:gd name="connsiteY52" fmla="*/ 70575 h 1279480"/>
              <a:gd name="connsiteX53" fmla="*/ 1104644 w 1411490"/>
              <a:gd name="connsiteY53" fmla="*/ 61369 h 1279480"/>
              <a:gd name="connsiteX54" fmla="*/ 1064754 w 1411490"/>
              <a:gd name="connsiteY54" fmla="*/ 49095 h 1279480"/>
              <a:gd name="connsiteX55" fmla="*/ 1018727 w 1411490"/>
              <a:gd name="connsiteY55" fmla="*/ 33753 h 1279480"/>
              <a:gd name="connsiteX56" fmla="*/ 932810 w 1411490"/>
              <a:gd name="connsiteY56" fmla="*/ 24548 h 1279480"/>
              <a:gd name="connsiteX57" fmla="*/ 874510 w 1411490"/>
              <a:gd name="connsiteY57" fmla="*/ 18411 h 1279480"/>
              <a:gd name="connsiteX58" fmla="*/ 853031 w 1411490"/>
              <a:gd name="connsiteY58" fmla="*/ 15342 h 1279480"/>
              <a:gd name="connsiteX59" fmla="*/ 764045 w 1411490"/>
              <a:gd name="connsiteY59" fmla="*/ 6137 h 1279480"/>
              <a:gd name="connsiteX60" fmla="*/ 693471 w 1411490"/>
              <a:gd name="connsiteY60" fmla="*/ 3069 h 1279480"/>
              <a:gd name="connsiteX61" fmla="*/ 650512 w 1411490"/>
              <a:gd name="connsiteY61" fmla="*/ 0 h 1279480"/>
              <a:gd name="connsiteX62" fmla="*/ 592212 w 1411490"/>
              <a:gd name="connsiteY62" fmla="*/ 3069 h 1279480"/>
              <a:gd name="connsiteX63" fmla="*/ 564596 w 1411490"/>
              <a:gd name="connsiteY63" fmla="*/ 6137 h 1279480"/>
              <a:gd name="connsiteX64" fmla="*/ 524706 w 1411490"/>
              <a:gd name="connsiteY64" fmla="*/ 9205 h 1279480"/>
              <a:gd name="connsiteX65" fmla="*/ 475610 w 1411490"/>
              <a:gd name="connsiteY65" fmla="*/ 15342 h 1279480"/>
              <a:gd name="connsiteX66" fmla="*/ 454131 w 1411490"/>
              <a:gd name="connsiteY66" fmla="*/ 18411 h 1279480"/>
              <a:gd name="connsiteX67" fmla="*/ 420378 w 1411490"/>
              <a:gd name="connsiteY67" fmla="*/ 21479 h 1279480"/>
              <a:gd name="connsiteX68" fmla="*/ 392762 w 1411490"/>
              <a:gd name="connsiteY68" fmla="*/ 27616 h 1279480"/>
              <a:gd name="connsiteX69" fmla="*/ 371283 w 1411490"/>
              <a:gd name="connsiteY69" fmla="*/ 33753 h 1279480"/>
              <a:gd name="connsiteX70" fmla="*/ 349804 w 1411490"/>
              <a:gd name="connsiteY70" fmla="*/ 36822 h 1279480"/>
              <a:gd name="connsiteX71" fmla="*/ 306845 w 1411490"/>
              <a:gd name="connsiteY71" fmla="*/ 46027 h 1279480"/>
              <a:gd name="connsiteX72" fmla="*/ 294571 w 1411490"/>
              <a:gd name="connsiteY72" fmla="*/ 52164 h 1279480"/>
              <a:gd name="connsiteX73" fmla="*/ 263887 w 1411490"/>
              <a:gd name="connsiteY73" fmla="*/ 64438 h 1279480"/>
              <a:gd name="connsiteX74" fmla="*/ 248545 w 1411490"/>
              <a:gd name="connsiteY74" fmla="*/ 73643 h 1279480"/>
              <a:gd name="connsiteX75" fmla="*/ 202518 w 1411490"/>
              <a:gd name="connsiteY75" fmla="*/ 95122 h 1279480"/>
              <a:gd name="connsiteX76" fmla="*/ 193312 w 1411490"/>
              <a:gd name="connsiteY76" fmla="*/ 101259 h 1279480"/>
              <a:gd name="connsiteX77" fmla="*/ 181039 w 1411490"/>
              <a:gd name="connsiteY77" fmla="*/ 107396 h 1279480"/>
              <a:gd name="connsiteX78" fmla="*/ 168765 w 1411490"/>
              <a:gd name="connsiteY78" fmla="*/ 116601 h 1279480"/>
              <a:gd name="connsiteX79" fmla="*/ 159559 w 1411490"/>
              <a:gd name="connsiteY79" fmla="*/ 122738 h 1279480"/>
              <a:gd name="connsiteX80" fmla="*/ 147286 w 1411490"/>
              <a:gd name="connsiteY80" fmla="*/ 131944 h 1279480"/>
              <a:gd name="connsiteX81" fmla="*/ 135012 w 1411490"/>
              <a:gd name="connsiteY81" fmla="*/ 138081 h 1279480"/>
              <a:gd name="connsiteX82" fmla="*/ 98190 w 1411490"/>
              <a:gd name="connsiteY82" fmla="*/ 171834 h 1279480"/>
              <a:gd name="connsiteX83" fmla="*/ 82848 w 1411490"/>
              <a:gd name="connsiteY83" fmla="*/ 184107 h 1279480"/>
              <a:gd name="connsiteX84" fmla="*/ 64437 w 1411490"/>
              <a:gd name="connsiteY84" fmla="*/ 202518 h 1279480"/>
              <a:gd name="connsiteX85" fmla="*/ 58300 w 1411490"/>
              <a:gd name="connsiteY85" fmla="*/ 214792 h 1279480"/>
              <a:gd name="connsiteX86" fmla="*/ 49095 w 1411490"/>
              <a:gd name="connsiteY86" fmla="*/ 220929 h 1279480"/>
              <a:gd name="connsiteX87" fmla="*/ 39890 w 1411490"/>
              <a:gd name="connsiteY87" fmla="*/ 230134 h 1279480"/>
              <a:gd name="connsiteX88" fmla="*/ 27616 w 1411490"/>
              <a:gd name="connsiteY88" fmla="*/ 251614 h 1279480"/>
              <a:gd name="connsiteX89" fmla="*/ 15342 w 1411490"/>
              <a:gd name="connsiteY89" fmla="*/ 273093 h 1279480"/>
              <a:gd name="connsiteX90" fmla="*/ 12274 w 1411490"/>
              <a:gd name="connsiteY90" fmla="*/ 285367 h 1279480"/>
              <a:gd name="connsiteX91" fmla="*/ 9205 w 1411490"/>
              <a:gd name="connsiteY91" fmla="*/ 294572 h 1279480"/>
              <a:gd name="connsiteX92" fmla="*/ 15342 w 1411490"/>
              <a:gd name="connsiteY92" fmla="*/ 312983 h 1279480"/>
              <a:gd name="connsiteX93" fmla="*/ 0 w 1411490"/>
              <a:gd name="connsiteY93" fmla="*/ 300709 h 1279480"/>
              <a:gd name="connsiteX0" fmla="*/ 0 w 1411490"/>
              <a:gd name="connsiteY0" fmla="*/ 300709 h 1279480"/>
              <a:gd name="connsiteX1" fmla="*/ 0 w 1411490"/>
              <a:gd name="connsiteY1" fmla="*/ 300709 h 1279480"/>
              <a:gd name="connsiteX2" fmla="*/ 24547 w 1411490"/>
              <a:gd name="connsiteY2" fmla="*/ 368215 h 1279480"/>
              <a:gd name="connsiteX3" fmla="*/ 39890 w 1411490"/>
              <a:gd name="connsiteY3" fmla="*/ 512432 h 1279480"/>
              <a:gd name="connsiteX4" fmla="*/ 42958 w 1411490"/>
              <a:gd name="connsiteY4" fmla="*/ 536980 h 1279480"/>
              <a:gd name="connsiteX5" fmla="*/ 58300 w 1411490"/>
              <a:gd name="connsiteY5" fmla="*/ 625965 h 1279480"/>
              <a:gd name="connsiteX6" fmla="*/ 92053 w 1411490"/>
              <a:gd name="connsiteY6" fmla="*/ 760977 h 1279480"/>
              <a:gd name="connsiteX7" fmla="*/ 110464 w 1411490"/>
              <a:gd name="connsiteY7" fmla="*/ 840757 h 1279480"/>
              <a:gd name="connsiteX8" fmla="*/ 116601 w 1411490"/>
              <a:gd name="connsiteY8" fmla="*/ 871442 h 1279480"/>
              <a:gd name="connsiteX9" fmla="*/ 153423 w 1411490"/>
              <a:gd name="connsiteY9" fmla="*/ 981906 h 1279480"/>
              <a:gd name="connsiteX10" fmla="*/ 162628 w 1411490"/>
              <a:gd name="connsiteY10" fmla="*/ 997248 h 1279480"/>
              <a:gd name="connsiteX11" fmla="*/ 223997 w 1411490"/>
              <a:gd name="connsiteY11" fmla="*/ 1107713 h 1279480"/>
              <a:gd name="connsiteX12" fmla="*/ 288435 w 1411490"/>
              <a:gd name="connsiteY12" fmla="*/ 1175219 h 1279480"/>
              <a:gd name="connsiteX13" fmla="*/ 322188 w 1411490"/>
              <a:gd name="connsiteY13" fmla="*/ 1196698 h 1279480"/>
              <a:gd name="connsiteX14" fmla="*/ 340598 w 1411490"/>
              <a:gd name="connsiteY14" fmla="*/ 1212040 h 1279480"/>
              <a:gd name="connsiteX15" fmla="*/ 368214 w 1411490"/>
              <a:gd name="connsiteY15" fmla="*/ 1227383 h 1279480"/>
              <a:gd name="connsiteX16" fmla="*/ 423447 w 1411490"/>
              <a:gd name="connsiteY16" fmla="*/ 1261136 h 1279480"/>
              <a:gd name="connsiteX17" fmla="*/ 754832 w 1411490"/>
              <a:gd name="connsiteY17" fmla="*/ 1279480 h 1279480"/>
              <a:gd name="connsiteX18" fmla="*/ 1040590 w 1411490"/>
              <a:gd name="connsiteY18" fmla="*/ 1240228 h 1279480"/>
              <a:gd name="connsiteX19" fmla="*/ 1119986 w 1411490"/>
              <a:gd name="connsiteY19" fmla="*/ 1159877 h 1279480"/>
              <a:gd name="connsiteX20" fmla="*/ 1132260 w 1411490"/>
              <a:gd name="connsiteY20" fmla="*/ 1150671 h 1279480"/>
              <a:gd name="connsiteX21" fmla="*/ 1150671 w 1411490"/>
              <a:gd name="connsiteY21" fmla="*/ 1129192 h 1279480"/>
              <a:gd name="connsiteX22" fmla="*/ 1159876 w 1411490"/>
              <a:gd name="connsiteY22" fmla="*/ 1123055 h 1279480"/>
              <a:gd name="connsiteX23" fmla="*/ 1181355 w 1411490"/>
              <a:gd name="connsiteY23" fmla="*/ 1101576 h 1279480"/>
              <a:gd name="connsiteX24" fmla="*/ 1218177 w 1411490"/>
              <a:gd name="connsiteY24" fmla="*/ 1070891 h 1279480"/>
              <a:gd name="connsiteX25" fmla="*/ 1233519 w 1411490"/>
              <a:gd name="connsiteY25" fmla="*/ 1052481 h 1279480"/>
              <a:gd name="connsiteX26" fmla="*/ 1239656 w 1411490"/>
              <a:gd name="connsiteY26" fmla="*/ 1043275 h 1279480"/>
              <a:gd name="connsiteX27" fmla="*/ 1264204 w 1411490"/>
              <a:gd name="connsiteY27" fmla="*/ 1018728 h 1279480"/>
              <a:gd name="connsiteX28" fmla="*/ 1291820 w 1411490"/>
              <a:gd name="connsiteY28" fmla="*/ 975769 h 1279480"/>
              <a:gd name="connsiteX29" fmla="*/ 1301025 w 1411490"/>
              <a:gd name="connsiteY29" fmla="*/ 945085 h 1279480"/>
              <a:gd name="connsiteX30" fmla="*/ 1313299 w 1411490"/>
              <a:gd name="connsiteY30" fmla="*/ 923605 h 1279480"/>
              <a:gd name="connsiteX31" fmla="*/ 1319436 w 1411490"/>
              <a:gd name="connsiteY31" fmla="*/ 908263 h 1279480"/>
              <a:gd name="connsiteX32" fmla="*/ 1322504 w 1411490"/>
              <a:gd name="connsiteY32" fmla="*/ 892921 h 1279480"/>
              <a:gd name="connsiteX33" fmla="*/ 1328641 w 1411490"/>
              <a:gd name="connsiteY33" fmla="*/ 874510 h 1279480"/>
              <a:gd name="connsiteX34" fmla="*/ 1334778 w 1411490"/>
              <a:gd name="connsiteY34" fmla="*/ 831552 h 1279480"/>
              <a:gd name="connsiteX35" fmla="*/ 1343984 w 1411490"/>
              <a:gd name="connsiteY35" fmla="*/ 813141 h 1279480"/>
              <a:gd name="connsiteX36" fmla="*/ 1362394 w 1411490"/>
              <a:gd name="connsiteY36" fmla="*/ 764046 h 1279480"/>
              <a:gd name="connsiteX37" fmla="*/ 1365463 w 1411490"/>
              <a:gd name="connsiteY37" fmla="*/ 745635 h 1279480"/>
              <a:gd name="connsiteX38" fmla="*/ 1371600 w 1411490"/>
              <a:gd name="connsiteY38" fmla="*/ 718019 h 1279480"/>
              <a:gd name="connsiteX39" fmla="*/ 1374668 w 1411490"/>
              <a:gd name="connsiteY39" fmla="*/ 705745 h 1279480"/>
              <a:gd name="connsiteX40" fmla="*/ 1380805 w 1411490"/>
              <a:gd name="connsiteY40" fmla="*/ 675061 h 1279480"/>
              <a:gd name="connsiteX41" fmla="*/ 1393079 w 1411490"/>
              <a:gd name="connsiteY41" fmla="*/ 604486 h 1279480"/>
              <a:gd name="connsiteX42" fmla="*/ 1405353 w 1411490"/>
              <a:gd name="connsiteY42" fmla="*/ 494022 h 1279480"/>
              <a:gd name="connsiteX43" fmla="*/ 1411490 w 1411490"/>
              <a:gd name="connsiteY43" fmla="*/ 472542 h 1279480"/>
              <a:gd name="connsiteX44" fmla="*/ 1405353 w 1411490"/>
              <a:gd name="connsiteY44" fmla="*/ 312983 h 1279480"/>
              <a:gd name="connsiteX45" fmla="*/ 1390010 w 1411490"/>
              <a:gd name="connsiteY45" fmla="*/ 279230 h 1279480"/>
              <a:gd name="connsiteX46" fmla="*/ 1383874 w 1411490"/>
              <a:gd name="connsiteY46" fmla="*/ 260819 h 1279480"/>
              <a:gd name="connsiteX47" fmla="*/ 1356257 w 1411490"/>
              <a:gd name="connsiteY47" fmla="*/ 220929 h 1279480"/>
              <a:gd name="connsiteX48" fmla="*/ 1343984 w 1411490"/>
              <a:gd name="connsiteY48" fmla="*/ 202518 h 1279480"/>
              <a:gd name="connsiteX49" fmla="*/ 1291820 w 1411490"/>
              <a:gd name="connsiteY49" fmla="*/ 153423 h 1279480"/>
              <a:gd name="connsiteX50" fmla="*/ 1236588 w 1411490"/>
              <a:gd name="connsiteY50" fmla="*/ 113533 h 1279480"/>
              <a:gd name="connsiteX51" fmla="*/ 1187492 w 1411490"/>
              <a:gd name="connsiteY51" fmla="*/ 92054 h 1279480"/>
              <a:gd name="connsiteX52" fmla="*/ 1135329 w 1411490"/>
              <a:gd name="connsiteY52" fmla="*/ 70575 h 1279480"/>
              <a:gd name="connsiteX53" fmla="*/ 1104644 w 1411490"/>
              <a:gd name="connsiteY53" fmla="*/ 61369 h 1279480"/>
              <a:gd name="connsiteX54" fmla="*/ 1064754 w 1411490"/>
              <a:gd name="connsiteY54" fmla="*/ 49095 h 1279480"/>
              <a:gd name="connsiteX55" fmla="*/ 1018727 w 1411490"/>
              <a:gd name="connsiteY55" fmla="*/ 33753 h 1279480"/>
              <a:gd name="connsiteX56" fmla="*/ 932810 w 1411490"/>
              <a:gd name="connsiteY56" fmla="*/ 24548 h 1279480"/>
              <a:gd name="connsiteX57" fmla="*/ 874510 w 1411490"/>
              <a:gd name="connsiteY57" fmla="*/ 18411 h 1279480"/>
              <a:gd name="connsiteX58" fmla="*/ 853031 w 1411490"/>
              <a:gd name="connsiteY58" fmla="*/ 15342 h 1279480"/>
              <a:gd name="connsiteX59" fmla="*/ 764045 w 1411490"/>
              <a:gd name="connsiteY59" fmla="*/ 6137 h 1279480"/>
              <a:gd name="connsiteX60" fmla="*/ 693471 w 1411490"/>
              <a:gd name="connsiteY60" fmla="*/ 3069 h 1279480"/>
              <a:gd name="connsiteX61" fmla="*/ 650512 w 1411490"/>
              <a:gd name="connsiteY61" fmla="*/ 0 h 1279480"/>
              <a:gd name="connsiteX62" fmla="*/ 592212 w 1411490"/>
              <a:gd name="connsiteY62" fmla="*/ 3069 h 1279480"/>
              <a:gd name="connsiteX63" fmla="*/ 564596 w 1411490"/>
              <a:gd name="connsiteY63" fmla="*/ 6137 h 1279480"/>
              <a:gd name="connsiteX64" fmla="*/ 524706 w 1411490"/>
              <a:gd name="connsiteY64" fmla="*/ 9205 h 1279480"/>
              <a:gd name="connsiteX65" fmla="*/ 475610 w 1411490"/>
              <a:gd name="connsiteY65" fmla="*/ 15342 h 1279480"/>
              <a:gd name="connsiteX66" fmla="*/ 454131 w 1411490"/>
              <a:gd name="connsiteY66" fmla="*/ 18411 h 1279480"/>
              <a:gd name="connsiteX67" fmla="*/ 420378 w 1411490"/>
              <a:gd name="connsiteY67" fmla="*/ 21479 h 1279480"/>
              <a:gd name="connsiteX68" fmla="*/ 392762 w 1411490"/>
              <a:gd name="connsiteY68" fmla="*/ 27616 h 1279480"/>
              <a:gd name="connsiteX69" fmla="*/ 371283 w 1411490"/>
              <a:gd name="connsiteY69" fmla="*/ 33753 h 1279480"/>
              <a:gd name="connsiteX70" fmla="*/ 349804 w 1411490"/>
              <a:gd name="connsiteY70" fmla="*/ 36822 h 1279480"/>
              <a:gd name="connsiteX71" fmla="*/ 306845 w 1411490"/>
              <a:gd name="connsiteY71" fmla="*/ 46027 h 1279480"/>
              <a:gd name="connsiteX72" fmla="*/ 294571 w 1411490"/>
              <a:gd name="connsiteY72" fmla="*/ 52164 h 1279480"/>
              <a:gd name="connsiteX73" fmla="*/ 263887 w 1411490"/>
              <a:gd name="connsiteY73" fmla="*/ 64438 h 1279480"/>
              <a:gd name="connsiteX74" fmla="*/ 248545 w 1411490"/>
              <a:gd name="connsiteY74" fmla="*/ 73643 h 1279480"/>
              <a:gd name="connsiteX75" fmla="*/ 202518 w 1411490"/>
              <a:gd name="connsiteY75" fmla="*/ 95122 h 1279480"/>
              <a:gd name="connsiteX76" fmla="*/ 193312 w 1411490"/>
              <a:gd name="connsiteY76" fmla="*/ 101259 h 1279480"/>
              <a:gd name="connsiteX77" fmla="*/ 181039 w 1411490"/>
              <a:gd name="connsiteY77" fmla="*/ 107396 h 1279480"/>
              <a:gd name="connsiteX78" fmla="*/ 168765 w 1411490"/>
              <a:gd name="connsiteY78" fmla="*/ 116601 h 1279480"/>
              <a:gd name="connsiteX79" fmla="*/ 159559 w 1411490"/>
              <a:gd name="connsiteY79" fmla="*/ 122738 h 1279480"/>
              <a:gd name="connsiteX80" fmla="*/ 147286 w 1411490"/>
              <a:gd name="connsiteY80" fmla="*/ 131944 h 1279480"/>
              <a:gd name="connsiteX81" fmla="*/ 135012 w 1411490"/>
              <a:gd name="connsiteY81" fmla="*/ 138081 h 1279480"/>
              <a:gd name="connsiteX82" fmla="*/ 98190 w 1411490"/>
              <a:gd name="connsiteY82" fmla="*/ 171834 h 1279480"/>
              <a:gd name="connsiteX83" fmla="*/ 82848 w 1411490"/>
              <a:gd name="connsiteY83" fmla="*/ 184107 h 1279480"/>
              <a:gd name="connsiteX84" fmla="*/ 64437 w 1411490"/>
              <a:gd name="connsiteY84" fmla="*/ 202518 h 1279480"/>
              <a:gd name="connsiteX85" fmla="*/ 58300 w 1411490"/>
              <a:gd name="connsiteY85" fmla="*/ 214792 h 1279480"/>
              <a:gd name="connsiteX86" fmla="*/ 49095 w 1411490"/>
              <a:gd name="connsiteY86" fmla="*/ 220929 h 1279480"/>
              <a:gd name="connsiteX87" fmla="*/ 39890 w 1411490"/>
              <a:gd name="connsiteY87" fmla="*/ 230134 h 1279480"/>
              <a:gd name="connsiteX88" fmla="*/ 27616 w 1411490"/>
              <a:gd name="connsiteY88" fmla="*/ 251614 h 1279480"/>
              <a:gd name="connsiteX89" fmla="*/ 15342 w 1411490"/>
              <a:gd name="connsiteY89" fmla="*/ 273093 h 1279480"/>
              <a:gd name="connsiteX90" fmla="*/ 12274 w 1411490"/>
              <a:gd name="connsiteY90" fmla="*/ 285367 h 1279480"/>
              <a:gd name="connsiteX91" fmla="*/ 9205 w 1411490"/>
              <a:gd name="connsiteY91" fmla="*/ 294572 h 1279480"/>
              <a:gd name="connsiteX92" fmla="*/ 15342 w 1411490"/>
              <a:gd name="connsiteY92" fmla="*/ 312983 h 1279480"/>
              <a:gd name="connsiteX93" fmla="*/ 0 w 1411490"/>
              <a:gd name="connsiteY93" fmla="*/ 300709 h 127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411490" h="1279480">
                <a:moveTo>
                  <a:pt x="0" y="300709"/>
                </a:moveTo>
                <a:lnTo>
                  <a:pt x="0" y="300709"/>
                </a:lnTo>
                <a:cubicBezTo>
                  <a:pt x="19520" y="362527"/>
                  <a:pt x="7105" y="342053"/>
                  <a:pt x="24547" y="368215"/>
                </a:cubicBezTo>
                <a:cubicBezTo>
                  <a:pt x="40840" y="455106"/>
                  <a:pt x="30331" y="388163"/>
                  <a:pt x="39890" y="512432"/>
                </a:cubicBezTo>
                <a:cubicBezTo>
                  <a:pt x="40522" y="520654"/>
                  <a:pt x="41638" y="528840"/>
                  <a:pt x="42958" y="536980"/>
                </a:cubicBezTo>
                <a:cubicBezTo>
                  <a:pt x="47776" y="566691"/>
                  <a:pt x="52795" y="596373"/>
                  <a:pt x="58300" y="625965"/>
                </a:cubicBezTo>
                <a:cubicBezTo>
                  <a:pt x="70684" y="692531"/>
                  <a:pt x="71270" y="670918"/>
                  <a:pt x="92053" y="760977"/>
                </a:cubicBezTo>
                <a:cubicBezTo>
                  <a:pt x="98190" y="787570"/>
                  <a:pt x="105112" y="813995"/>
                  <a:pt x="110464" y="840757"/>
                </a:cubicBezTo>
                <a:cubicBezTo>
                  <a:pt x="112510" y="850985"/>
                  <a:pt x="113983" y="861345"/>
                  <a:pt x="116601" y="871442"/>
                </a:cubicBezTo>
                <a:cubicBezTo>
                  <a:pt x="125905" y="907327"/>
                  <a:pt x="139255" y="947904"/>
                  <a:pt x="153423" y="981906"/>
                </a:cubicBezTo>
                <a:cubicBezTo>
                  <a:pt x="155717" y="987411"/>
                  <a:pt x="159838" y="991977"/>
                  <a:pt x="162628" y="997248"/>
                </a:cubicBezTo>
                <a:cubicBezTo>
                  <a:pt x="167037" y="1005577"/>
                  <a:pt x="201275" y="1082369"/>
                  <a:pt x="223997" y="1107713"/>
                </a:cubicBezTo>
                <a:cubicBezTo>
                  <a:pt x="244763" y="1130875"/>
                  <a:pt x="261760" y="1159214"/>
                  <a:pt x="288435" y="1175219"/>
                </a:cubicBezTo>
                <a:cubicBezTo>
                  <a:pt x="299603" y="1181920"/>
                  <a:pt x="311799" y="1188906"/>
                  <a:pt x="322188" y="1196698"/>
                </a:cubicBezTo>
                <a:cubicBezTo>
                  <a:pt x="328579" y="1201491"/>
                  <a:pt x="333951" y="1207609"/>
                  <a:pt x="340598" y="1212040"/>
                </a:cubicBezTo>
                <a:cubicBezTo>
                  <a:pt x="349360" y="1217881"/>
                  <a:pt x="359310" y="1221760"/>
                  <a:pt x="368214" y="1227383"/>
                </a:cubicBezTo>
                <a:cubicBezTo>
                  <a:pt x="426240" y="1264031"/>
                  <a:pt x="373190" y="1236007"/>
                  <a:pt x="423447" y="1261136"/>
                </a:cubicBezTo>
                <a:cubicBezTo>
                  <a:pt x="487373" y="1282615"/>
                  <a:pt x="684769" y="1264138"/>
                  <a:pt x="754832" y="1279480"/>
                </a:cubicBezTo>
                <a:cubicBezTo>
                  <a:pt x="860694" y="1275900"/>
                  <a:pt x="989080" y="1278279"/>
                  <a:pt x="1040590" y="1240228"/>
                </a:cubicBezTo>
                <a:cubicBezTo>
                  <a:pt x="1083437" y="1208577"/>
                  <a:pt x="1104708" y="1174803"/>
                  <a:pt x="1119986" y="1159877"/>
                </a:cubicBezTo>
                <a:cubicBezTo>
                  <a:pt x="1135264" y="1144951"/>
                  <a:pt x="1128644" y="1154287"/>
                  <a:pt x="1132260" y="1150671"/>
                </a:cubicBezTo>
                <a:cubicBezTo>
                  <a:pt x="1138928" y="1144003"/>
                  <a:pt x="1144003" y="1135860"/>
                  <a:pt x="1150671" y="1129192"/>
                </a:cubicBezTo>
                <a:cubicBezTo>
                  <a:pt x="1153279" y="1126584"/>
                  <a:pt x="1157135" y="1125522"/>
                  <a:pt x="1159876" y="1123055"/>
                </a:cubicBezTo>
                <a:cubicBezTo>
                  <a:pt x="1167402" y="1116281"/>
                  <a:pt x="1173703" y="1108207"/>
                  <a:pt x="1181355" y="1101576"/>
                </a:cubicBezTo>
                <a:cubicBezTo>
                  <a:pt x="1208785" y="1077803"/>
                  <a:pt x="1199659" y="1091467"/>
                  <a:pt x="1218177" y="1070891"/>
                </a:cubicBezTo>
                <a:cubicBezTo>
                  <a:pt x="1223521" y="1064953"/>
                  <a:pt x="1228615" y="1058787"/>
                  <a:pt x="1233519" y="1052481"/>
                </a:cubicBezTo>
                <a:cubicBezTo>
                  <a:pt x="1235783" y="1049570"/>
                  <a:pt x="1237175" y="1046004"/>
                  <a:pt x="1239656" y="1043275"/>
                </a:cubicBezTo>
                <a:cubicBezTo>
                  <a:pt x="1247440" y="1034713"/>
                  <a:pt x="1257128" y="1027885"/>
                  <a:pt x="1264204" y="1018728"/>
                </a:cubicBezTo>
                <a:cubicBezTo>
                  <a:pt x="1274613" y="1005258"/>
                  <a:pt x="1282615" y="990089"/>
                  <a:pt x="1291820" y="975769"/>
                </a:cubicBezTo>
                <a:cubicBezTo>
                  <a:pt x="1294888" y="965541"/>
                  <a:pt x="1296959" y="954959"/>
                  <a:pt x="1301025" y="945085"/>
                </a:cubicBezTo>
                <a:cubicBezTo>
                  <a:pt x="1304165" y="937460"/>
                  <a:pt x="1309611" y="930981"/>
                  <a:pt x="1313299" y="923605"/>
                </a:cubicBezTo>
                <a:cubicBezTo>
                  <a:pt x="1315762" y="918679"/>
                  <a:pt x="1317390" y="913377"/>
                  <a:pt x="1319436" y="908263"/>
                </a:cubicBezTo>
                <a:cubicBezTo>
                  <a:pt x="1320459" y="903149"/>
                  <a:pt x="1321132" y="897952"/>
                  <a:pt x="1322504" y="892921"/>
                </a:cubicBezTo>
                <a:cubicBezTo>
                  <a:pt x="1324206" y="886680"/>
                  <a:pt x="1327285" y="880835"/>
                  <a:pt x="1328641" y="874510"/>
                </a:cubicBezTo>
                <a:cubicBezTo>
                  <a:pt x="1329604" y="870018"/>
                  <a:pt x="1332526" y="838307"/>
                  <a:pt x="1334778" y="831552"/>
                </a:cubicBezTo>
                <a:cubicBezTo>
                  <a:pt x="1336948" y="825043"/>
                  <a:pt x="1341497" y="819536"/>
                  <a:pt x="1343984" y="813141"/>
                </a:cubicBezTo>
                <a:cubicBezTo>
                  <a:pt x="1367996" y="751395"/>
                  <a:pt x="1346832" y="795170"/>
                  <a:pt x="1362394" y="764046"/>
                </a:cubicBezTo>
                <a:cubicBezTo>
                  <a:pt x="1363417" y="757909"/>
                  <a:pt x="1364243" y="751736"/>
                  <a:pt x="1365463" y="745635"/>
                </a:cubicBezTo>
                <a:cubicBezTo>
                  <a:pt x="1367312" y="736388"/>
                  <a:pt x="1369480" y="727207"/>
                  <a:pt x="1371600" y="718019"/>
                </a:cubicBezTo>
                <a:cubicBezTo>
                  <a:pt x="1372548" y="713910"/>
                  <a:pt x="1373784" y="709869"/>
                  <a:pt x="1374668" y="705745"/>
                </a:cubicBezTo>
                <a:cubicBezTo>
                  <a:pt x="1376853" y="695546"/>
                  <a:pt x="1378619" y="685260"/>
                  <a:pt x="1380805" y="675061"/>
                </a:cubicBezTo>
                <a:cubicBezTo>
                  <a:pt x="1388077" y="641127"/>
                  <a:pt x="1385872" y="678957"/>
                  <a:pt x="1393079" y="604486"/>
                </a:cubicBezTo>
                <a:cubicBezTo>
                  <a:pt x="1393808" y="596953"/>
                  <a:pt x="1397505" y="525411"/>
                  <a:pt x="1405353" y="494022"/>
                </a:cubicBezTo>
                <a:cubicBezTo>
                  <a:pt x="1407159" y="486798"/>
                  <a:pt x="1409444" y="479702"/>
                  <a:pt x="1411490" y="472542"/>
                </a:cubicBezTo>
                <a:cubicBezTo>
                  <a:pt x="1409444" y="419356"/>
                  <a:pt x="1409848" y="366019"/>
                  <a:pt x="1405353" y="312983"/>
                </a:cubicBezTo>
                <a:cubicBezTo>
                  <a:pt x="1404669" y="304912"/>
                  <a:pt x="1393569" y="288128"/>
                  <a:pt x="1390010" y="279230"/>
                </a:cubicBezTo>
                <a:cubicBezTo>
                  <a:pt x="1387608" y="273224"/>
                  <a:pt x="1386551" y="266708"/>
                  <a:pt x="1383874" y="260819"/>
                </a:cubicBezTo>
                <a:cubicBezTo>
                  <a:pt x="1377985" y="247864"/>
                  <a:pt x="1363532" y="231114"/>
                  <a:pt x="1356257" y="220929"/>
                </a:cubicBezTo>
                <a:cubicBezTo>
                  <a:pt x="1351970" y="214927"/>
                  <a:pt x="1348841" y="208069"/>
                  <a:pt x="1343984" y="202518"/>
                </a:cubicBezTo>
                <a:cubicBezTo>
                  <a:pt x="1330499" y="187107"/>
                  <a:pt x="1308721" y="166944"/>
                  <a:pt x="1291820" y="153423"/>
                </a:cubicBezTo>
                <a:cubicBezTo>
                  <a:pt x="1283412" y="146696"/>
                  <a:pt x="1253443" y="121559"/>
                  <a:pt x="1236588" y="113533"/>
                </a:cubicBezTo>
                <a:cubicBezTo>
                  <a:pt x="1220460" y="105853"/>
                  <a:pt x="1203842" y="99248"/>
                  <a:pt x="1187492" y="92054"/>
                </a:cubicBezTo>
                <a:cubicBezTo>
                  <a:pt x="1165701" y="82466"/>
                  <a:pt x="1157328" y="77908"/>
                  <a:pt x="1135329" y="70575"/>
                </a:cubicBezTo>
                <a:cubicBezTo>
                  <a:pt x="1125198" y="67198"/>
                  <a:pt x="1114872" y="64438"/>
                  <a:pt x="1104644" y="61369"/>
                </a:cubicBezTo>
                <a:cubicBezTo>
                  <a:pt x="1084252" y="47773"/>
                  <a:pt x="1106151" y="60686"/>
                  <a:pt x="1064754" y="49095"/>
                </a:cubicBezTo>
                <a:cubicBezTo>
                  <a:pt x="1049181" y="44735"/>
                  <a:pt x="1034300" y="38113"/>
                  <a:pt x="1018727" y="33753"/>
                </a:cubicBezTo>
                <a:cubicBezTo>
                  <a:pt x="987341" y="24965"/>
                  <a:pt x="967734" y="26488"/>
                  <a:pt x="932810" y="24548"/>
                </a:cubicBezTo>
                <a:cubicBezTo>
                  <a:pt x="852540" y="14512"/>
                  <a:pt x="977459" y="29850"/>
                  <a:pt x="874510" y="18411"/>
                </a:cubicBezTo>
                <a:cubicBezTo>
                  <a:pt x="867322" y="17612"/>
                  <a:pt x="860200" y="16298"/>
                  <a:pt x="853031" y="15342"/>
                </a:cubicBezTo>
                <a:cubicBezTo>
                  <a:pt x="824497" y="11537"/>
                  <a:pt x="791101" y="7982"/>
                  <a:pt x="764045" y="6137"/>
                </a:cubicBezTo>
                <a:cubicBezTo>
                  <a:pt x="740553" y="4535"/>
                  <a:pt x="716984" y="4340"/>
                  <a:pt x="693471" y="3069"/>
                </a:cubicBezTo>
                <a:cubicBezTo>
                  <a:pt x="679136" y="2294"/>
                  <a:pt x="664832" y="1023"/>
                  <a:pt x="650512" y="0"/>
                </a:cubicBezTo>
                <a:lnTo>
                  <a:pt x="592212" y="3069"/>
                </a:lnTo>
                <a:cubicBezTo>
                  <a:pt x="582974" y="3729"/>
                  <a:pt x="573820" y="5299"/>
                  <a:pt x="564596" y="6137"/>
                </a:cubicBezTo>
                <a:cubicBezTo>
                  <a:pt x="551315" y="7344"/>
                  <a:pt x="538003" y="8182"/>
                  <a:pt x="524706" y="9205"/>
                </a:cubicBezTo>
                <a:cubicBezTo>
                  <a:pt x="498354" y="15794"/>
                  <a:pt x="522853" y="10369"/>
                  <a:pt x="475610" y="15342"/>
                </a:cubicBezTo>
                <a:cubicBezTo>
                  <a:pt x="468417" y="16099"/>
                  <a:pt x="461319" y="17612"/>
                  <a:pt x="454131" y="18411"/>
                </a:cubicBezTo>
                <a:cubicBezTo>
                  <a:pt x="442903" y="19659"/>
                  <a:pt x="431629" y="20456"/>
                  <a:pt x="420378" y="21479"/>
                </a:cubicBezTo>
                <a:cubicBezTo>
                  <a:pt x="411173" y="23525"/>
                  <a:pt x="401910" y="25329"/>
                  <a:pt x="392762" y="27616"/>
                </a:cubicBezTo>
                <a:cubicBezTo>
                  <a:pt x="385538" y="29422"/>
                  <a:pt x="378564" y="32193"/>
                  <a:pt x="371283" y="33753"/>
                </a:cubicBezTo>
                <a:cubicBezTo>
                  <a:pt x="364211" y="35269"/>
                  <a:pt x="356909" y="35469"/>
                  <a:pt x="349804" y="36822"/>
                </a:cubicBezTo>
                <a:cubicBezTo>
                  <a:pt x="335418" y="39562"/>
                  <a:pt x="321165" y="42959"/>
                  <a:pt x="306845" y="46027"/>
                </a:cubicBezTo>
                <a:cubicBezTo>
                  <a:pt x="302754" y="48073"/>
                  <a:pt x="298775" y="50362"/>
                  <a:pt x="294571" y="52164"/>
                </a:cubicBezTo>
                <a:cubicBezTo>
                  <a:pt x="265998" y="64409"/>
                  <a:pt x="317186" y="37788"/>
                  <a:pt x="263887" y="64438"/>
                </a:cubicBezTo>
                <a:cubicBezTo>
                  <a:pt x="258553" y="67105"/>
                  <a:pt x="253879" y="70976"/>
                  <a:pt x="248545" y="73643"/>
                </a:cubicBezTo>
                <a:cubicBezTo>
                  <a:pt x="198528" y="98650"/>
                  <a:pt x="257671" y="65038"/>
                  <a:pt x="202518" y="95122"/>
                </a:cubicBezTo>
                <a:cubicBezTo>
                  <a:pt x="199280" y="96888"/>
                  <a:pt x="196514" y="99429"/>
                  <a:pt x="193312" y="101259"/>
                </a:cubicBezTo>
                <a:cubicBezTo>
                  <a:pt x="189341" y="103528"/>
                  <a:pt x="184918" y="104972"/>
                  <a:pt x="181039" y="107396"/>
                </a:cubicBezTo>
                <a:cubicBezTo>
                  <a:pt x="176702" y="110106"/>
                  <a:pt x="172927" y="113629"/>
                  <a:pt x="168765" y="116601"/>
                </a:cubicBezTo>
                <a:cubicBezTo>
                  <a:pt x="165764" y="118745"/>
                  <a:pt x="162560" y="120594"/>
                  <a:pt x="159559" y="122738"/>
                </a:cubicBezTo>
                <a:cubicBezTo>
                  <a:pt x="155398" y="125711"/>
                  <a:pt x="151623" y="129233"/>
                  <a:pt x="147286" y="131944"/>
                </a:cubicBezTo>
                <a:cubicBezTo>
                  <a:pt x="143407" y="134368"/>
                  <a:pt x="138818" y="135544"/>
                  <a:pt x="135012" y="138081"/>
                </a:cubicBezTo>
                <a:cubicBezTo>
                  <a:pt x="109662" y="154980"/>
                  <a:pt x="127547" y="148350"/>
                  <a:pt x="98190" y="171834"/>
                </a:cubicBezTo>
                <a:cubicBezTo>
                  <a:pt x="93076" y="175925"/>
                  <a:pt x="87694" y="179702"/>
                  <a:pt x="82848" y="184107"/>
                </a:cubicBezTo>
                <a:cubicBezTo>
                  <a:pt x="76426" y="189945"/>
                  <a:pt x="64437" y="202518"/>
                  <a:pt x="64437" y="202518"/>
                </a:cubicBezTo>
                <a:cubicBezTo>
                  <a:pt x="62391" y="206609"/>
                  <a:pt x="61228" y="211278"/>
                  <a:pt x="58300" y="214792"/>
                </a:cubicBezTo>
                <a:cubicBezTo>
                  <a:pt x="55939" y="217625"/>
                  <a:pt x="51928" y="218568"/>
                  <a:pt x="49095" y="220929"/>
                </a:cubicBezTo>
                <a:cubicBezTo>
                  <a:pt x="45762" y="223707"/>
                  <a:pt x="42668" y="226800"/>
                  <a:pt x="39890" y="230134"/>
                </a:cubicBezTo>
                <a:cubicBezTo>
                  <a:pt x="33094" y="238289"/>
                  <a:pt x="33073" y="242065"/>
                  <a:pt x="27616" y="251614"/>
                </a:cubicBezTo>
                <a:cubicBezTo>
                  <a:pt x="10267" y="281974"/>
                  <a:pt x="33888" y="236001"/>
                  <a:pt x="15342" y="273093"/>
                </a:cubicBezTo>
                <a:cubicBezTo>
                  <a:pt x="14319" y="277184"/>
                  <a:pt x="13433" y="281312"/>
                  <a:pt x="12274" y="285367"/>
                </a:cubicBezTo>
                <a:cubicBezTo>
                  <a:pt x="11385" y="288477"/>
                  <a:pt x="8848" y="291357"/>
                  <a:pt x="9205" y="294572"/>
                </a:cubicBezTo>
                <a:cubicBezTo>
                  <a:pt x="9919" y="301001"/>
                  <a:pt x="13483" y="306787"/>
                  <a:pt x="15342" y="312983"/>
                </a:cubicBezTo>
                <a:cubicBezTo>
                  <a:pt x="16554" y="317022"/>
                  <a:pt x="2557" y="302755"/>
                  <a:pt x="0" y="30070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3" name="Forme libre 42"/>
          <p:cNvSpPr/>
          <p:nvPr/>
        </p:nvSpPr>
        <p:spPr>
          <a:xfrm>
            <a:off x="16960812" y="5400284"/>
            <a:ext cx="5890061" cy="4670241"/>
          </a:xfrm>
          <a:custGeom>
            <a:avLst/>
            <a:gdLst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30843 w 1411490"/>
              <a:gd name="connsiteY18" fmla="*/ 1325573 h 1356258"/>
              <a:gd name="connsiteX19" fmla="*/ 540048 w 1411490"/>
              <a:gd name="connsiteY19" fmla="*/ 1328642 h 1356258"/>
              <a:gd name="connsiteX20" fmla="*/ 579938 w 1411490"/>
              <a:gd name="connsiteY20" fmla="*/ 1337847 h 1356258"/>
              <a:gd name="connsiteX21" fmla="*/ 656649 w 1411490"/>
              <a:gd name="connsiteY21" fmla="*/ 1343984 h 1356258"/>
              <a:gd name="connsiteX22" fmla="*/ 699608 w 1411490"/>
              <a:gd name="connsiteY22" fmla="*/ 1350121 h 1356258"/>
              <a:gd name="connsiteX23" fmla="*/ 751771 w 1411490"/>
              <a:gd name="connsiteY23" fmla="*/ 1356258 h 1356258"/>
              <a:gd name="connsiteX24" fmla="*/ 843825 w 1411490"/>
              <a:gd name="connsiteY24" fmla="*/ 1353189 h 1356258"/>
              <a:gd name="connsiteX25" fmla="*/ 874510 w 1411490"/>
              <a:gd name="connsiteY25" fmla="*/ 1347052 h 1356258"/>
              <a:gd name="connsiteX26" fmla="*/ 905194 w 1411490"/>
              <a:gd name="connsiteY26" fmla="*/ 1343984 h 1356258"/>
              <a:gd name="connsiteX27" fmla="*/ 920537 w 1411490"/>
              <a:gd name="connsiteY27" fmla="*/ 1337847 h 1356258"/>
              <a:gd name="connsiteX28" fmla="*/ 948153 w 1411490"/>
              <a:gd name="connsiteY28" fmla="*/ 1331710 h 1356258"/>
              <a:gd name="connsiteX29" fmla="*/ 978837 w 1411490"/>
              <a:gd name="connsiteY29" fmla="*/ 1313299 h 1356258"/>
              <a:gd name="connsiteX30" fmla="*/ 1006453 w 1411490"/>
              <a:gd name="connsiteY30" fmla="*/ 1301026 h 1356258"/>
              <a:gd name="connsiteX31" fmla="*/ 1040206 w 1411490"/>
              <a:gd name="connsiteY31" fmla="*/ 1273410 h 1356258"/>
              <a:gd name="connsiteX32" fmla="*/ 1058617 w 1411490"/>
              <a:gd name="connsiteY32" fmla="*/ 1239656 h 1356258"/>
              <a:gd name="connsiteX33" fmla="*/ 1067823 w 1411490"/>
              <a:gd name="connsiteY33" fmla="*/ 1227383 h 1356258"/>
              <a:gd name="connsiteX34" fmla="*/ 1119986 w 1411490"/>
              <a:gd name="connsiteY34" fmla="*/ 1159877 h 1356258"/>
              <a:gd name="connsiteX35" fmla="*/ 1132260 w 1411490"/>
              <a:gd name="connsiteY35" fmla="*/ 1150671 h 1356258"/>
              <a:gd name="connsiteX36" fmla="*/ 1150671 w 1411490"/>
              <a:gd name="connsiteY36" fmla="*/ 1129192 h 1356258"/>
              <a:gd name="connsiteX37" fmla="*/ 1159876 w 1411490"/>
              <a:gd name="connsiteY37" fmla="*/ 1123055 h 1356258"/>
              <a:gd name="connsiteX38" fmla="*/ 1181355 w 1411490"/>
              <a:gd name="connsiteY38" fmla="*/ 1101576 h 1356258"/>
              <a:gd name="connsiteX39" fmla="*/ 1218177 w 1411490"/>
              <a:gd name="connsiteY39" fmla="*/ 1070891 h 1356258"/>
              <a:gd name="connsiteX40" fmla="*/ 1233519 w 1411490"/>
              <a:gd name="connsiteY40" fmla="*/ 1052481 h 1356258"/>
              <a:gd name="connsiteX41" fmla="*/ 1239656 w 1411490"/>
              <a:gd name="connsiteY41" fmla="*/ 1043275 h 1356258"/>
              <a:gd name="connsiteX42" fmla="*/ 1264204 w 1411490"/>
              <a:gd name="connsiteY42" fmla="*/ 1018728 h 1356258"/>
              <a:gd name="connsiteX43" fmla="*/ 1291820 w 1411490"/>
              <a:gd name="connsiteY43" fmla="*/ 975769 h 1356258"/>
              <a:gd name="connsiteX44" fmla="*/ 1301025 w 1411490"/>
              <a:gd name="connsiteY44" fmla="*/ 945085 h 1356258"/>
              <a:gd name="connsiteX45" fmla="*/ 1313299 w 1411490"/>
              <a:gd name="connsiteY45" fmla="*/ 923605 h 1356258"/>
              <a:gd name="connsiteX46" fmla="*/ 1319436 w 1411490"/>
              <a:gd name="connsiteY46" fmla="*/ 908263 h 1356258"/>
              <a:gd name="connsiteX47" fmla="*/ 1322504 w 1411490"/>
              <a:gd name="connsiteY47" fmla="*/ 892921 h 1356258"/>
              <a:gd name="connsiteX48" fmla="*/ 1328641 w 1411490"/>
              <a:gd name="connsiteY48" fmla="*/ 874510 h 1356258"/>
              <a:gd name="connsiteX49" fmla="*/ 1334778 w 1411490"/>
              <a:gd name="connsiteY49" fmla="*/ 831552 h 1356258"/>
              <a:gd name="connsiteX50" fmla="*/ 1343984 w 1411490"/>
              <a:gd name="connsiteY50" fmla="*/ 813141 h 1356258"/>
              <a:gd name="connsiteX51" fmla="*/ 1362394 w 1411490"/>
              <a:gd name="connsiteY51" fmla="*/ 764046 h 1356258"/>
              <a:gd name="connsiteX52" fmla="*/ 1365463 w 1411490"/>
              <a:gd name="connsiteY52" fmla="*/ 745635 h 1356258"/>
              <a:gd name="connsiteX53" fmla="*/ 1371600 w 1411490"/>
              <a:gd name="connsiteY53" fmla="*/ 718019 h 1356258"/>
              <a:gd name="connsiteX54" fmla="*/ 1374668 w 1411490"/>
              <a:gd name="connsiteY54" fmla="*/ 705745 h 1356258"/>
              <a:gd name="connsiteX55" fmla="*/ 1380805 w 1411490"/>
              <a:gd name="connsiteY55" fmla="*/ 675061 h 1356258"/>
              <a:gd name="connsiteX56" fmla="*/ 1393079 w 1411490"/>
              <a:gd name="connsiteY56" fmla="*/ 604486 h 1356258"/>
              <a:gd name="connsiteX57" fmla="*/ 1405353 w 1411490"/>
              <a:gd name="connsiteY57" fmla="*/ 494022 h 1356258"/>
              <a:gd name="connsiteX58" fmla="*/ 1411490 w 1411490"/>
              <a:gd name="connsiteY58" fmla="*/ 472542 h 1356258"/>
              <a:gd name="connsiteX59" fmla="*/ 1405353 w 1411490"/>
              <a:gd name="connsiteY59" fmla="*/ 312983 h 1356258"/>
              <a:gd name="connsiteX60" fmla="*/ 1390010 w 1411490"/>
              <a:gd name="connsiteY60" fmla="*/ 279230 h 1356258"/>
              <a:gd name="connsiteX61" fmla="*/ 1383874 w 1411490"/>
              <a:gd name="connsiteY61" fmla="*/ 260819 h 1356258"/>
              <a:gd name="connsiteX62" fmla="*/ 1356257 w 1411490"/>
              <a:gd name="connsiteY62" fmla="*/ 220929 h 1356258"/>
              <a:gd name="connsiteX63" fmla="*/ 1343984 w 1411490"/>
              <a:gd name="connsiteY63" fmla="*/ 202518 h 1356258"/>
              <a:gd name="connsiteX64" fmla="*/ 1291820 w 1411490"/>
              <a:gd name="connsiteY64" fmla="*/ 153423 h 1356258"/>
              <a:gd name="connsiteX65" fmla="*/ 1236588 w 1411490"/>
              <a:gd name="connsiteY65" fmla="*/ 113533 h 1356258"/>
              <a:gd name="connsiteX66" fmla="*/ 1187492 w 1411490"/>
              <a:gd name="connsiteY66" fmla="*/ 92054 h 1356258"/>
              <a:gd name="connsiteX67" fmla="*/ 1135329 w 1411490"/>
              <a:gd name="connsiteY67" fmla="*/ 70575 h 1356258"/>
              <a:gd name="connsiteX68" fmla="*/ 1104644 w 1411490"/>
              <a:gd name="connsiteY68" fmla="*/ 61369 h 1356258"/>
              <a:gd name="connsiteX69" fmla="*/ 1064754 w 1411490"/>
              <a:gd name="connsiteY69" fmla="*/ 49095 h 1356258"/>
              <a:gd name="connsiteX70" fmla="*/ 1018727 w 1411490"/>
              <a:gd name="connsiteY70" fmla="*/ 33753 h 1356258"/>
              <a:gd name="connsiteX71" fmla="*/ 932810 w 1411490"/>
              <a:gd name="connsiteY71" fmla="*/ 24548 h 1356258"/>
              <a:gd name="connsiteX72" fmla="*/ 874510 w 1411490"/>
              <a:gd name="connsiteY72" fmla="*/ 18411 h 1356258"/>
              <a:gd name="connsiteX73" fmla="*/ 853031 w 1411490"/>
              <a:gd name="connsiteY73" fmla="*/ 15342 h 1356258"/>
              <a:gd name="connsiteX74" fmla="*/ 764045 w 1411490"/>
              <a:gd name="connsiteY74" fmla="*/ 6137 h 1356258"/>
              <a:gd name="connsiteX75" fmla="*/ 693471 w 1411490"/>
              <a:gd name="connsiteY75" fmla="*/ 3069 h 1356258"/>
              <a:gd name="connsiteX76" fmla="*/ 650512 w 1411490"/>
              <a:gd name="connsiteY76" fmla="*/ 0 h 1356258"/>
              <a:gd name="connsiteX77" fmla="*/ 592212 w 1411490"/>
              <a:gd name="connsiteY77" fmla="*/ 3069 h 1356258"/>
              <a:gd name="connsiteX78" fmla="*/ 564596 w 1411490"/>
              <a:gd name="connsiteY78" fmla="*/ 6137 h 1356258"/>
              <a:gd name="connsiteX79" fmla="*/ 524706 w 1411490"/>
              <a:gd name="connsiteY79" fmla="*/ 9205 h 1356258"/>
              <a:gd name="connsiteX80" fmla="*/ 475610 w 1411490"/>
              <a:gd name="connsiteY80" fmla="*/ 15342 h 1356258"/>
              <a:gd name="connsiteX81" fmla="*/ 454131 w 1411490"/>
              <a:gd name="connsiteY81" fmla="*/ 18411 h 1356258"/>
              <a:gd name="connsiteX82" fmla="*/ 420378 w 1411490"/>
              <a:gd name="connsiteY82" fmla="*/ 21479 h 1356258"/>
              <a:gd name="connsiteX83" fmla="*/ 392762 w 1411490"/>
              <a:gd name="connsiteY83" fmla="*/ 27616 h 1356258"/>
              <a:gd name="connsiteX84" fmla="*/ 371283 w 1411490"/>
              <a:gd name="connsiteY84" fmla="*/ 33753 h 1356258"/>
              <a:gd name="connsiteX85" fmla="*/ 349804 w 1411490"/>
              <a:gd name="connsiteY85" fmla="*/ 36822 h 1356258"/>
              <a:gd name="connsiteX86" fmla="*/ 306845 w 1411490"/>
              <a:gd name="connsiteY86" fmla="*/ 46027 h 1356258"/>
              <a:gd name="connsiteX87" fmla="*/ 294571 w 1411490"/>
              <a:gd name="connsiteY87" fmla="*/ 52164 h 1356258"/>
              <a:gd name="connsiteX88" fmla="*/ 263887 w 1411490"/>
              <a:gd name="connsiteY88" fmla="*/ 64438 h 1356258"/>
              <a:gd name="connsiteX89" fmla="*/ 248545 w 1411490"/>
              <a:gd name="connsiteY89" fmla="*/ 73643 h 1356258"/>
              <a:gd name="connsiteX90" fmla="*/ 202518 w 1411490"/>
              <a:gd name="connsiteY90" fmla="*/ 95122 h 1356258"/>
              <a:gd name="connsiteX91" fmla="*/ 193312 w 1411490"/>
              <a:gd name="connsiteY91" fmla="*/ 101259 h 1356258"/>
              <a:gd name="connsiteX92" fmla="*/ 181039 w 1411490"/>
              <a:gd name="connsiteY92" fmla="*/ 107396 h 1356258"/>
              <a:gd name="connsiteX93" fmla="*/ 168765 w 1411490"/>
              <a:gd name="connsiteY93" fmla="*/ 116601 h 1356258"/>
              <a:gd name="connsiteX94" fmla="*/ 159559 w 1411490"/>
              <a:gd name="connsiteY94" fmla="*/ 122738 h 1356258"/>
              <a:gd name="connsiteX95" fmla="*/ 147286 w 1411490"/>
              <a:gd name="connsiteY95" fmla="*/ 131944 h 1356258"/>
              <a:gd name="connsiteX96" fmla="*/ 135012 w 1411490"/>
              <a:gd name="connsiteY96" fmla="*/ 138081 h 1356258"/>
              <a:gd name="connsiteX97" fmla="*/ 98190 w 1411490"/>
              <a:gd name="connsiteY97" fmla="*/ 171834 h 1356258"/>
              <a:gd name="connsiteX98" fmla="*/ 82848 w 1411490"/>
              <a:gd name="connsiteY98" fmla="*/ 184107 h 1356258"/>
              <a:gd name="connsiteX99" fmla="*/ 64437 w 1411490"/>
              <a:gd name="connsiteY99" fmla="*/ 202518 h 1356258"/>
              <a:gd name="connsiteX100" fmla="*/ 58300 w 1411490"/>
              <a:gd name="connsiteY100" fmla="*/ 214792 h 1356258"/>
              <a:gd name="connsiteX101" fmla="*/ 49095 w 1411490"/>
              <a:gd name="connsiteY101" fmla="*/ 220929 h 1356258"/>
              <a:gd name="connsiteX102" fmla="*/ 39890 w 1411490"/>
              <a:gd name="connsiteY102" fmla="*/ 230134 h 1356258"/>
              <a:gd name="connsiteX103" fmla="*/ 27616 w 1411490"/>
              <a:gd name="connsiteY103" fmla="*/ 251614 h 1356258"/>
              <a:gd name="connsiteX104" fmla="*/ 15342 w 1411490"/>
              <a:gd name="connsiteY104" fmla="*/ 273093 h 1356258"/>
              <a:gd name="connsiteX105" fmla="*/ 12274 w 1411490"/>
              <a:gd name="connsiteY105" fmla="*/ 285367 h 1356258"/>
              <a:gd name="connsiteX106" fmla="*/ 9205 w 1411490"/>
              <a:gd name="connsiteY106" fmla="*/ 294572 h 1356258"/>
              <a:gd name="connsiteX107" fmla="*/ 15342 w 1411490"/>
              <a:gd name="connsiteY107" fmla="*/ 312983 h 1356258"/>
              <a:gd name="connsiteX108" fmla="*/ 0 w 1411490"/>
              <a:gd name="connsiteY108" fmla="*/ 300709 h 135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411490" h="1356258">
                <a:moveTo>
                  <a:pt x="0" y="300709"/>
                </a:moveTo>
                <a:lnTo>
                  <a:pt x="0" y="300709"/>
                </a:lnTo>
                <a:cubicBezTo>
                  <a:pt x="19520" y="362527"/>
                  <a:pt x="7105" y="342053"/>
                  <a:pt x="24547" y="368215"/>
                </a:cubicBezTo>
                <a:cubicBezTo>
                  <a:pt x="40840" y="455106"/>
                  <a:pt x="30331" y="388163"/>
                  <a:pt x="39890" y="512432"/>
                </a:cubicBezTo>
                <a:cubicBezTo>
                  <a:pt x="40522" y="520654"/>
                  <a:pt x="41638" y="528840"/>
                  <a:pt x="42958" y="536980"/>
                </a:cubicBezTo>
                <a:cubicBezTo>
                  <a:pt x="47776" y="566691"/>
                  <a:pt x="52795" y="596373"/>
                  <a:pt x="58300" y="625965"/>
                </a:cubicBezTo>
                <a:cubicBezTo>
                  <a:pt x="70684" y="692531"/>
                  <a:pt x="71270" y="670918"/>
                  <a:pt x="92053" y="760977"/>
                </a:cubicBezTo>
                <a:cubicBezTo>
                  <a:pt x="98190" y="787570"/>
                  <a:pt x="105112" y="813995"/>
                  <a:pt x="110464" y="840757"/>
                </a:cubicBezTo>
                <a:cubicBezTo>
                  <a:pt x="112510" y="850985"/>
                  <a:pt x="113983" y="861345"/>
                  <a:pt x="116601" y="871442"/>
                </a:cubicBezTo>
                <a:cubicBezTo>
                  <a:pt x="125905" y="907327"/>
                  <a:pt x="139255" y="947904"/>
                  <a:pt x="153423" y="981906"/>
                </a:cubicBezTo>
                <a:cubicBezTo>
                  <a:pt x="155717" y="987411"/>
                  <a:pt x="159838" y="991977"/>
                  <a:pt x="162628" y="997248"/>
                </a:cubicBezTo>
                <a:cubicBezTo>
                  <a:pt x="167037" y="1005577"/>
                  <a:pt x="201275" y="1082369"/>
                  <a:pt x="223997" y="1107713"/>
                </a:cubicBezTo>
                <a:cubicBezTo>
                  <a:pt x="244763" y="1130875"/>
                  <a:pt x="261760" y="1159214"/>
                  <a:pt x="288435" y="1175219"/>
                </a:cubicBezTo>
                <a:cubicBezTo>
                  <a:pt x="299603" y="1181920"/>
                  <a:pt x="311799" y="1188906"/>
                  <a:pt x="322188" y="1196698"/>
                </a:cubicBezTo>
                <a:cubicBezTo>
                  <a:pt x="328579" y="1201491"/>
                  <a:pt x="333951" y="1207609"/>
                  <a:pt x="340598" y="1212040"/>
                </a:cubicBezTo>
                <a:cubicBezTo>
                  <a:pt x="349360" y="1217881"/>
                  <a:pt x="359310" y="1221760"/>
                  <a:pt x="368214" y="1227383"/>
                </a:cubicBezTo>
                <a:cubicBezTo>
                  <a:pt x="426240" y="1264031"/>
                  <a:pt x="373190" y="1236007"/>
                  <a:pt x="423447" y="1261136"/>
                </a:cubicBezTo>
                <a:cubicBezTo>
                  <a:pt x="444155" y="1281845"/>
                  <a:pt x="430757" y="1270432"/>
                  <a:pt x="466405" y="1291820"/>
                </a:cubicBezTo>
                <a:cubicBezTo>
                  <a:pt x="501171" y="1312679"/>
                  <a:pt x="492983" y="1309347"/>
                  <a:pt x="530843" y="1325573"/>
                </a:cubicBezTo>
                <a:cubicBezTo>
                  <a:pt x="533816" y="1326847"/>
                  <a:pt x="536910" y="1327858"/>
                  <a:pt x="540048" y="1328642"/>
                </a:cubicBezTo>
                <a:cubicBezTo>
                  <a:pt x="553287" y="1331952"/>
                  <a:pt x="566557" y="1335171"/>
                  <a:pt x="579938" y="1337847"/>
                </a:cubicBezTo>
                <a:cubicBezTo>
                  <a:pt x="603960" y="1342651"/>
                  <a:pt x="634251" y="1342740"/>
                  <a:pt x="656649" y="1343984"/>
                </a:cubicBezTo>
                <a:cubicBezTo>
                  <a:pt x="734266" y="1353685"/>
                  <a:pt x="637681" y="1341274"/>
                  <a:pt x="699608" y="1350121"/>
                </a:cubicBezTo>
                <a:cubicBezTo>
                  <a:pt x="714338" y="1352225"/>
                  <a:pt x="737309" y="1354651"/>
                  <a:pt x="751771" y="1356258"/>
                </a:cubicBezTo>
                <a:cubicBezTo>
                  <a:pt x="782456" y="1355235"/>
                  <a:pt x="813209" y="1355485"/>
                  <a:pt x="843825" y="1353189"/>
                </a:cubicBezTo>
                <a:cubicBezTo>
                  <a:pt x="854227" y="1352409"/>
                  <a:pt x="864195" y="1348599"/>
                  <a:pt x="874510" y="1347052"/>
                </a:cubicBezTo>
                <a:cubicBezTo>
                  <a:pt x="884675" y="1345527"/>
                  <a:pt x="894966" y="1345007"/>
                  <a:pt x="905194" y="1343984"/>
                </a:cubicBezTo>
                <a:cubicBezTo>
                  <a:pt x="910308" y="1341938"/>
                  <a:pt x="915223" y="1339296"/>
                  <a:pt x="920537" y="1337847"/>
                </a:cubicBezTo>
                <a:cubicBezTo>
                  <a:pt x="928333" y="1335721"/>
                  <a:pt x="940223" y="1335980"/>
                  <a:pt x="948153" y="1331710"/>
                </a:cubicBezTo>
                <a:cubicBezTo>
                  <a:pt x="958655" y="1326055"/>
                  <a:pt x="968282" y="1318854"/>
                  <a:pt x="978837" y="1313299"/>
                </a:cubicBezTo>
                <a:cubicBezTo>
                  <a:pt x="987751" y="1308607"/>
                  <a:pt x="997584" y="1305802"/>
                  <a:pt x="1006453" y="1301026"/>
                </a:cubicBezTo>
                <a:cubicBezTo>
                  <a:pt x="1013112" y="1297440"/>
                  <a:pt x="1039106" y="1274353"/>
                  <a:pt x="1040206" y="1273410"/>
                </a:cubicBezTo>
                <a:cubicBezTo>
                  <a:pt x="1046668" y="1260486"/>
                  <a:pt x="1050136" y="1252983"/>
                  <a:pt x="1058617" y="1239656"/>
                </a:cubicBezTo>
                <a:cubicBezTo>
                  <a:pt x="1061363" y="1235342"/>
                  <a:pt x="1064754" y="1231474"/>
                  <a:pt x="1067823" y="1227383"/>
                </a:cubicBezTo>
                <a:cubicBezTo>
                  <a:pt x="1075839" y="1195312"/>
                  <a:pt x="1074076" y="1194312"/>
                  <a:pt x="1119986" y="1159877"/>
                </a:cubicBezTo>
                <a:cubicBezTo>
                  <a:pt x="1124077" y="1156808"/>
                  <a:pt x="1128644" y="1154287"/>
                  <a:pt x="1132260" y="1150671"/>
                </a:cubicBezTo>
                <a:cubicBezTo>
                  <a:pt x="1138928" y="1144003"/>
                  <a:pt x="1144003" y="1135860"/>
                  <a:pt x="1150671" y="1129192"/>
                </a:cubicBezTo>
                <a:cubicBezTo>
                  <a:pt x="1153279" y="1126584"/>
                  <a:pt x="1157135" y="1125522"/>
                  <a:pt x="1159876" y="1123055"/>
                </a:cubicBezTo>
                <a:cubicBezTo>
                  <a:pt x="1167402" y="1116281"/>
                  <a:pt x="1173703" y="1108207"/>
                  <a:pt x="1181355" y="1101576"/>
                </a:cubicBezTo>
                <a:cubicBezTo>
                  <a:pt x="1208785" y="1077803"/>
                  <a:pt x="1199659" y="1091467"/>
                  <a:pt x="1218177" y="1070891"/>
                </a:cubicBezTo>
                <a:cubicBezTo>
                  <a:pt x="1223521" y="1064953"/>
                  <a:pt x="1228615" y="1058787"/>
                  <a:pt x="1233519" y="1052481"/>
                </a:cubicBezTo>
                <a:cubicBezTo>
                  <a:pt x="1235783" y="1049570"/>
                  <a:pt x="1237175" y="1046004"/>
                  <a:pt x="1239656" y="1043275"/>
                </a:cubicBezTo>
                <a:cubicBezTo>
                  <a:pt x="1247440" y="1034713"/>
                  <a:pt x="1257128" y="1027885"/>
                  <a:pt x="1264204" y="1018728"/>
                </a:cubicBezTo>
                <a:cubicBezTo>
                  <a:pt x="1274613" y="1005258"/>
                  <a:pt x="1282615" y="990089"/>
                  <a:pt x="1291820" y="975769"/>
                </a:cubicBezTo>
                <a:cubicBezTo>
                  <a:pt x="1294888" y="965541"/>
                  <a:pt x="1296959" y="954959"/>
                  <a:pt x="1301025" y="945085"/>
                </a:cubicBezTo>
                <a:cubicBezTo>
                  <a:pt x="1304165" y="937460"/>
                  <a:pt x="1309611" y="930981"/>
                  <a:pt x="1313299" y="923605"/>
                </a:cubicBezTo>
                <a:cubicBezTo>
                  <a:pt x="1315762" y="918679"/>
                  <a:pt x="1317390" y="913377"/>
                  <a:pt x="1319436" y="908263"/>
                </a:cubicBezTo>
                <a:cubicBezTo>
                  <a:pt x="1320459" y="903149"/>
                  <a:pt x="1321132" y="897952"/>
                  <a:pt x="1322504" y="892921"/>
                </a:cubicBezTo>
                <a:cubicBezTo>
                  <a:pt x="1324206" y="886680"/>
                  <a:pt x="1327285" y="880835"/>
                  <a:pt x="1328641" y="874510"/>
                </a:cubicBezTo>
                <a:cubicBezTo>
                  <a:pt x="1329604" y="870018"/>
                  <a:pt x="1332526" y="838307"/>
                  <a:pt x="1334778" y="831552"/>
                </a:cubicBezTo>
                <a:cubicBezTo>
                  <a:pt x="1336948" y="825043"/>
                  <a:pt x="1341497" y="819536"/>
                  <a:pt x="1343984" y="813141"/>
                </a:cubicBezTo>
                <a:cubicBezTo>
                  <a:pt x="1367996" y="751395"/>
                  <a:pt x="1346832" y="795170"/>
                  <a:pt x="1362394" y="764046"/>
                </a:cubicBezTo>
                <a:cubicBezTo>
                  <a:pt x="1363417" y="757909"/>
                  <a:pt x="1364243" y="751736"/>
                  <a:pt x="1365463" y="745635"/>
                </a:cubicBezTo>
                <a:cubicBezTo>
                  <a:pt x="1367312" y="736388"/>
                  <a:pt x="1369480" y="727207"/>
                  <a:pt x="1371600" y="718019"/>
                </a:cubicBezTo>
                <a:cubicBezTo>
                  <a:pt x="1372548" y="713910"/>
                  <a:pt x="1373784" y="709869"/>
                  <a:pt x="1374668" y="705745"/>
                </a:cubicBezTo>
                <a:cubicBezTo>
                  <a:pt x="1376853" y="695546"/>
                  <a:pt x="1378619" y="685260"/>
                  <a:pt x="1380805" y="675061"/>
                </a:cubicBezTo>
                <a:cubicBezTo>
                  <a:pt x="1388077" y="641127"/>
                  <a:pt x="1385872" y="678957"/>
                  <a:pt x="1393079" y="604486"/>
                </a:cubicBezTo>
                <a:cubicBezTo>
                  <a:pt x="1393808" y="596953"/>
                  <a:pt x="1397505" y="525411"/>
                  <a:pt x="1405353" y="494022"/>
                </a:cubicBezTo>
                <a:cubicBezTo>
                  <a:pt x="1407159" y="486798"/>
                  <a:pt x="1409444" y="479702"/>
                  <a:pt x="1411490" y="472542"/>
                </a:cubicBezTo>
                <a:cubicBezTo>
                  <a:pt x="1409444" y="419356"/>
                  <a:pt x="1409848" y="366019"/>
                  <a:pt x="1405353" y="312983"/>
                </a:cubicBezTo>
                <a:cubicBezTo>
                  <a:pt x="1404669" y="304912"/>
                  <a:pt x="1393569" y="288128"/>
                  <a:pt x="1390010" y="279230"/>
                </a:cubicBezTo>
                <a:cubicBezTo>
                  <a:pt x="1387608" y="273224"/>
                  <a:pt x="1386551" y="266708"/>
                  <a:pt x="1383874" y="260819"/>
                </a:cubicBezTo>
                <a:cubicBezTo>
                  <a:pt x="1377985" y="247864"/>
                  <a:pt x="1363532" y="231114"/>
                  <a:pt x="1356257" y="220929"/>
                </a:cubicBezTo>
                <a:cubicBezTo>
                  <a:pt x="1351970" y="214927"/>
                  <a:pt x="1348841" y="208069"/>
                  <a:pt x="1343984" y="202518"/>
                </a:cubicBezTo>
                <a:cubicBezTo>
                  <a:pt x="1330499" y="187107"/>
                  <a:pt x="1308721" y="166944"/>
                  <a:pt x="1291820" y="153423"/>
                </a:cubicBezTo>
                <a:cubicBezTo>
                  <a:pt x="1283412" y="146696"/>
                  <a:pt x="1253443" y="121559"/>
                  <a:pt x="1236588" y="113533"/>
                </a:cubicBezTo>
                <a:cubicBezTo>
                  <a:pt x="1220460" y="105853"/>
                  <a:pt x="1203842" y="99248"/>
                  <a:pt x="1187492" y="92054"/>
                </a:cubicBezTo>
                <a:cubicBezTo>
                  <a:pt x="1165701" y="82466"/>
                  <a:pt x="1157328" y="77908"/>
                  <a:pt x="1135329" y="70575"/>
                </a:cubicBezTo>
                <a:cubicBezTo>
                  <a:pt x="1125198" y="67198"/>
                  <a:pt x="1114872" y="64438"/>
                  <a:pt x="1104644" y="61369"/>
                </a:cubicBezTo>
                <a:cubicBezTo>
                  <a:pt x="1084252" y="47773"/>
                  <a:pt x="1106151" y="60686"/>
                  <a:pt x="1064754" y="49095"/>
                </a:cubicBezTo>
                <a:cubicBezTo>
                  <a:pt x="1049181" y="44735"/>
                  <a:pt x="1034300" y="38113"/>
                  <a:pt x="1018727" y="33753"/>
                </a:cubicBezTo>
                <a:cubicBezTo>
                  <a:pt x="987341" y="24965"/>
                  <a:pt x="967734" y="26488"/>
                  <a:pt x="932810" y="24548"/>
                </a:cubicBezTo>
                <a:cubicBezTo>
                  <a:pt x="852540" y="14512"/>
                  <a:pt x="977459" y="29850"/>
                  <a:pt x="874510" y="18411"/>
                </a:cubicBezTo>
                <a:cubicBezTo>
                  <a:pt x="867322" y="17612"/>
                  <a:pt x="860200" y="16298"/>
                  <a:pt x="853031" y="15342"/>
                </a:cubicBezTo>
                <a:cubicBezTo>
                  <a:pt x="824497" y="11537"/>
                  <a:pt x="791101" y="7982"/>
                  <a:pt x="764045" y="6137"/>
                </a:cubicBezTo>
                <a:cubicBezTo>
                  <a:pt x="740553" y="4535"/>
                  <a:pt x="716984" y="4340"/>
                  <a:pt x="693471" y="3069"/>
                </a:cubicBezTo>
                <a:cubicBezTo>
                  <a:pt x="679136" y="2294"/>
                  <a:pt x="664832" y="1023"/>
                  <a:pt x="650512" y="0"/>
                </a:cubicBezTo>
                <a:lnTo>
                  <a:pt x="592212" y="3069"/>
                </a:lnTo>
                <a:cubicBezTo>
                  <a:pt x="582974" y="3729"/>
                  <a:pt x="573820" y="5299"/>
                  <a:pt x="564596" y="6137"/>
                </a:cubicBezTo>
                <a:cubicBezTo>
                  <a:pt x="551315" y="7344"/>
                  <a:pt x="538003" y="8182"/>
                  <a:pt x="524706" y="9205"/>
                </a:cubicBezTo>
                <a:cubicBezTo>
                  <a:pt x="498354" y="15794"/>
                  <a:pt x="522853" y="10369"/>
                  <a:pt x="475610" y="15342"/>
                </a:cubicBezTo>
                <a:cubicBezTo>
                  <a:pt x="468417" y="16099"/>
                  <a:pt x="461319" y="17612"/>
                  <a:pt x="454131" y="18411"/>
                </a:cubicBezTo>
                <a:cubicBezTo>
                  <a:pt x="442903" y="19659"/>
                  <a:pt x="431629" y="20456"/>
                  <a:pt x="420378" y="21479"/>
                </a:cubicBezTo>
                <a:cubicBezTo>
                  <a:pt x="411173" y="23525"/>
                  <a:pt x="401910" y="25329"/>
                  <a:pt x="392762" y="27616"/>
                </a:cubicBezTo>
                <a:cubicBezTo>
                  <a:pt x="385538" y="29422"/>
                  <a:pt x="378564" y="32193"/>
                  <a:pt x="371283" y="33753"/>
                </a:cubicBezTo>
                <a:cubicBezTo>
                  <a:pt x="364211" y="35269"/>
                  <a:pt x="356909" y="35469"/>
                  <a:pt x="349804" y="36822"/>
                </a:cubicBezTo>
                <a:cubicBezTo>
                  <a:pt x="335418" y="39562"/>
                  <a:pt x="321165" y="42959"/>
                  <a:pt x="306845" y="46027"/>
                </a:cubicBezTo>
                <a:cubicBezTo>
                  <a:pt x="302754" y="48073"/>
                  <a:pt x="298775" y="50362"/>
                  <a:pt x="294571" y="52164"/>
                </a:cubicBezTo>
                <a:cubicBezTo>
                  <a:pt x="265998" y="64409"/>
                  <a:pt x="317186" y="37788"/>
                  <a:pt x="263887" y="64438"/>
                </a:cubicBezTo>
                <a:cubicBezTo>
                  <a:pt x="258553" y="67105"/>
                  <a:pt x="253879" y="70976"/>
                  <a:pt x="248545" y="73643"/>
                </a:cubicBezTo>
                <a:cubicBezTo>
                  <a:pt x="198528" y="98650"/>
                  <a:pt x="257671" y="65038"/>
                  <a:pt x="202518" y="95122"/>
                </a:cubicBezTo>
                <a:cubicBezTo>
                  <a:pt x="199280" y="96888"/>
                  <a:pt x="196514" y="99429"/>
                  <a:pt x="193312" y="101259"/>
                </a:cubicBezTo>
                <a:cubicBezTo>
                  <a:pt x="189341" y="103528"/>
                  <a:pt x="184918" y="104972"/>
                  <a:pt x="181039" y="107396"/>
                </a:cubicBezTo>
                <a:cubicBezTo>
                  <a:pt x="176702" y="110106"/>
                  <a:pt x="172927" y="113629"/>
                  <a:pt x="168765" y="116601"/>
                </a:cubicBezTo>
                <a:cubicBezTo>
                  <a:pt x="165764" y="118745"/>
                  <a:pt x="162560" y="120594"/>
                  <a:pt x="159559" y="122738"/>
                </a:cubicBezTo>
                <a:cubicBezTo>
                  <a:pt x="155398" y="125711"/>
                  <a:pt x="151623" y="129233"/>
                  <a:pt x="147286" y="131944"/>
                </a:cubicBezTo>
                <a:cubicBezTo>
                  <a:pt x="143407" y="134368"/>
                  <a:pt x="138818" y="135544"/>
                  <a:pt x="135012" y="138081"/>
                </a:cubicBezTo>
                <a:cubicBezTo>
                  <a:pt x="109662" y="154980"/>
                  <a:pt x="127547" y="148350"/>
                  <a:pt x="98190" y="171834"/>
                </a:cubicBezTo>
                <a:cubicBezTo>
                  <a:pt x="93076" y="175925"/>
                  <a:pt x="87694" y="179702"/>
                  <a:pt x="82848" y="184107"/>
                </a:cubicBezTo>
                <a:cubicBezTo>
                  <a:pt x="76426" y="189945"/>
                  <a:pt x="64437" y="202518"/>
                  <a:pt x="64437" y="202518"/>
                </a:cubicBezTo>
                <a:cubicBezTo>
                  <a:pt x="62391" y="206609"/>
                  <a:pt x="61228" y="211278"/>
                  <a:pt x="58300" y="214792"/>
                </a:cubicBezTo>
                <a:cubicBezTo>
                  <a:pt x="55939" y="217625"/>
                  <a:pt x="51928" y="218568"/>
                  <a:pt x="49095" y="220929"/>
                </a:cubicBezTo>
                <a:cubicBezTo>
                  <a:pt x="45762" y="223707"/>
                  <a:pt x="42668" y="226800"/>
                  <a:pt x="39890" y="230134"/>
                </a:cubicBezTo>
                <a:cubicBezTo>
                  <a:pt x="33094" y="238289"/>
                  <a:pt x="33073" y="242065"/>
                  <a:pt x="27616" y="251614"/>
                </a:cubicBezTo>
                <a:cubicBezTo>
                  <a:pt x="10267" y="281974"/>
                  <a:pt x="33888" y="236001"/>
                  <a:pt x="15342" y="273093"/>
                </a:cubicBezTo>
                <a:cubicBezTo>
                  <a:pt x="14319" y="277184"/>
                  <a:pt x="13433" y="281312"/>
                  <a:pt x="12274" y="285367"/>
                </a:cubicBezTo>
                <a:cubicBezTo>
                  <a:pt x="11385" y="288477"/>
                  <a:pt x="8848" y="291357"/>
                  <a:pt x="9205" y="294572"/>
                </a:cubicBezTo>
                <a:cubicBezTo>
                  <a:pt x="9919" y="301001"/>
                  <a:pt x="13483" y="306787"/>
                  <a:pt x="15342" y="312983"/>
                </a:cubicBezTo>
                <a:cubicBezTo>
                  <a:pt x="16554" y="317022"/>
                  <a:pt x="2557" y="302755"/>
                  <a:pt x="0" y="300709"/>
                </a:cubicBezTo>
                <a:close/>
              </a:path>
            </a:pathLst>
          </a:custGeom>
          <a:noFill/>
          <a:ln w="76200"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Espace réservé du texte 3"/>
              <p:cNvSpPr txBox="1">
                <a:spLocks/>
              </p:cNvSpPr>
              <p:nvPr/>
            </p:nvSpPr>
            <p:spPr>
              <a:xfrm>
                <a:off x="1447492" y="4760528"/>
                <a:ext cx="13569104" cy="5679207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1443038" indent="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sz="5000" b="1" smtClean="0">
                        <a:solidFill>
                          <a:srgbClr val="000000"/>
                        </a:solidFill>
                        <a:latin typeface="Cambria Math"/>
                      </a:rPr>
                      <m:t>𝐇</m:t>
                    </m:r>
                  </m:oMath>
                </a14:m>
                <a:r>
                  <a:rPr lang="en-GB" sz="5000" dirty="0">
                    <a:solidFill>
                      <a:srgbClr val="000000"/>
                    </a:solidFill>
                  </a:rPr>
                  <a:t> </a:t>
                </a:r>
                <a:r>
                  <a:rPr lang="en-GB" sz="5000" dirty="0" smtClean="0">
                    <a:solidFill>
                      <a:srgbClr val="000000"/>
                    </a:solidFill>
                  </a:rPr>
                  <a:t>is the </a:t>
                </a:r>
                <a:r>
                  <a:rPr lang="en-GB" sz="5000" dirty="0" err="1" smtClean="0">
                    <a:solidFill>
                      <a:srgbClr val="000000"/>
                    </a:solidFill>
                  </a:rPr>
                  <a:t>jacobian</a:t>
                </a:r>
                <a:r>
                  <a:rPr lang="en-GB" sz="5000" dirty="0" smtClean="0">
                    <a:solidFill>
                      <a:srgbClr val="000000"/>
                    </a:solidFill>
                  </a:rPr>
                  <a:t> of contacts (sparse)</a:t>
                </a:r>
                <a:endParaRPr lang="en-GB" sz="5000" b="1" i="0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sz="50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𝛿</m:t>
                    </m:r>
                  </m:oMath>
                </a14:m>
                <a:r>
                  <a:rPr lang="en-GB" sz="5000" dirty="0">
                    <a:solidFill>
                      <a:srgbClr val="000000"/>
                    </a:solidFill>
                  </a:rPr>
                  <a:t> </a:t>
                </a:r>
                <a:r>
                  <a:rPr lang="en-GB" sz="5000" dirty="0" smtClean="0">
                    <a:solidFill>
                      <a:srgbClr val="000000"/>
                    </a:solidFill>
                  </a:rPr>
                  <a:t>is a measure of the interpenetration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GB" sz="5000" dirty="0" smtClean="0">
                    <a:solidFill>
                      <a:srgbClr val="000000"/>
                    </a:solidFill>
                  </a:rPr>
                  <a:t>λ is the contact force</a:t>
                </a: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50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0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GB" sz="5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5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5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h</m:t>
                            </m:r>
                            <m:r>
                              <a:rPr lang="en-GB" sz="5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²</m:t>
                            </m:r>
                          </m:den>
                        </m:f>
                        <m:r>
                          <a:rPr lang="en-GB" sz="50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𝐌</m:t>
                        </m:r>
                        <m:r>
                          <a:rPr lang="en-GB" sz="50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GB" sz="5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5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5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h</m:t>
                            </m:r>
                          </m:den>
                        </m:f>
                        <m:r>
                          <a:rPr lang="en-GB" sz="50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𝐁</m:t>
                        </m:r>
                        <m:r>
                          <a:rPr lang="en-GB" sz="50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GB" sz="50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𝐊</m:t>
                        </m:r>
                        <m:r>
                          <a:rPr lang="en-GB" sz="5000" b="1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sz="5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5000" dirty="0" smtClean="0">
                    <a:solidFill>
                      <a:srgbClr val="000000"/>
                    </a:solidFill>
                  </a:rPr>
                  <a:t> is the compliance matrix</a:t>
                </a:r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5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492" y="4760528"/>
                <a:ext cx="13569104" cy="5679207"/>
              </a:xfrm>
              <a:prstGeom prst="rect">
                <a:avLst/>
              </a:prstGeom>
              <a:blipFill rotWithShape="1">
                <a:blip r:embed="rId9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eur droit 45"/>
          <p:cNvCxnSpPr>
            <a:stCxn id="54" idx="0"/>
          </p:cNvCxnSpPr>
          <p:nvPr/>
        </p:nvCxnSpPr>
        <p:spPr>
          <a:xfrm flipV="1">
            <a:off x="19939030" y="9002258"/>
            <a:ext cx="1" cy="844429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0618107" y="3628138"/>
                <a:ext cx="71269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𝜆</m:t>
                      </m:r>
                    </m:oMath>
                  </m:oMathPara>
                </a14:m>
                <a:endParaRPr lang="en-GB" sz="54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8107" y="3628138"/>
                <a:ext cx="712696" cy="92333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necteur en arc 47"/>
          <p:cNvCxnSpPr/>
          <p:nvPr/>
        </p:nvCxnSpPr>
        <p:spPr>
          <a:xfrm flipV="1">
            <a:off x="19928916" y="8787390"/>
            <a:ext cx="1488843" cy="513581"/>
          </a:xfrm>
          <a:prstGeom prst="curvedConnector5">
            <a:avLst>
              <a:gd name="adj1" fmla="val -1"/>
              <a:gd name="adj2" fmla="val 262297"/>
              <a:gd name="adj3" fmla="val 98294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Connecteur en arc 48"/>
          <p:cNvCxnSpPr/>
          <p:nvPr/>
        </p:nvCxnSpPr>
        <p:spPr>
          <a:xfrm rot="10800000">
            <a:off x="18488756" y="8878327"/>
            <a:ext cx="1451797" cy="422645"/>
          </a:xfrm>
          <a:prstGeom prst="curvedConnector5">
            <a:avLst>
              <a:gd name="adj1" fmla="val 875"/>
              <a:gd name="adj2" fmla="val 312724"/>
              <a:gd name="adj3" fmla="val 100000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stCxn id="54" idx="0"/>
          </p:cNvCxnSpPr>
          <p:nvPr/>
        </p:nvCxnSpPr>
        <p:spPr>
          <a:xfrm flipH="1" flipV="1">
            <a:off x="19925204" y="8878327"/>
            <a:ext cx="13826" cy="968360"/>
          </a:xfrm>
          <a:prstGeom prst="straightConnector1">
            <a:avLst/>
          </a:prstGeom>
          <a:ln w="1016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19733120" y="9846687"/>
            <a:ext cx="411820" cy="4798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21163166" y="9386835"/>
            <a:ext cx="411820" cy="4798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18291437" y="9430668"/>
            <a:ext cx="411820" cy="4798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57" name="Connecteur droit 56"/>
          <p:cNvCxnSpPr>
            <a:stCxn id="56" idx="0"/>
          </p:cNvCxnSpPr>
          <p:nvPr/>
        </p:nvCxnSpPr>
        <p:spPr>
          <a:xfrm flipV="1">
            <a:off x="18497347" y="9022231"/>
            <a:ext cx="0" cy="408437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/>
          <p:cNvCxnSpPr>
            <a:stCxn id="55" idx="0"/>
          </p:cNvCxnSpPr>
          <p:nvPr/>
        </p:nvCxnSpPr>
        <p:spPr>
          <a:xfrm flipH="1" flipV="1">
            <a:off x="21367340" y="9044180"/>
            <a:ext cx="1736" cy="342655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8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7969E-7 -4.45312E-6 L -0.00134 -0.0524 " pathEditMode="relative" rAng="0" ptsTypes="AA">
                                      <p:cBhvr>
                                        <p:cTn id="46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262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74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52" grpId="0"/>
      <p:bldP spid="38" grpId="0"/>
      <p:bldP spid="40" grpId="0"/>
      <p:bldP spid="42" grpId="0" animBg="1"/>
      <p:bldP spid="42" grpId="1" animBg="1"/>
      <p:bldP spid="47" grpId="0"/>
      <p:bldP spid="54" grpId="0" animBg="1"/>
      <p:bldP spid="55" grpId="0" animBg="1"/>
      <p:bldP spid="5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6749216" y="7953400"/>
            <a:ext cx="9068704" cy="10585176"/>
          </a:xfrm>
          <a:prstGeom prst="roundRect">
            <a:avLst>
              <a:gd name="adj" fmla="val 106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264506" y="3704928"/>
                <a:ext cx="5121082" cy="942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GB" sz="54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      </m:t>
                      </m:r>
                      <m:r>
                        <a:rPr lang="en-GB" sz="5400" b="1" i="0" smtClean="0">
                          <a:solidFill>
                            <a:srgbClr val="000000"/>
                          </a:solidFill>
                          <a:latin typeface="Cambria Math"/>
                        </a:rPr>
                        <m:t>   </m:t>
                      </m:r>
                      <m:sSup>
                        <m:sSupPr>
                          <m:ctrlPr>
                            <a:rPr lang="en-GB" sz="5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5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5400" b="1" i="0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𝐋𝐃𝐋</m:t>
                              </m:r>
                            </m:e>
                          </m:d>
                        </m:e>
                        <m:sup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54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506" y="3704928"/>
                <a:ext cx="5121082" cy="94205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riangle isocèle 21"/>
          <p:cNvSpPr/>
          <p:nvPr/>
        </p:nvSpPr>
        <p:spPr>
          <a:xfrm rot="10800000">
            <a:off x="17638275" y="13853392"/>
            <a:ext cx="4643952" cy="4320480"/>
          </a:xfrm>
          <a:prstGeom prst="triangle">
            <a:avLst>
              <a:gd name="adj" fmla="val 0"/>
            </a:avLst>
          </a:prstGeom>
          <a:pattFill prst="wdUpDiag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284648" y="3704928"/>
                <a:ext cx="36665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54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         </m:t>
                      </m:r>
                      <m:sSup>
                        <m:sSupPr>
                          <m:ctrlPr>
                            <a:rPr lang="en-GB" sz="54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𝐀</m:t>
                          </m:r>
                        </m:e>
                        <m:sup>
                          <m:r>
                            <a:rPr lang="en-GB" sz="54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54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4648" y="3704928"/>
                <a:ext cx="3666517" cy="9233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solidFill>
                  <a:srgbClr val="000000"/>
                </a:solidFill>
              </a:rPr>
              <a:t>Preconditioners</a:t>
            </a:r>
            <a:r>
              <a:rPr lang="en-GB" dirty="0" smtClean="0">
                <a:solidFill>
                  <a:srgbClr val="000000"/>
                </a:solidFill>
              </a:rPr>
              <a:t> for contacts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3048942" y="8448044"/>
            <a:ext cx="686024" cy="4320480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708138" y="8448044"/>
            <a:ext cx="686024" cy="4320480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381090" y="8448044"/>
            <a:ext cx="686024" cy="4320480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570961" y="3270247"/>
                <a:ext cx="10188943" cy="166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𝐇</m:t>
                      </m:r>
                      <m:r>
                        <a:rPr lang="en-GB" sz="5400" b="1" i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5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GB" sz="5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GB" sz="5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en-GB" sz="5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²</m:t>
                              </m:r>
                            </m:den>
                          </m:f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𝐌</m:t>
                          </m:r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5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</m:den>
                          </m:f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𝐁</m:t>
                          </m:r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𝐊</m:t>
                          </m:r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GB" sz="5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5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  <m:r>
                        <a:rPr lang="en-GB" sz="5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  </m:t>
                      </m:r>
                      <m:r>
                        <a:rPr lang="en-GB" sz="54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GB" sz="5400" i="1">
                          <a:solidFill>
                            <a:srgbClr val="000000"/>
                          </a:solidFill>
                          <a:latin typeface="Cambria Math"/>
                        </a:rPr>
                        <m:t>h</m:t>
                      </m:r>
                      <m:r>
                        <a:rPr lang="en-GB" sz="5400">
                          <a:solidFill>
                            <a:srgbClr val="000000"/>
                          </a:solidFill>
                          <a:latin typeface="Cambria Math"/>
                        </a:rPr>
                        <m:t>²</m:t>
                      </m:r>
                      <m:r>
                        <a:rPr lang="en-GB" sz="5400" b="1" i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5400" b="1">
                          <a:solidFill>
                            <a:srgbClr val="000000"/>
                          </a:solidFill>
                          <a:latin typeface="Cambria Math"/>
                        </a:rPr>
                        <m:t>𝐇</m:t>
                      </m:r>
                    </m:oMath>
                  </m:oMathPara>
                </a14:m>
                <a:endParaRPr lang="en-GB" sz="54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961" y="3270247"/>
                <a:ext cx="10188943" cy="16699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texte 3"/>
              <p:cNvSpPr txBox="1">
                <a:spLocks/>
              </p:cNvSpPr>
              <p:nvPr/>
            </p:nvSpPr>
            <p:spPr>
              <a:xfrm>
                <a:off x="1332032" y="5562080"/>
                <a:ext cx="24202160" cy="2607344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Font typeface="Wingdings" pitchFamily="2" charset="2"/>
                  <a:buChar char="Ø"/>
                </a:pPr>
                <a:r>
                  <a:rPr lang="en-GB" sz="5200" smtClean="0">
                    <a:solidFill>
                      <a:srgbClr val="000000"/>
                    </a:solidFill>
                  </a:rPr>
                  <a:t>Reuse the préconditionneur to solve contacts </a:t>
                </a:r>
                <a:r>
                  <a:rPr lang="en-GB" sz="5200" u="sng" smtClean="0">
                    <a:solidFill>
                      <a:srgbClr val="000000"/>
                    </a:solidFill>
                  </a:rPr>
                  <a:t>[Courtecuisse et al. 2011, MICCAI]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GB" smtClean="0">
                    <a:solidFill>
                      <a:srgbClr val="000000"/>
                    </a:solidFill>
                  </a:rPr>
                  <a:t>However, we don’t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1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𝐀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mtClean="0">
                    <a:solidFill>
                      <a:srgbClr val="000000"/>
                    </a:solidFill>
                  </a:rPr>
                  <a:t>but it’s factorization</a:t>
                </a:r>
              </a:p>
              <a:p>
                <a:pPr marL="0" indent="0">
                  <a:buNone/>
                </a:pPr>
                <a:endParaRPr lang="en-GB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032" y="5562080"/>
                <a:ext cx="24202160" cy="2607344"/>
              </a:xfrm>
              <a:prstGeom prst="rect">
                <a:avLst/>
              </a:prstGeom>
              <a:blipFill rotWithShape="1">
                <a:blip r:embed="rId5"/>
                <a:stretch>
                  <a:fillRect l="-1234" b="-58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788824" y="3704928"/>
                <a:ext cx="1232453" cy="938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5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</m:oMath>
                  </m:oMathPara>
                </a14:m>
                <a:endParaRPr lang="en-GB" sz="54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8824" y="3704928"/>
                <a:ext cx="1232453" cy="9381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392647" y="9829083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54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3048942" y="8448044"/>
                <a:ext cx="2018172" cy="432048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5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</m:oMath>
                  </m:oMathPara>
                </a14:m>
                <a:endParaRPr lang="en-GB" sz="54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8942" y="8448044"/>
                <a:ext cx="2018172" cy="432048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riangle isocèle 19"/>
          <p:cNvSpPr/>
          <p:nvPr/>
        </p:nvSpPr>
        <p:spPr>
          <a:xfrm>
            <a:off x="17638275" y="13853392"/>
            <a:ext cx="4643952" cy="4320480"/>
          </a:xfrm>
          <a:prstGeom prst="triangle">
            <a:avLst>
              <a:gd name="adj" fmla="val 0"/>
            </a:avLst>
          </a:prstGeom>
          <a:pattFill prst="wdUpDiag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texte 3"/>
              <p:cNvSpPr txBox="1">
                <a:spLocks/>
              </p:cNvSpPr>
              <p:nvPr/>
            </p:nvSpPr>
            <p:spPr>
              <a:xfrm>
                <a:off x="1332032" y="8944841"/>
                <a:ext cx="14399920" cy="2691814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914400" lvl="1" indent="-914400">
                  <a:lnSpc>
                    <a:spcPct val="150000"/>
                  </a:lnSpc>
                  <a:buSzTx/>
                  <a:buFont typeface="Wingdings" pitchFamily="2" charset="2"/>
                  <a:buChar char="Ø"/>
                </a:pPr>
                <a:r>
                  <a:rPr lang="en-GB" sz="5400" dirty="0" smtClean="0">
                    <a:solidFill>
                      <a:srgbClr val="000000"/>
                    </a:solidFill>
                  </a:rPr>
                  <a:t>We know how to apply the </a:t>
                </a:r>
                <a:r>
                  <a:rPr lang="en-GB" sz="5400" dirty="0" err="1" smtClean="0">
                    <a:solidFill>
                      <a:srgbClr val="000000"/>
                    </a:solidFill>
                  </a:rPr>
                  <a:t>preconditionneur</a:t>
                </a:r>
                <a:r>
                  <a:rPr lang="en-GB" sz="5400" dirty="0" smtClean="0">
                    <a:solidFill>
                      <a:srgbClr val="000000"/>
                    </a:solidFill>
                  </a:rPr>
                  <a:t> :</a:t>
                </a:r>
              </a:p>
              <a:p>
                <a:pPr lvl="4"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rgbClr val="000000"/>
                        </a:solidFill>
                        <a:latin typeface="Cambria Math"/>
                      </a:rPr>
                      <m:t>Solve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𝐋𝐃𝐋</m:t>
                        </m:r>
                        <m:r>
                          <a:rPr lang="en-GB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𝑏</m:t>
                        </m:r>
                      </m:e>
                    </m:d>
                    <m:r>
                      <a:rPr lang="en-GB" i="1">
                        <a:solidFill>
                          <a:srgbClr val="000000"/>
                        </a:solidFill>
                        <a:latin typeface="Cambria Math"/>
                      </a:rPr>
                      <m:t>       </m:t>
                    </m:r>
                    <m:groupChr>
                      <m:groupChrPr>
                        <m:chr m:val="⇔"/>
                        <m:pos m:val="top"/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</m:e>
                    </m:groupChr>
                    <m:r>
                      <a:rPr lang="en-GB" i="1">
                        <a:solidFill>
                          <a:srgbClr val="000000"/>
                        </a:solidFill>
                        <a:latin typeface="Cambria Math"/>
                      </a:rPr>
                      <m:t>       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𝐋𝐃𝐋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/>
                      </a:rPr>
                      <m:t>𝑏</m:t>
                    </m:r>
                  </m:oMath>
                </a14:m>
                <a:endParaRPr lang="en-GB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032" y="8944841"/>
                <a:ext cx="14399920" cy="2691814"/>
              </a:xfrm>
              <a:prstGeom prst="rect">
                <a:avLst/>
              </a:prstGeom>
              <a:blipFill rotWithShape="1">
                <a:blip r:embed="rId8"/>
                <a:stretch>
                  <a:fillRect l="-20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18"/>
          <p:cNvCxnSpPr/>
          <p:nvPr/>
        </p:nvCxnSpPr>
        <p:spPr>
          <a:xfrm>
            <a:off x="17638275" y="13853392"/>
            <a:ext cx="4643952" cy="43204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638275" y="13853392"/>
            <a:ext cx="4643952" cy="4320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smtClean="0">
                <a:solidFill>
                  <a:srgbClr val="000000"/>
                </a:solidFill>
              </a:rPr>
              <a:t>LDL</a:t>
            </a:r>
            <a:endParaRPr lang="en-GB" sz="540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048942" y="13853392"/>
            <a:ext cx="686024" cy="43204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708138" y="13853392"/>
            <a:ext cx="686024" cy="43204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381090" y="13853392"/>
            <a:ext cx="686024" cy="43204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3048942" y="13853392"/>
                <a:ext cx="2018172" cy="432048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𝑺</m:t>
                      </m:r>
                    </m:oMath>
                  </m:oMathPara>
                </a14:m>
                <a:endParaRPr lang="en-GB" sz="54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8942" y="13853392"/>
                <a:ext cx="2018172" cy="432048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Espace réservé du texte 3"/>
              <p:cNvSpPr txBox="1">
                <a:spLocks/>
              </p:cNvSpPr>
              <p:nvPr/>
            </p:nvSpPr>
            <p:spPr>
              <a:xfrm>
                <a:off x="1332031" y="12376211"/>
                <a:ext cx="15059533" cy="3637421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914400" lvl="1" indent="-914400">
                  <a:lnSpc>
                    <a:spcPct val="150000"/>
                  </a:lnSpc>
                  <a:buSzTx/>
                  <a:buFont typeface="+mj-lt"/>
                  <a:buAutoNum type="arabicPeriod"/>
                </a:pPr>
                <a:r>
                  <a:rPr lang="en-GB" dirty="0" smtClean="0">
                    <a:solidFill>
                      <a:srgbClr val="000000"/>
                    </a:solidFill>
                  </a:rPr>
                  <a:t>We repeat this operation until we 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000000"/>
                        </a:solidFill>
                        <a:latin typeface="Cambria Math"/>
                      </a:rPr>
                      <m:t>S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b="1">
                            <a:solidFill>
                              <a:srgbClr val="000000"/>
                            </a:solidFill>
                            <a:latin typeface="Cambria Math"/>
                          </a:rPr>
                          <m:t>𝐋𝐃𝐋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𝐇</m:t>
                        </m:r>
                      </m:e>
                      <m:sup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𝐓</m:t>
                        </m:r>
                      </m:sup>
                    </m:sSup>
                  </m:oMath>
                </a14:m>
                <a:endParaRPr lang="en-GB" b="1" dirty="0" smtClean="0">
                  <a:solidFill>
                    <a:srgbClr val="000000"/>
                  </a:solidFill>
                </a:endParaRPr>
              </a:p>
              <a:p>
                <a:pPr marL="914400" lvl="1" indent="-914400">
                  <a:lnSpc>
                    <a:spcPct val="150000"/>
                  </a:lnSpc>
                  <a:buSzTx/>
                  <a:buFont typeface="+mj-lt"/>
                  <a:buAutoNum type="arabicPeriod"/>
                </a:pPr>
                <a:r>
                  <a:rPr lang="en-GB" dirty="0" smtClean="0">
                    <a:solidFill>
                      <a:srgbClr val="000000"/>
                    </a:solidFill>
                  </a:rPr>
                  <a:t>Finally we get the compliance matrix with:</a:t>
                </a:r>
              </a:p>
              <a:p>
                <a:pPr marL="914400" lvl="1" indent="-914400">
                  <a:lnSpc>
                    <a:spcPct val="150000"/>
                  </a:lnSpc>
                  <a:buSzTx/>
                  <a:buFont typeface="+mj-lt"/>
                  <a:buAutoNum type="arabicPeriod"/>
                </a:pPr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031" y="12376211"/>
                <a:ext cx="15059533" cy="3637421"/>
              </a:xfrm>
              <a:prstGeom prst="rect">
                <a:avLst/>
              </a:prstGeom>
              <a:blipFill rotWithShape="1">
                <a:blip r:embed="rId10"/>
                <a:stretch>
                  <a:fillRect l="-17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7634479" y="15004545"/>
                <a:ext cx="4647748" cy="2018173"/>
              </a:xfrm>
              <a:prstGeom prst="rect">
                <a:avLst/>
              </a:prstGeom>
              <a:pattFill prst="wdUpDiag">
                <a:fgClr>
                  <a:srgbClr val="92D05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𝐇</m:t>
                      </m:r>
                    </m:oMath>
                  </m:oMathPara>
                </a14:m>
                <a:endParaRPr lang="en-GB" sz="54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4479" y="15004545"/>
                <a:ext cx="4647748" cy="20181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3042064" y="14976267"/>
            <a:ext cx="2018172" cy="2046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smtClean="0">
                <a:solidFill>
                  <a:srgbClr val="000000"/>
                </a:solidFill>
              </a:rPr>
              <a:t>Compliance</a:t>
            </a:r>
            <a:endParaRPr lang="en-GB" sz="30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5355585" y="14924235"/>
                <a:ext cx="6366743" cy="938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5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𝐇</m:t>
                          </m:r>
                          <m:r>
                            <a:rPr lang="en-GB" sz="5400" b="1" i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(</m:t>
                          </m:r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𝐋𝐃𝐋</m:t>
                          </m:r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GB" sz="5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54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  <m:r>
                        <a:rPr lang="en-GB" sz="5400" b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5400" b="1">
                          <a:solidFill>
                            <a:srgbClr val="000000"/>
                          </a:solidFill>
                          <a:latin typeface="Cambria Math"/>
                        </a:rPr>
                        <m:t>𝐇</m:t>
                      </m:r>
                      <m:r>
                        <a:rPr lang="en-GB" sz="5400" b="1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5400" b="1">
                          <a:solidFill>
                            <a:srgbClr val="000000"/>
                          </a:solidFill>
                          <a:latin typeface="Cambria Math"/>
                        </a:rPr>
                        <m:t>𝐒</m:t>
                      </m:r>
                    </m:oMath>
                  </m:oMathPara>
                </a14:m>
                <a:endParaRPr lang="en-GB" sz="54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585" y="14924235"/>
                <a:ext cx="6366743" cy="93814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Espace réservé du texte 3"/>
              <p:cNvSpPr txBox="1">
                <a:spLocks/>
              </p:cNvSpPr>
              <p:nvPr/>
            </p:nvSpPr>
            <p:spPr>
              <a:xfrm>
                <a:off x="13149998" y="14703469"/>
                <a:ext cx="3241567" cy="1337298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0" lvl="1" indent="0">
                  <a:lnSpc>
                    <a:spcPct val="150000"/>
                  </a:lnSpc>
                  <a:buSzTx/>
                  <a:buNone/>
                </a:pPr>
                <a:r>
                  <a:rPr lang="en-GB" b="1" dirty="0" smtClean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b="1" i="0" smtClean="0">
                        <a:solidFill>
                          <a:srgbClr val="000000"/>
                        </a:solidFill>
                        <a:latin typeface="Cambria Math"/>
                      </a:rPr>
                      <m:t>𝐇</m:t>
                    </m:r>
                  </m:oMath>
                </a14:m>
                <a:r>
                  <a:rPr lang="en-GB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is sparse)</a:t>
                </a:r>
                <a:endParaRPr lang="en-GB" b="1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998" y="14703469"/>
                <a:ext cx="3241567" cy="1337298"/>
              </a:xfrm>
              <a:prstGeom prst="rect">
                <a:avLst/>
              </a:prstGeom>
              <a:blipFill rotWithShape="1">
                <a:blip r:embed="rId13"/>
                <a:stretch>
                  <a:fillRect l="-75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Espace réservé du texte 3"/>
          <p:cNvSpPr txBox="1">
            <a:spLocks/>
          </p:cNvSpPr>
          <p:nvPr/>
        </p:nvSpPr>
        <p:spPr>
          <a:xfrm>
            <a:off x="1332032" y="2048744"/>
            <a:ext cx="23330592" cy="351333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The Compliance matrix is only a scaled version of the inverse of the system</a:t>
            </a:r>
          </a:p>
        </p:txBody>
      </p:sp>
    </p:spTree>
    <p:extLst>
      <p:ext uri="{BB962C8B-B14F-4D97-AF65-F5344CB8AC3E}">
        <p14:creationId xmlns:p14="http://schemas.microsoft.com/office/powerpoint/2010/main" val="29729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9719E-6 -2.70833E-6 L 0.05476 0.0017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305E-7 -2.16146E-6 L 3.22305E-7 -0.20068 " pathEditMode="relative" rAng="0" ptsTypes="AA">
                                      <p:cBhvr>
                                        <p:cTn id="178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34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1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9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8" grpId="0"/>
      <p:bldP spid="11" grpId="0"/>
      <p:bldP spid="15" grpId="0" animBg="1"/>
      <p:bldP spid="15" grpId="1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17" grpId="0"/>
      <p:bldP spid="14" grpId="0" animBg="1"/>
      <p:bldP spid="1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7" grpId="0" animBg="1"/>
      <p:bldP spid="12" grpId="0" animBg="1"/>
      <p:bldP spid="18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/>
          <a:lstStyle/>
          <a:p>
            <a:pPr algn="l" eaLnBrk="1" hangingPunct="1"/>
            <a:r>
              <a:rPr lang="en-US" altLang="fr-FR" dirty="0" smtClean="0">
                <a:solidFill>
                  <a:schemeClr val="tx1"/>
                </a:solidFill>
              </a:rPr>
              <a:t>Real time : definition</a:t>
            </a:r>
          </a:p>
        </p:txBody>
      </p:sp>
      <p:sp>
        <p:nvSpPr>
          <p:cNvPr id="512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2113247" indent="-812787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325114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455160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585206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715252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845298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75344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1053907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60C0FB5-74E4-48C8-AEED-6F359FC6E340}" type="slidenum">
              <a:rPr lang="en-US" altLang="fr-FR" sz="3400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 eaLnBrk="1" hangingPunct="1"/>
              <a:t>4</a:t>
            </a:fld>
            <a:endParaRPr lang="en-US" altLang="fr-FR" sz="3400">
              <a:solidFill>
                <a:srgbClr val="FFFFFF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4294967295"/>
          </p:nvPr>
        </p:nvSpPr>
        <p:spPr bwMode="auto">
          <a:xfrm>
            <a:off x="0" y="3403600"/>
            <a:ext cx="24607838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/>
          </a:bodyPr>
          <a:lstStyle/>
          <a:p>
            <a:pPr marL="1083716" lvl="1"/>
            <a:r>
              <a:rPr lang="en-US" altLang="fr-FR" sz="4600" dirty="0" smtClean="0"/>
              <a:t>Real-time simulation : all the computations </a:t>
            </a:r>
            <a:r>
              <a:rPr lang="en-US" altLang="fr-FR" sz="4600" dirty="0"/>
              <a:t>done in 1 time </a:t>
            </a:r>
            <a:r>
              <a:rPr lang="en-US" altLang="fr-FR" sz="4600" dirty="0" smtClean="0"/>
              <a:t>step, are </a:t>
            </a:r>
            <a:r>
              <a:rPr lang="en-US" altLang="fr-FR" sz="4600" dirty="0"/>
              <a:t>done in a time equal to the time </a:t>
            </a:r>
            <a:r>
              <a:rPr lang="en-US" altLang="fr-FR" sz="4600" dirty="0" smtClean="0"/>
              <a:t>step</a:t>
            </a:r>
            <a:endParaRPr lang="en-US" altLang="fr-FR" sz="4600" dirty="0">
              <a:solidFill>
                <a:schemeClr val="tx1"/>
              </a:solidFill>
            </a:endParaRPr>
          </a:p>
        </p:txBody>
      </p:sp>
      <p:grpSp>
        <p:nvGrpSpPr>
          <p:cNvPr id="123" name="Groupe 122"/>
          <p:cNvGrpSpPr/>
          <p:nvPr/>
        </p:nvGrpSpPr>
        <p:grpSpPr>
          <a:xfrm>
            <a:off x="510614" y="6271613"/>
            <a:ext cx="24226187" cy="5435119"/>
            <a:chOff x="179512" y="2893586"/>
            <a:chExt cx="8517019" cy="1910784"/>
          </a:xfrm>
        </p:grpSpPr>
        <p:cxnSp>
          <p:nvCxnSpPr>
            <p:cNvPr id="79" name="Connecteur droit avec flèche 78"/>
            <p:cNvCxnSpPr/>
            <p:nvPr/>
          </p:nvCxnSpPr>
          <p:spPr>
            <a:xfrm>
              <a:off x="1855771" y="3435146"/>
              <a:ext cx="6840760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1910702" y="3325634"/>
              <a:ext cx="0" cy="2160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2342750" y="33256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2772172" y="33256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3204220" y="33256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3633093" y="33256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4067767" y="33256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4497189" y="33256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4929237" y="33256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5358110" y="33256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5790158" y="33271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>
              <a:off x="6219580" y="33271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6651628" y="33271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7080501" y="33271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>
              <a:off x="7515175" y="33271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>
              <a:off x="7944597" y="3327134"/>
              <a:ext cx="0" cy="2160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>
              <a:off x="8376645" y="3327134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Accolade fermante 7"/>
            <p:cNvSpPr/>
            <p:nvPr/>
          </p:nvSpPr>
          <p:spPr>
            <a:xfrm rot="5400000">
              <a:off x="2009251" y="3494961"/>
              <a:ext cx="198947" cy="396045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1909940" y="3757682"/>
              <a:ext cx="251459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dt</a:t>
              </a:r>
              <a:endParaRPr lang="en-US" sz="4800"/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1774584" y="2893586"/>
              <a:ext cx="137621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</a:t>
              </a:r>
              <a:endParaRPr lang="en-US" sz="4800"/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2100513" y="2893586"/>
              <a:ext cx="431796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t+dt</a:t>
              </a:r>
              <a:endParaRPr lang="en-US" sz="4800"/>
            </a:p>
          </p:txBody>
        </p:sp>
        <p:sp>
          <p:nvSpPr>
            <p:cNvPr id="119" name="ZoneTexte 118"/>
            <p:cNvSpPr txBox="1"/>
            <p:nvPr/>
          </p:nvSpPr>
          <p:spPr>
            <a:xfrm>
              <a:off x="179512" y="3173826"/>
              <a:ext cx="1512167" cy="28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dirty="0"/>
                <a:t>Simulation time</a:t>
              </a:r>
              <a:endParaRPr lang="en-US" sz="4600" dirty="0"/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7579632" y="2893586"/>
              <a:ext cx="638621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t+1sec</a:t>
              </a:r>
              <a:endParaRPr lang="en-US" sz="4800"/>
            </a:p>
          </p:txBody>
        </p:sp>
        <p:cxnSp>
          <p:nvCxnSpPr>
            <p:cNvPr id="125" name="Connecteur droit avec flèche 124"/>
            <p:cNvCxnSpPr/>
            <p:nvPr/>
          </p:nvCxnSpPr>
          <p:spPr>
            <a:xfrm>
              <a:off x="1855771" y="4693786"/>
              <a:ext cx="6840760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ZoneTexte 125"/>
            <p:cNvSpPr txBox="1"/>
            <p:nvPr/>
          </p:nvSpPr>
          <p:spPr>
            <a:xfrm>
              <a:off x="179512" y="4405754"/>
              <a:ext cx="1590687" cy="28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dirty="0"/>
                <a:t>User time (real)</a:t>
              </a:r>
              <a:endParaRPr lang="en-US" sz="4600" dirty="0"/>
            </a:p>
          </p:txBody>
        </p:sp>
        <p:cxnSp>
          <p:nvCxnSpPr>
            <p:cNvPr id="127" name="Connecteur droit 126"/>
            <p:cNvCxnSpPr/>
            <p:nvPr/>
          </p:nvCxnSpPr>
          <p:spPr>
            <a:xfrm>
              <a:off x="1912454" y="4579720"/>
              <a:ext cx="0" cy="2160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8" name="ZoneTexte 127"/>
            <p:cNvSpPr txBox="1"/>
            <p:nvPr/>
          </p:nvSpPr>
          <p:spPr>
            <a:xfrm>
              <a:off x="7579664" y="4210388"/>
              <a:ext cx="638621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t+1sec</a:t>
              </a:r>
              <a:endParaRPr lang="en-US" sz="4800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7952260" y="4588346"/>
              <a:ext cx="0" cy="2160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0" name="ZoneTexte 129"/>
            <p:cNvSpPr txBox="1"/>
            <p:nvPr/>
          </p:nvSpPr>
          <p:spPr>
            <a:xfrm>
              <a:off x="1770200" y="4210388"/>
              <a:ext cx="137621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</a:t>
              </a:r>
              <a:endParaRPr lang="en-US" sz="4800"/>
            </a:p>
          </p:txBody>
        </p:sp>
        <p:cxnSp>
          <p:nvCxnSpPr>
            <p:cNvPr id="133" name="Connecteur droit 132"/>
            <p:cNvCxnSpPr/>
            <p:nvPr/>
          </p:nvCxnSpPr>
          <p:spPr>
            <a:xfrm flipV="1">
              <a:off x="1912454" y="3435146"/>
              <a:ext cx="0" cy="12484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 flipV="1">
              <a:off x="7944597" y="3466213"/>
              <a:ext cx="0" cy="12484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7" name="Rectangle 5"/>
          <p:cNvSpPr txBox="1">
            <a:spLocks noChangeArrowheads="1"/>
          </p:cNvSpPr>
          <p:nvPr/>
        </p:nvSpPr>
        <p:spPr bwMode="auto">
          <a:xfrm>
            <a:off x="604726" y="14259701"/>
            <a:ext cx="25323236" cy="143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3716" lvl="1">
              <a:buFont typeface="Arial" pitchFamily="34" charset="0"/>
              <a:buChar char="•"/>
            </a:pPr>
            <a:r>
              <a:rPr lang="en-US" altLang="fr-FR" sz="4600" dirty="0"/>
              <a:t>The number of Frame Per Second (FPS) times </a:t>
            </a:r>
            <a:r>
              <a:rPr lang="en-US" altLang="fr-FR" sz="4600" i="1" dirty="0" err="1"/>
              <a:t>dt</a:t>
            </a:r>
            <a:r>
              <a:rPr lang="en-US" altLang="fr-FR" sz="4600" dirty="0"/>
              <a:t> must be equal to 1 second.</a:t>
            </a:r>
          </a:p>
        </p:txBody>
      </p:sp>
    </p:spTree>
    <p:extLst>
      <p:ext uri="{BB962C8B-B14F-4D97-AF65-F5344CB8AC3E}">
        <p14:creationId xmlns:p14="http://schemas.microsoft.com/office/powerpoint/2010/main" val="93781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e 303"/>
          <p:cNvGrpSpPr/>
          <p:nvPr/>
        </p:nvGrpSpPr>
        <p:grpSpPr>
          <a:xfrm>
            <a:off x="763440" y="5505128"/>
            <a:ext cx="24482720" cy="7344816"/>
            <a:chOff x="763440" y="5505128"/>
            <a:chExt cx="24482720" cy="7344816"/>
          </a:xfrm>
        </p:grpSpPr>
        <p:sp>
          <p:nvSpPr>
            <p:cNvPr id="49" name="Rectangle à coins arrondis 48"/>
            <p:cNvSpPr/>
            <p:nvPr/>
          </p:nvSpPr>
          <p:spPr>
            <a:xfrm>
              <a:off x="763440" y="5505128"/>
              <a:ext cx="24482720" cy="7344816"/>
            </a:xfrm>
            <a:prstGeom prst="roundRect">
              <a:avLst>
                <a:gd name="adj" fmla="val 707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5400" smtClean="0">
                  <a:solidFill>
                    <a:srgbClr val="000000"/>
                  </a:solidFill>
                </a:rPr>
                <a:t>GPU</a:t>
              </a:r>
              <a:endParaRPr lang="en-GB" sz="5400">
                <a:solidFill>
                  <a:srgbClr val="000000"/>
                </a:solidFill>
              </a:endParaRPr>
            </a:p>
          </p:txBody>
        </p:sp>
        <p:sp>
          <p:nvSpPr>
            <p:cNvPr id="189" name="Rectangle à coins arrondis 188"/>
            <p:cNvSpPr/>
            <p:nvPr/>
          </p:nvSpPr>
          <p:spPr>
            <a:xfrm>
              <a:off x="13004800" y="5905971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>
                  <a:solidFill>
                    <a:srgbClr val="000000"/>
                  </a:solidFill>
                </a:rPr>
                <a:t>Multiprocessor</a:t>
              </a:r>
            </a:p>
          </p:txBody>
        </p:sp>
        <p:sp>
          <p:nvSpPr>
            <p:cNvPr id="299" name="Rectangle à coins arrondis 298"/>
            <p:cNvSpPr/>
            <p:nvPr/>
          </p:nvSpPr>
          <p:spPr>
            <a:xfrm>
              <a:off x="9013377" y="5905971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>
                  <a:solidFill>
                    <a:srgbClr val="000000"/>
                  </a:solidFill>
                </a:rPr>
                <a:t>Multiprocessor</a:t>
              </a:r>
            </a:p>
          </p:txBody>
        </p:sp>
        <p:sp>
          <p:nvSpPr>
            <p:cNvPr id="300" name="Rectangle à coins arrondis 299"/>
            <p:cNvSpPr/>
            <p:nvPr/>
          </p:nvSpPr>
          <p:spPr>
            <a:xfrm>
              <a:off x="5028284" y="5908179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>
                  <a:solidFill>
                    <a:srgbClr val="000000"/>
                  </a:solidFill>
                </a:rPr>
                <a:t>Multiprocessor</a:t>
              </a:r>
            </a:p>
          </p:txBody>
        </p:sp>
        <p:sp>
          <p:nvSpPr>
            <p:cNvPr id="301" name="Rectangle à coins arrondis 300"/>
            <p:cNvSpPr/>
            <p:nvPr/>
          </p:nvSpPr>
          <p:spPr>
            <a:xfrm>
              <a:off x="1036861" y="5908179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 smtClean="0">
                  <a:solidFill>
                    <a:srgbClr val="000000"/>
                  </a:solidFill>
                </a:rPr>
                <a:t>Multiprocessor</a:t>
              </a:r>
              <a:endParaRPr lang="en-GB" sz="3800" dirty="0">
                <a:solidFill>
                  <a:srgbClr val="000000"/>
                </a:solidFill>
              </a:endParaRPr>
            </a:p>
          </p:txBody>
        </p:sp>
        <p:sp>
          <p:nvSpPr>
            <p:cNvPr id="302" name="Rectangle à coins arrondis 301"/>
            <p:cNvSpPr/>
            <p:nvPr/>
          </p:nvSpPr>
          <p:spPr>
            <a:xfrm>
              <a:off x="21028671" y="5908179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>
                  <a:solidFill>
                    <a:srgbClr val="000000"/>
                  </a:solidFill>
                </a:rPr>
                <a:t>Multiprocessor</a:t>
              </a:r>
            </a:p>
          </p:txBody>
        </p:sp>
        <p:sp>
          <p:nvSpPr>
            <p:cNvPr id="303" name="Rectangle à coins arrondis 302"/>
            <p:cNvSpPr/>
            <p:nvPr/>
          </p:nvSpPr>
          <p:spPr>
            <a:xfrm>
              <a:off x="17037248" y="5908179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>
                  <a:solidFill>
                    <a:srgbClr val="000000"/>
                  </a:solidFill>
                </a:rPr>
                <a:t>Multiprocessor</a:t>
              </a:r>
            </a:p>
          </p:txBody>
        </p:sp>
      </p:grpSp>
      <p:grpSp>
        <p:nvGrpSpPr>
          <p:cNvPr id="283" name="Groupe 282"/>
          <p:cNvGrpSpPr/>
          <p:nvPr/>
        </p:nvGrpSpPr>
        <p:grpSpPr>
          <a:xfrm>
            <a:off x="13292832" y="6423078"/>
            <a:ext cx="3240360" cy="3803373"/>
            <a:chOff x="13292832" y="6423078"/>
            <a:chExt cx="3240360" cy="3803373"/>
          </a:xfrm>
        </p:grpSpPr>
        <p:sp>
          <p:nvSpPr>
            <p:cNvPr id="191" name="Rectangle à coins arrondis 190"/>
            <p:cNvSpPr/>
            <p:nvPr/>
          </p:nvSpPr>
          <p:spPr>
            <a:xfrm>
              <a:off x="13292832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92" name="Groupe 191"/>
            <p:cNvGrpSpPr/>
            <p:nvPr/>
          </p:nvGrpSpPr>
          <p:grpSpPr>
            <a:xfrm>
              <a:off x="13413537" y="8427406"/>
              <a:ext cx="1823512" cy="1578045"/>
              <a:chOff x="3358449" y="9399691"/>
              <a:chExt cx="2323078" cy="1998693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3358449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10" name="Connecteur droit 209"/>
              <p:cNvCxnSpPr/>
              <p:nvPr/>
            </p:nvCxnSpPr>
            <p:spPr>
              <a:xfrm>
                <a:off x="3358449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1" name="Rectangle 210"/>
              <p:cNvSpPr/>
              <p:nvPr/>
            </p:nvSpPr>
            <p:spPr>
              <a:xfrm>
                <a:off x="3920409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>
                    <a:solidFill>
                      <a:srgbClr val="000000"/>
                    </a:solidFill>
                  </a:rPr>
                  <a:t>LDL</a:t>
                </a:r>
                <a:endParaRPr lang="en-GB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2" name="Rectangle 201"/>
            <p:cNvSpPr/>
            <p:nvPr/>
          </p:nvSpPr>
          <p:spPr>
            <a:xfrm>
              <a:off x="15357705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5695946" y="6626051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6046002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5523867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5870974" y="6627276"/>
              <a:ext cx="175028" cy="15768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6217589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5349901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5688142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6038198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5516063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5863170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6209785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5615115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>
                  <a:solidFill>
                    <a:srgbClr val="000000"/>
                  </a:solidFill>
                </a:rPr>
                <a:t>S</a:t>
              </a:r>
              <a:endParaRPr lang="en-GB" b="1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Rectangle 262"/>
                <p:cNvSpPr/>
                <p:nvPr/>
              </p:nvSpPr>
              <p:spPr>
                <a:xfrm>
                  <a:off x="15525080" y="7066861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3" name="Rectangle 26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5080" y="7066861"/>
                  <a:ext cx="961225" cy="71885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GPU parallelization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48" name="Espace réservé du texte 3"/>
          <p:cNvSpPr txBox="1">
            <a:spLocks/>
          </p:cNvSpPr>
          <p:nvPr/>
        </p:nvSpPr>
        <p:spPr>
          <a:xfrm>
            <a:off x="1511395" y="13714040"/>
            <a:ext cx="23049843" cy="475252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Each resolution is computed by a single multiprocessor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A second level of parallelism is used inside each resolution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Well suit to GPU architectures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Only use local synchronisations</a:t>
            </a:r>
          </a:p>
        </p:txBody>
      </p:sp>
      <p:grpSp>
        <p:nvGrpSpPr>
          <p:cNvPr id="280" name="Groupe 279"/>
          <p:cNvGrpSpPr/>
          <p:nvPr/>
        </p:nvGrpSpPr>
        <p:grpSpPr>
          <a:xfrm>
            <a:off x="1341183" y="6423078"/>
            <a:ext cx="3240360" cy="3803373"/>
            <a:chOff x="1341183" y="6423078"/>
            <a:chExt cx="3240360" cy="3803373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1341183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1" name="Groupe 100"/>
            <p:cNvGrpSpPr/>
            <p:nvPr/>
          </p:nvGrpSpPr>
          <p:grpSpPr>
            <a:xfrm>
              <a:off x="1460209" y="8427406"/>
              <a:ext cx="1823512" cy="1578045"/>
              <a:chOff x="3356310" y="9399691"/>
              <a:chExt cx="2323078" cy="199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356310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3356310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3929819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>
                    <a:solidFill>
                      <a:srgbClr val="000000"/>
                    </a:solidFill>
                  </a:rPr>
                  <a:t>LDL</a:t>
                </a:r>
                <a:endParaRPr lang="en-GB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404377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42618" y="6626051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92674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570539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917646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264261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3576578" y="7056259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6578" y="7056259"/>
                  <a:ext cx="961225" cy="71885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Rectangle 107"/>
            <p:cNvSpPr/>
            <p:nvPr/>
          </p:nvSpPr>
          <p:spPr>
            <a:xfrm>
              <a:off x="3396573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734814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084870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562735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909842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256457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663466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>
                  <a:solidFill>
                    <a:srgbClr val="000000"/>
                  </a:solidFill>
                </a:rPr>
                <a:t>S</a:t>
              </a:r>
              <a:endParaRPr lang="en-GB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81" name="Groupe 280"/>
          <p:cNvGrpSpPr/>
          <p:nvPr/>
        </p:nvGrpSpPr>
        <p:grpSpPr>
          <a:xfrm>
            <a:off x="5316316" y="6423078"/>
            <a:ext cx="3240360" cy="3803373"/>
            <a:chOff x="5316316" y="6423078"/>
            <a:chExt cx="3240360" cy="3803373"/>
          </a:xfrm>
        </p:grpSpPr>
        <p:sp>
          <p:nvSpPr>
            <p:cNvPr id="143" name="Rectangle à coins arrondis 142"/>
            <p:cNvSpPr/>
            <p:nvPr/>
          </p:nvSpPr>
          <p:spPr>
            <a:xfrm>
              <a:off x="5316316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44" name="Groupe 143"/>
            <p:cNvGrpSpPr/>
            <p:nvPr/>
          </p:nvGrpSpPr>
          <p:grpSpPr>
            <a:xfrm>
              <a:off x="5420647" y="8427406"/>
              <a:ext cx="1823512" cy="1578045"/>
              <a:chOff x="3337591" y="9399691"/>
              <a:chExt cx="2323078" cy="1998693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3337591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2" name="Connecteur droit 161"/>
              <p:cNvCxnSpPr/>
              <p:nvPr/>
            </p:nvCxnSpPr>
            <p:spPr>
              <a:xfrm>
                <a:off x="3337591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3" name="Rectangle 162"/>
              <p:cNvSpPr/>
              <p:nvPr/>
            </p:nvSpPr>
            <p:spPr>
              <a:xfrm>
                <a:off x="3911103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>
                    <a:solidFill>
                      <a:srgbClr val="000000"/>
                    </a:solidFill>
                  </a:rPr>
                  <a:t>LDL</a:t>
                </a:r>
                <a:endParaRPr lang="en-GB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4" name="Rectangle 153"/>
            <p:cNvSpPr/>
            <p:nvPr/>
          </p:nvSpPr>
          <p:spPr>
            <a:xfrm>
              <a:off x="7395980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734221" y="6626051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084277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562142" y="6627276"/>
              <a:ext cx="175028" cy="15768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909249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8255864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388176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726417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076473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554338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7901445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8248060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638599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>
                  <a:solidFill>
                    <a:srgbClr val="000000"/>
                  </a:solidFill>
                </a:rPr>
                <a:t>S</a:t>
              </a:r>
              <a:endParaRPr lang="en-GB" b="1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Rectangle 259"/>
                <p:cNvSpPr/>
                <p:nvPr/>
              </p:nvSpPr>
              <p:spPr>
                <a:xfrm>
                  <a:off x="7532192" y="7055646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0" name="Rectangle 2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2192" y="7055646"/>
                  <a:ext cx="961225" cy="71885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2" name="Groupe 281"/>
          <p:cNvGrpSpPr/>
          <p:nvPr/>
        </p:nvGrpSpPr>
        <p:grpSpPr>
          <a:xfrm>
            <a:off x="9301409" y="6423078"/>
            <a:ext cx="3240360" cy="3803373"/>
            <a:chOff x="9301409" y="6423078"/>
            <a:chExt cx="3240360" cy="3803373"/>
          </a:xfrm>
        </p:grpSpPr>
        <p:sp>
          <p:nvSpPr>
            <p:cNvPr id="167" name="Rectangle à coins arrondis 166"/>
            <p:cNvSpPr/>
            <p:nvPr/>
          </p:nvSpPr>
          <p:spPr>
            <a:xfrm>
              <a:off x="9301409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68" name="Groupe 167"/>
            <p:cNvGrpSpPr/>
            <p:nvPr/>
          </p:nvGrpSpPr>
          <p:grpSpPr>
            <a:xfrm>
              <a:off x="9453097" y="8427406"/>
              <a:ext cx="1823512" cy="1578045"/>
              <a:chOff x="3397920" y="9399691"/>
              <a:chExt cx="2323078" cy="1998693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3397920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86" name="Connecteur droit 185"/>
              <p:cNvCxnSpPr/>
              <p:nvPr/>
            </p:nvCxnSpPr>
            <p:spPr>
              <a:xfrm>
                <a:off x="3397920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7" name="Rectangle 186"/>
              <p:cNvSpPr/>
              <p:nvPr/>
            </p:nvSpPr>
            <p:spPr>
              <a:xfrm>
                <a:off x="3959881" y="9950747"/>
                <a:ext cx="1199157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>
                    <a:solidFill>
                      <a:srgbClr val="000000"/>
                    </a:solidFill>
                  </a:rPr>
                  <a:t>LDL</a:t>
                </a:r>
                <a:endParaRPr lang="en-GB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8" name="Rectangle 177"/>
            <p:cNvSpPr/>
            <p:nvPr/>
          </p:nvSpPr>
          <p:spPr>
            <a:xfrm>
              <a:off x="11397265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1735506" y="6626051"/>
              <a:ext cx="175028" cy="15780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2085562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1563427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1910534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2257149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1389461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1727702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2077758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1555623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1902730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2249345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1623692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>
                  <a:solidFill>
                    <a:srgbClr val="000000"/>
                  </a:solidFill>
                </a:rPr>
                <a:t>S</a:t>
              </a:r>
              <a:endParaRPr lang="en-GB" b="1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Rectangle 260"/>
                <p:cNvSpPr/>
                <p:nvPr/>
              </p:nvSpPr>
              <p:spPr>
                <a:xfrm>
                  <a:off x="11539519" y="7066861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1" name="Rectangle 2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9519" y="7066861"/>
                  <a:ext cx="961225" cy="71885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5" name="Groupe 284"/>
          <p:cNvGrpSpPr/>
          <p:nvPr/>
        </p:nvGrpSpPr>
        <p:grpSpPr>
          <a:xfrm>
            <a:off x="17325280" y="6423078"/>
            <a:ext cx="3240360" cy="3803373"/>
            <a:chOff x="17325280" y="6423078"/>
            <a:chExt cx="3240360" cy="3803373"/>
          </a:xfrm>
        </p:grpSpPr>
        <p:sp>
          <p:nvSpPr>
            <p:cNvPr id="215" name="Rectangle à coins arrondis 214"/>
            <p:cNvSpPr/>
            <p:nvPr/>
          </p:nvSpPr>
          <p:spPr>
            <a:xfrm>
              <a:off x="17325280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216" name="Groupe 215"/>
            <p:cNvGrpSpPr/>
            <p:nvPr/>
          </p:nvGrpSpPr>
          <p:grpSpPr>
            <a:xfrm>
              <a:off x="17445985" y="8427406"/>
              <a:ext cx="1823512" cy="1578045"/>
              <a:chOff x="3358449" y="9399691"/>
              <a:chExt cx="2323078" cy="1998693"/>
            </a:xfrm>
          </p:grpSpPr>
          <p:sp>
            <p:nvSpPr>
              <p:cNvPr id="233" name="Rectangle 232"/>
              <p:cNvSpPr/>
              <p:nvPr/>
            </p:nvSpPr>
            <p:spPr>
              <a:xfrm>
                <a:off x="3358449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34" name="Connecteur droit 233"/>
              <p:cNvCxnSpPr/>
              <p:nvPr/>
            </p:nvCxnSpPr>
            <p:spPr>
              <a:xfrm>
                <a:off x="3358449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35" name="Rectangle 234"/>
              <p:cNvSpPr/>
              <p:nvPr/>
            </p:nvSpPr>
            <p:spPr>
              <a:xfrm>
                <a:off x="3920409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>
                    <a:solidFill>
                      <a:srgbClr val="000000"/>
                    </a:solidFill>
                  </a:rPr>
                  <a:t>LDL</a:t>
                </a:r>
                <a:endParaRPr lang="en-GB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6" name="Rectangle 225"/>
            <p:cNvSpPr/>
            <p:nvPr/>
          </p:nvSpPr>
          <p:spPr>
            <a:xfrm>
              <a:off x="19390153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9728394" y="6626051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20078450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9556315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9903422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20250037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9382349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9720590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20070646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9548511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9895618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20242233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9647563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>
                  <a:solidFill>
                    <a:srgbClr val="000000"/>
                  </a:solidFill>
                </a:rPr>
                <a:t>S</a:t>
              </a:r>
              <a:endParaRPr lang="en-GB" b="1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4" name="Rectangle 263"/>
                <p:cNvSpPr/>
                <p:nvPr/>
              </p:nvSpPr>
              <p:spPr>
                <a:xfrm>
                  <a:off x="19532407" y="7055645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4" name="Rectangle 2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32407" y="7055645"/>
                  <a:ext cx="961225" cy="71885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4" name="Groupe 283"/>
          <p:cNvGrpSpPr/>
          <p:nvPr/>
        </p:nvGrpSpPr>
        <p:grpSpPr>
          <a:xfrm>
            <a:off x="21320879" y="6423078"/>
            <a:ext cx="3240360" cy="3803373"/>
            <a:chOff x="21320879" y="6433680"/>
            <a:chExt cx="3240360" cy="3803373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21320879" y="6433680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240" name="Groupe 239"/>
            <p:cNvGrpSpPr/>
            <p:nvPr/>
          </p:nvGrpSpPr>
          <p:grpSpPr>
            <a:xfrm>
              <a:off x="21478432" y="8438008"/>
              <a:ext cx="1823512" cy="1578045"/>
              <a:chOff x="3405393" y="9399691"/>
              <a:chExt cx="2323078" cy="1998693"/>
            </a:xfrm>
          </p:grpSpPr>
          <p:sp>
            <p:nvSpPr>
              <p:cNvPr id="257" name="Rectangle 256"/>
              <p:cNvSpPr/>
              <p:nvPr/>
            </p:nvSpPr>
            <p:spPr>
              <a:xfrm>
                <a:off x="3405393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58" name="Connecteur droit 257"/>
              <p:cNvCxnSpPr/>
              <p:nvPr/>
            </p:nvCxnSpPr>
            <p:spPr>
              <a:xfrm>
                <a:off x="3405393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59" name="Rectangle 258"/>
              <p:cNvSpPr/>
              <p:nvPr/>
            </p:nvSpPr>
            <p:spPr>
              <a:xfrm>
                <a:off x="3967354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>
                    <a:solidFill>
                      <a:srgbClr val="000000"/>
                    </a:solidFill>
                  </a:rPr>
                  <a:t>LDL</a:t>
                </a:r>
                <a:endParaRPr lang="en-GB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0" name="Rectangle 249"/>
            <p:cNvSpPr/>
            <p:nvPr/>
          </p:nvSpPr>
          <p:spPr>
            <a:xfrm>
              <a:off x="23422601" y="6636653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23760842" y="6636653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24110898" y="6636653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23588763" y="6637878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23935870" y="6637878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24282485" y="6636653"/>
              <a:ext cx="171587" cy="15780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23422601" y="8436853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23760842" y="8436853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24110898" y="8436853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23588763" y="8438078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23935870" y="8438078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24282485" y="8436853"/>
              <a:ext cx="171587" cy="15780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23643162" y="8871932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>
                  <a:solidFill>
                    <a:srgbClr val="000000"/>
                  </a:solidFill>
                </a:rPr>
                <a:t>S</a:t>
              </a:r>
              <a:endParaRPr lang="en-GB" b="1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Rectangle 264"/>
                <p:cNvSpPr/>
                <p:nvPr/>
              </p:nvSpPr>
              <p:spPr>
                <a:xfrm>
                  <a:off x="23589976" y="7066861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5" name="Rectangle 2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89976" y="7066861"/>
                  <a:ext cx="961225" cy="71885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Espace réservé du texte 3"/>
              <p:cNvSpPr txBox="1">
                <a:spLocks/>
              </p:cNvSpPr>
              <p:nvPr/>
            </p:nvSpPr>
            <p:spPr>
              <a:xfrm>
                <a:off x="1524141" y="2696816"/>
                <a:ext cx="23330592" cy="2808312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Font typeface="Wingdings" pitchFamily="2" charset="2"/>
                  <a:buChar char="Ø"/>
                </a:pPr>
                <a:r>
                  <a:rPr lang="en-GB" smtClean="0">
                    <a:solidFill>
                      <a:srgbClr val="000000"/>
                    </a:solidFill>
                  </a:rPr>
                  <a:t>The most time consumming task is the compuation of </a:t>
                </a:r>
                <a14:m>
                  <m:oMath xmlns:m="http://schemas.openxmlformats.org/officeDocument/2006/math">
                    <m:r>
                      <a:rPr lang="en-GB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GB" b="1" smtClean="0">
                        <a:solidFill>
                          <a:srgbClr val="000000"/>
                        </a:solidFill>
                        <a:latin typeface="Cambria Math"/>
                      </a:rPr>
                      <m:t>𝐒</m:t>
                    </m:r>
                  </m:oMath>
                </a14:m>
                <a:endParaRPr lang="en-GB" smtClean="0">
                  <a:solidFill>
                    <a:srgbClr val="000000"/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GB" smtClean="0">
                    <a:solidFill>
                      <a:srgbClr val="000000"/>
                    </a:solidFill>
                  </a:rPr>
                  <a:t>Each column can be computed in parallel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5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141" y="2696816"/>
                <a:ext cx="23330592" cy="2808312"/>
              </a:xfrm>
              <a:prstGeom prst="rect">
                <a:avLst/>
              </a:prstGeom>
              <a:blipFill rotWithShape="1">
                <a:blip r:embed="rId10"/>
                <a:stretch>
                  <a:fillRect l="-12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3" name="Groupe 292"/>
          <p:cNvGrpSpPr/>
          <p:nvPr/>
        </p:nvGrpSpPr>
        <p:grpSpPr>
          <a:xfrm>
            <a:off x="13292832" y="6153200"/>
            <a:ext cx="3240360" cy="4536504"/>
            <a:chOff x="13004800" y="5905971"/>
            <a:chExt cx="3843620" cy="5646114"/>
          </a:xfrm>
        </p:grpSpPr>
        <p:sp>
          <p:nvSpPr>
            <p:cNvPr id="287" name="Rectangle à coins arrondis 286"/>
            <p:cNvSpPr/>
            <p:nvPr/>
          </p:nvSpPr>
          <p:spPr>
            <a:xfrm>
              <a:off x="13004800" y="5905971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Thread</a:t>
              </a:r>
            </a:p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(0,0)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88" name="Rectangle à coins arrondis 287"/>
            <p:cNvSpPr/>
            <p:nvPr/>
          </p:nvSpPr>
          <p:spPr>
            <a:xfrm>
              <a:off x="14940208" y="5905971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Thread</a:t>
              </a:r>
            </a:p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(0,1)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89" name="Rectangle à coins arrondis 288"/>
            <p:cNvSpPr/>
            <p:nvPr/>
          </p:nvSpPr>
          <p:spPr>
            <a:xfrm>
              <a:off x="13004800" y="7792603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Thread</a:t>
              </a:r>
            </a:p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(1,0)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90" name="Rectangle à coins arrondis 289"/>
            <p:cNvSpPr/>
            <p:nvPr/>
          </p:nvSpPr>
          <p:spPr>
            <a:xfrm>
              <a:off x="14940208" y="7792603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Thread</a:t>
              </a:r>
            </a:p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(1,1)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91" name="Rectangle à coins arrondis 290"/>
            <p:cNvSpPr/>
            <p:nvPr/>
          </p:nvSpPr>
          <p:spPr>
            <a:xfrm>
              <a:off x="13004800" y="9672345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Thread</a:t>
              </a:r>
            </a:p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(2,0)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92" name="Rectangle à coins arrondis 291"/>
            <p:cNvSpPr/>
            <p:nvPr/>
          </p:nvSpPr>
          <p:spPr>
            <a:xfrm>
              <a:off x="14940208" y="9672345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Thread</a:t>
              </a:r>
            </a:p>
            <a:p>
              <a:pPr algn="ctr"/>
              <a:r>
                <a:rPr lang="en-GB" smtClean="0">
                  <a:solidFill>
                    <a:srgbClr val="000000"/>
                  </a:solidFill>
                </a:rPr>
                <a:t>(2,0)</a:t>
              </a:r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33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ns_Update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2682" y="9969872"/>
            <a:ext cx="11303429" cy="847757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Validation of the method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24" name="lens_m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96888" y="9969872"/>
            <a:ext cx="11233248" cy="8424936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4732992" y="14096726"/>
            <a:ext cx="9595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 smtClean="0">
                <a:solidFill>
                  <a:schemeClr val="bg1"/>
                </a:solidFill>
              </a:rPr>
              <a:t>dt</a:t>
            </a:r>
            <a:r>
              <a:rPr lang="en-GB" sz="4800" dirty="0" smtClean="0">
                <a:solidFill>
                  <a:schemeClr val="bg1"/>
                </a:solidFill>
              </a:rPr>
              <a:t>=0,01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Update every 3 time steps on average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7"/>
          <p:cNvSpPr txBox="1">
            <a:spLocks/>
          </p:cNvSpPr>
          <p:nvPr/>
        </p:nvSpPr>
        <p:spPr>
          <a:xfrm>
            <a:off x="1568195" y="2849216"/>
            <a:ext cx="23330592" cy="561662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Compare the positions with different approximations of the Compliance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The green shape represent the exact solution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The object is non homogeneous : Red </a:t>
            </a:r>
            <a:r>
              <a:rPr lang="en-GB" dirty="0" err="1" smtClean="0">
                <a:solidFill>
                  <a:schemeClr val="tx1"/>
                </a:solidFill>
              </a:rPr>
              <a:t>tetrahedra</a:t>
            </a:r>
            <a:r>
              <a:rPr lang="en-GB" dirty="0" smtClean="0">
                <a:solidFill>
                  <a:schemeClr val="tx1"/>
                </a:solidFill>
              </a:rPr>
              <a:t> are stiffer than blue ones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With Asynchronous update of the </a:t>
            </a:r>
            <a:r>
              <a:rPr lang="en-GB" dirty="0" err="1" smtClean="0">
                <a:solidFill>
                  <a:schemeClr val="tx1"/>
                </a:solidFill>
              </a:rPr>
              <a:t>preconditioner</a:t>
            </a:r>
            <a:r>
              <a:rPr lang="en-GB" dirty="0" smtClean="0">
                <a:solidFill>
                  <a:schemeClr val="tx1"/>
                </a:solidFill>
              </a:rPr>
              <a:t>, we get almost the correct solution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The green part and the blue part overlap perfectly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521654" y="13498016"/>
            <a:ext cx="3346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>
                <a:solidFill>
                  <a:schemeClr val="bg1"/>
                </a:solidFill>
              </a:rPr>
              <a:t>dt</a:t>
            </a:r>
            <a:r>
              <a:rPr lang="en-GB" sz="4800" dirty="0" smtClean="0">
                <a:solidFill>
                  <a:schemeClr val="bg1"/>
                </a:solidFill>
              </a:rPr>
              <a:t>=0,01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Compliance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Warping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356074" y="13498018"/>
            <a:ext cx="3634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>
                <a:solidFill>
                  <a:schemeClr val="bg1"/>
                </a:solidFill>
              </a:rPr>
              <a:t>dt</a:t>
            </a:r>
            <a:r>
              <a:rPr lang="en-GB" sz="4800" dirty="0" smtClean="0">
                <a:solidFill>
                  <a:schemeClr val="bg1"/>
                </a:solidFill>
              </a:rPr>
              <a:t>=0,01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Update every  50 time steps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190809" y="13498016"/>
            <a:ext cx="3634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>
                <a:solidFill>
                  <a:schemeClr val="bg1"/>
                </a:solidFill>
              </a:rPr>
              <a:t>dt</a:t>
            </a:r>
            <a:r>
              <a:rPr lang="en-GB" sz="4800" dirty="0" smtClean="0">
                <a:solidFill>
                  <a:schemeClr val="bg1"/>
                </a:solidFill>
              </a:rPr>
              <a:t>=0,01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Update every 20 time steps</a:t>
            </a:r>
          </a:p>
        </p:txBody>
      </p:sp>
    </p:spTree>
    <p:extLst>
      <p:ext uri="{BB962C8B-B14F-4D97-AF65-F5344CB8AC3E}">
        <p14:creationId xmlns:p14="http://schemas.microsoft.com/office/powerpoint/2010/main" val="15034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Computation time on GPU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42</a:t>
            </a:fld>
            <a:endParaRPr lang="en-GB"/>
          </a:p>
        </p:txBody>
      </p:sp>
      <p:grpSp>
        <p:nvGrpSpPr>
          <p:cNvPr id="8" name="Groupe 7"/>
          <p:cNvGrpSpPr/>
          <p:nvPr/>
        </p:nvGrpSpPr>
        <p:grpSpPr>
          <a:xfrm>
            <a:off x="14883" y="8025408"/>
            <a:ext cx="13306425" cy="10009112"/>
            <a:chOff x="-1736" y="8457456"/>
            <a:chExt cx="13306425" cy="10009112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475408" y="8457456"/>
              <a:ext cx="12385376" cy="10009112"/>
            </a:xfrm>
            <a:prstGeom prst="roundRect">
              <a:avLst>
                <a:gd name="adj" fmla="val 803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" y="8673480"/>
              <a:ext cx="13306425" cy="933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e 8"/>
          <p:cNvGrpSpPr/>
          <p:nvPr/>
        </p:nvGrpSpPr>
        <p:grpSpPr>
          <a:xfrm>
            <a:off x="12719793" y="8025408"/>
            <a:ext cx="13306425" cy="10009112"/>
            <a:chOff x="12703174" y="8457456"/>
            <a:chExt cx="13306425" cy="1000911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13304689" y="8457456"/>
              <a:ext cx="12241360" cy="10009112"/>
            </a:xfrm>
            <a:prstGeom prst="roundRect">
              <a:avLst>
                <a:gd name="adj" fmla="val 803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3174" y="8673480"/>
              <a:ext cx="13306425" cy="933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14165871" y="8253626"/>
            <a:ext cx="2779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mtClean="0"/>
              <a:t>Accélération</a:t>
            </a:r>
            <a:endParaRPr lang="en-GB" sz="4000"/>
          </a:p>
        </p:txBody>
      </p:sp>
      <p:sp>
        <p:nvSpPr>
          <p:cNvPr id="14" name="ZoneTexte 13"/>
          <p:cNvSpPr txBox="1"/>
          <p:nvPr/>
        </p:nvSpPr>
        <p:spPr>
          <a:xfrm>
            <a:off x="1411511" y="8253626"/>
            <a:ext cx="2619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mtClean="0"/>
              <a:t>Temps (sec)</a:t>
            </a:r>
            <a:endParaRPr lang="en-GB" sz="4000"/>
          </a:p>
        </p:txBody>
      </p:sp>
      <p:sp>
        <p:nvSpPr>
          <p:cNvPr id="15" name="ZoneTexte 14"/>
          <p:cNvSpPr txBox="1"/>
          <p:nvPr/>
        </p:nvSpPr>
        <p:spPr>
          <a:xfrm>
            <a:off x="4484548" y="17343271"/>
            <a:ext cx="504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mtClean="0"/>
              <a:t>Nombre de Contraintes</a:t>
            </a:r>
            <a:endParaRPr lang="en-GB" sz="4000"/>
          </a:p>
        </p:txBody>
      </p:sp>
      <p:sp>
        <p:nvSpPr>
          <p:cNvPr id="16" name="ZoneTexte 15"/>
          <p:cNvSpPr txBox="1"/>
          <p:nvPr/>
        </p:nvSpPr>
        <p:spPr>
          <a:xfrm>
            <a:off x="17258441" y="17326634"/>
            <a:ext cx="504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mtClean="0"/>
              <a:t>Nombre de Contraintes</a:t>
            </a:r>
            <a:endParaRPr lang="en-GB" sz="4000"/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1590960" y="1832720"/>
            <a:ext cx="24159256" cy="496016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With GPU implementation we can solve up to 128 constraints at the same cost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Real time computation is very limited on CPU (less than 10 constraints)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Enable to handle large number of contacts in real time on GPU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This method is well suit with LDI approach</a:t>
            </a:r>
          </a:p>
        </p:txBody>
      </p:sp>
    </p:spTree>
    <p:extLst>
      <p:ext uri="{BB962C8B-B14F-4D97-AF65-F5344CB8AC3E}">
        <p14:creationId xmlns:p14="http://schemas.microsoft.com/office/powerpoint/2010/main" val="39668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1</a:t>
            </a:r>
            <a:endParaRPr lang="fr-FR" sz="5400" dirty="0"/>
          </a:p>
        </p:txBody>
      </p:sp>
      <p:sp>
        <p:nvSpPr>
          <p:cNvPr id="8" name="Ellipse 7"/>
          <p:cNvSpPr/>
          <p:nvPr/>
        </p:nvSpPr>
        <p:spPr>
          <a:xfrm>
            <a:off x="2563640" y="1473464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5</a:t>
            </a:r>
            <a:endParaRPr lang="fr-FR" sz="5400" dirty="0"/>
          </a:p>
        </p:txBody>
      </p:sp>
      <p:sp>
        <p:nvSpPr>
          <p:cNvPr id="20" name="Ellipse 19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4</a:t>
            </a:r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2</a:t>
            </a:r>
            <a:endParaRPr lang="fr-FR" sz="5400" dirty="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3</a:t>
            </a:r>
          </a:p>
        </p:txBody>
      </p:sp>
      <p:sp>
        <p:nvSpPr>
          <p:cNvPr id="13" name="Espace réservé du texte 3"/>
          <p:cNvSpPr txBox="1">
            <a:spLocks/>
          </p:cNvSpPr>
          <p:nvPr/>
        </p:nvSpPr>
        <p:spPr>
          <a:xfrm>
            <a:off x="3715768" y="3347359"/>
            <a:ext cx="1144927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Overview and theoretical bases</a:t>
            </a:r>
          </a:p>
        </p:txBody>
      </p:sp>
      <p:sp>
        <p:nvSpPr>
          <p:cNvPr id="14" name="Espace réservé du texte 3"/>
          <p:cNvSpPr txBox="1">
            <a:spLocks/>
          </p:cNvSpPr>
          <p:nvPr/>
        </p:nvSpPr>
        <p:spPr>
          <a:xfrm>
            <a:off x="3684641" y="6100969"/>
            <a:ext cx="928903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GPU parallelization and </a:t>
            </a:r>
            <a:r>
              <a:rPr lang="en-GB" dirty="0" err="1">
                <a:solidFill>
                  <a:schemeClr val="tx1"/>
                </a:solidFill>
              </a:rPr>
              <a:t>Cuda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Espace réservé du texte 3"/>
          <p:cNvSpPr txBox="1">
            <a:spLocks/>
          </p:cNvSpPr>
          <p:nvPr/>
        </p:nvSpPr>
        <p:spPr>
          <a:xfrm>
            <a:off x="3691178" y="8854579"/>
            <a:ext cx="12625990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dirty="0" err="1" smtClean="0">
                <a:solidFill>
                  <a:schemeClr val="tx1"/>
                </a:solidFill>
              </a:rPr>
              <a:t>Preconditioners</a:t>
            </a:r>
            <a:r>
              <a:rPr lang="en-GB" dirty="0" smtClean="0">
                <a:solidFill>
                  <a:schemeClr val="tx1"/>
                </a:solidFill>
              </a:rPr>
              <a:t>  and asynchronous </a:t>
            </a:r>
            <a:r>
              <a:rPr lang="en-GB" dirty="0">
                <a:solidFill>
                  <a:schemeClr val="tx1"/>
                </a:solidFill>
              </a:rPr>
              <a:t>solvers</a:t>
            </a:r>
          </a:p>
        </p:txBody>
      </p:sp>
      <p:sp>
        <p:nvSpPr>
          <p:cNvPr id="16" name="Espace réservé du texte 3"/>
          <p:cNvSpPr txBox="1">
            <a:spLocks/>
          </p:cNvSpPr>
          <p:nvPr/>
        </p:nvSpPr>
        <p:spPr>
          <a:xfrm>
            <a:off x="3715768" y="14361798"/>
            <a:ext cx="928903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3691178" y="11608189"/>
            <a:ext cx="1147386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>
                <a:solidFill>
                  <a:schemeClr val="tx1"/>
                </a:solidFill>
              </a:rPr>
              <a:t>Asynchronous solvers for contact</a:t>
            </a:r>
          </a:p>
        </p:txBody>
      </p:sp>
    </p:spTree>
    <p:extLst>
      <p:ext uri="{BB962C8B-B14F-4D97-AF65-F5344CB8AC3E}">
        <p14:creationId xmlns:p14="http://schemas.microsoft.com/office/powerpoint/2010/main" val="33569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5" name="lapa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549" t="6542" r="4978" b="6681"/>
          <a:stretch/>
        </p:blipFill>
        <p:spPr>
          <a:xfrm>
            <a:off x="0" y="-17884"/>
            <a:ext cx="26009600" cy="189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4" name="hms_micca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25" r="3223"/>
          <a:stretch/>
        </p:blipFill>
        <p:spPr>
          <a:xfrm>
            <a:off x="0" y="0"/>
            <a:ext cx="26009600" cy="189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cub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648" y="-111496"/>
            <a:ext cx="26038248" cy="1908212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46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354762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/>
          <p:cNvSpPr txBox="1">
            <a:spLocks/>
          </p:cNvSpPr>
          <p:nvPr/>
        </p:nvSpPr>
        <p:spPr>
          <a:xfrm>
            <a:off x="2707656" y="6297216"/>
            <a:ext cx="11411767" cy="201622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smtClean="0">
                <a:solidFill>
                  <a:srgbClr val="000000"/>
                </a:solidFill>
              </a:rPr>
              <a:t>Thank you for your attention</a:t>
            </a:r>
          </a:p>
          <a:p>
            <a:pPr lvl="1"/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2113247" indent="-812787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325114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455160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585206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715252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845298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75344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1053907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60C0FB5-74E4-48C8-AEED-6F359FC6E340}" type="slidenum">
              <a:rPr lang="en-US" altLang="fr-FR" sz="3400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 eaLnBrk="1" hangingPunct="1"/>
              <a:t>5</a:t>
            </a:fld>
            <a:endParaRPr lang="en-US" altLang="fr-FR" sz="3400">
              <a:solidFill>
                <a:srgbClr val="FFFFFF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4294967295"/>
          </p:nvPr>
        </p:nvSpPr>
        <p:spPr bwMode="auto">
          <a:xfrm>
            <a:off x="685800" y="4502150"/>
            <a:ext cx="2532380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/>
          </a:bodyPr>
          <a:lstStyle/>
          <a:p>
            <a:r>
              <a:rPr lang="en-US" altLang="fr-FR" sz="5700"/>
              <a:t>Simulation too fast: </a:t>
            </a:r>
            <a:endParaRPr lang="en-US" altLang="fr-FR" sz="4600">
              <a:solidFill>
                <a:schemeClr val="tx1"/>
              </a:solidFill>
            </a:endParaRPr>
          </a:p>
        </p:txBody>
      </p:sp>
      <p:cxnSp>
        <p:nvCxnSpPr>
          <p:cNvPr id="79" name="Connecteur droit avec flèche 78"/>
          <p:cNvCxnSpPr/>
          <p:nvPr/>
        </p:nvCxnSpPr>
        <p:spPr>
          <a:xfrm>
            <a:off x="5278637" y="7485599"/>
            <a:ext cx="1945816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5434886" y="7174099"/>
            <a:ext cx="0" cy="6144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>
            <a:off x="6663822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>
            <a:off x="7885289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>
            <a:off x="9114226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>
            <a:off x="10334131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>
            <a:off x="11570537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>
            <a:off x="12792004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>
            <a:off x="14020941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>
            <a:off x="15240846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>
            <a:off x="16469783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17691250" y="7174099"/>
            <a:ext cx="0" cy="6144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 flipH="1">
            <a:off x="17691251" y="7481332"/>
            <a:ext cx="4906715" cy="42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23826901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Accolade fermante 7"/>
          <p:cNvSpPr/>
          <p:nvPr/>
        </p:nvSpPr>
        <p:spPr>
          <a:xfrm rot="5400000">
            <a:off x="5715204" y="7655741"/>
            <a:ext cx="565894" cy="112652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260092" tIns="130046" rIns="260092" bIns="130046" rtlCol="0" anchor="ctr"/>
          <a:lstStyle/>
          <a:p>
            <a:pPr algn="ctr"/>
            <a:endParaRPr lang="en-US"/>
          </a:p>
        </p:txBody>
      </p:sp>
      <p:sp>
        <p:nvSpPr>
          <p:cNvPr id="116" name="ZoneTexte 115"/>
          <p:cNvSpPr txBox="1"/>
          <p:nvPr/>
        </p:nvSpPr>
        <p:spPr>
          <a:xfrm>
            <a:off x="5432718" y="8403035"/>
            <a:ext cx="1055858" cy="1001296"/>
          </a:xfrm>
          <a:prstGeom prst="rect">
            <a:avLst/>
          </a:prstGeom>
          <a:noFill/>
        </p:spPr>
        <p:txBody>
          <a:bodyPr wrap="none" lIns="260092" tIns="130046" rIns="260092" bIns="130046" rtlCol="0">
            <a:spAutoFit/>
          </a:bodyPr>
          <a:lstStyle/>
          <a:p>
            <a:r>
              <a:rPr lang="en-US" sz="4800" smtClean="0"/>
              <a:t>dt</a:t>
            </a:r>
            <a:endParaRPr lang="en-US" sz="4800"/>
          </a:p>
        </p:txBody>
      </p:sp>
      <p:sp>
        <p:nvSpPr>
          <p:cNvPr id="117" name="ZoneTexte 116"/>
          <p:cNvSpPr txBox="1"/>
          <p:nvPr/>
        </p:nvSpPr>
        <p:spPr>
          <a:xfrm>
            <a:off x="5047706" y="5945162"/>
            <a:ext cx="732052" cy="1001296"/>
          </a:xfrm>
          <a:prstGeom prst="rect">
            <a:avLst/>
          </a:prstGeom>
          <a:noFill/>
        </p:spPr>
        <p:txBody>
          <a:bodyPr wrap="none" lIns="260092" tIns="130046" rIns="260092" bIns="130046" rtlCol="0">
            <a:spAutoFit/>
          </a:bodyPr>
          <a:lstStyle/>
          <a:p>
            <a:r>
              <a:rPr lang="en-US" sz="4800" smtClean="0"/>
              <a:t>t</a:t>
            </a:r>
            <a:endParaRPr lang="en-US" sz="4800"/>
          </a:p>
        </p:txBody>
      </p:sp>
      <p:sp>
        <p:nvSpPr>
          <p:cNvPr id="121" name="ZoneTexte 120"/>
          <p:cNvSpPr txBox="1"/>
          <p:nvPr/>
        </p:nvSpPr>
        <p:spPr>
          <a:xfrm>
            <a:off x="5974794" y="5945162"/>
            <a:ext cx="1568819" cy="1001296"/>
          </a:xfrm>
          <a:prstGeom prst="rect">
            <a:avLst/>
          </a:prstGeom>
          <a:noFill/>
        </p:spPr>
        <p:txBody>
          <a:bodyPr wrap="none" lIns="260092" tIns="130046" rIns="260092" bIns="130046" rtlCol="0">
            <a:spAutoFit/>
          </a:bodyPr>
          <a:lstStyle/>
          <a:p>
            <a:r>
              <a:rPr lang="en-US" sz="4800" smtClean="0"/>
              <a:t>t+dt</a:t>
            </a:r>
            <a:endParaRPr lang="en-US" sz="4800"/>
          </a:p>
        </p:txBody>
      </p:sp>
      <p:sp>
        <p:nvSpPr>
          <p:cNvPr id="124" name="ZoneTexte 123"/>
          <p:cNvSpPr txBox="1"/>
          <p:nvPr/>
        </p:nvSpPr>
        <p:spPr>
          <a:xfrm>
            <a:off x="16717717" y="5945162"/>
            <a:ext cx="2157121" cy="1001296"/>
          </a:xfrm>
          <a:prstGeom prst="rect">
            <a:avLst/>
          </a:prstGeom>
          <a:noFill/>
        </p:spPr>
        <p:txBody>
          <a:bodyPr wrap="none" lIns="260092" tIns="130046" rIns="260092" bIns="130046" rtlCol="0">
            <a:spAutoFit/>
          </a:bodyPr>
          <a:lstStyle/>
          <a:p>
            <a:r>
              <a:rPr lang="en-US" sz="4800" smtClean="0"/>
              <a:t>t+1sec</a:t>
            </a:r>
            <a:endParaRPr lang="en-US" sz="4800"/>
          </a:p>
        </p:txBody>
      </p:sp>
      <p:cxnSp>
        <p:nvCxnSpPr>
          <p:cNvPr id="125" name="Connecteur droit avec flèche 124"/>
          <p:cNvCxnSpPr/>
          <p:nvPr/>
        </p:nvCxnSpPr>
        <p:spPr>
          <a:xfrm>
            <a:off x="5278637" y="11065731"/>
            <a:ext cx="1945816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5439869" y="10741277"/>
            <a:ext cx="0" cy="6144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8" name="ZoneTexte 127"/>
          <p:cNvSpPr txBox="1"/>
          <p:nvPr/>
        </p:nvSpPr>
        <p:spPr>
          <a:xfrm>
            <a:off x="21464435" y="9666654"/>
            <a:ext cx="2157121" cy="1001296"/>
          </a:xfrm>
          <a:prstGeom prst="rect">
            <a:avLst/>
          </a:prstGeom>
          <a:noFill/>
        </p:spPr>
        <p:txBody>
          <a:bodyPr wrap="none" lIns="260092" tIns="130046" rIns="260092" bIns="130046" rtlCol="0">
            <a:spAutoFit/>
          </a:bodyPr>
          <a:lstStyle/>
          <a:p>
            <a:r>
              <a:rPr lang="en-US" sz="4800" smtClean="0"/>
              <a:t>t+1sec</a:t>
            </a:r>
            <a:endParaRPr lang="en-US" sz="4800"/>
          </a:p>
        </p:txBody>
      </p:sp>
      <p:cxnSp>
        <p:nvCxnSpPr>
          <p:cNvPr id="129" name="Connecteur droit 128"/>
          <p:cNvCxnSpPr/>
          <p:nvPr/>
        </p:nvCxnSpPr>
        <p:spPr>
          <a:xfrm>
            <a:off x="22597965" y="10718723"/>
            <a:ext cx="0" cy="6144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0" name="ZoneTexte 129"/>
          <p:cNvSpPr txBox="1"/>
          <p:nvPr/>
        </p:nvSpPr>
        <p:spPr>
          <a:xfrm>
            <a:off x="5035236" y="9690732"/>
            <a:ext cx="732052" cy="1001296"/>
          </a:xfrm>
          <a:prstGeom prst="rect">
            <a:avLst/>
          </a:prstGeom>
          <a:noFill/>
        </p:spPr>
        <p:txBody>
          <a:bodyPr wrap="none" lIns="260092" tIns="130046" rIns="260092" bIns="130046" rtlCol="0">
            <a:spAutoFit/>
          </a:bodyPr>
          <a:lstStyle/>
          <a:p>
            <a:r>
              <a:rPr lang="en-US" sz="4800" smtClean="0"/>
              <a:t>t</a:t>
            </a:r>
            <a:endParaRPr lang="en-US" sz="4800"/>
          </a:p>
        </p:txBody>
      </p:sp>
      <p:cxnSp>
        <p:nvCxnSpPr>
          <p:cNvPr id="3" name="Connecteur droit 2"/>
          <p:cNvCxnSpPr/>
          <p:nvPr/>
        </p:nvCxnSpPr>
        <p:spPr>
          <a:xfrm flipH="1" flipV="1">
            <a:off x="17691251" y="7573968"/>
            <a:ext cx="4906715" cy="34745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5439869" y="7485601"/>
            <a:ext cx="0" cy="35510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920257" y="13030764"/>
            <a:ext cx="24578731" cy="16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5100" dirty="0"/>
              <a:t>Slow down the simulation with a waiting loop</a:t>
            </a:r>
          </a:p>
          <a:p>
            <a:pPr marL="0" indent="0">
              <a:buNone/>
            </a:pPr>
            <a:endParaRPr lang="en-US" altLang="fr-FR" sz="5100" dirty="0"/>
          </a:p>
        </p:txBody>
      </p:sp>
      <p:cxnSp>
        <p:nvCxnSpPr>
          <p:cNvPr id="43" name="Connecteur droit 42"/>
          <p:cNvCxnSpPr/>
          <p:nvPr/>
        </p:nvCxnSpPr>
        <p:spPr>
          <a:xfrm flipV="1">
            <a:off x="22597963" y="7562089"/>
            <a:ext cx="3" cy="34638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20149123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21369028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22605434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18916087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22597962" y="7174099"/>
            <a:ext cx="0" cy="6144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17691250" y="7174099"/>
            <a:ext cx="0" cy="61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21462231" y="6040360"/>
            <a:ext cx="2157121" cy="1001296"/>
          </a:xfrm>
          <a:prstGeom prst="rect">
            <a:avLst/>
          </a:prstGeom>
          <a:noFill/>
        </p:spPr>
        <p:txBody>
          <a:bodyPr wrap="none" lIns="260092" tIns="130046" rIns="260092" bIns="130046" rtlCol="0">
            <a:spAutoFit/>
          </a:bodyPr>
          <a:lstStyle/>
          <a:p>
            <a:r>
              <a:rPr lang="en-US" sz="4800" smtClean="0"/>
              <a:t>t+1sec</a:t>
            </a:r>
            <a:endParaRPr lang="en-US" sz="4800"/>
          </a:p>
        </p:txBody>
      </p:sp>
      <p:sp>
        <p:nvSpPr>
          <p:cNvPr id="42" name="ZoneTexte 41"/>
          <p:cNvSpPr txBox="1"/>
          <p:nvPr/>
        </p:nvSpPr>
        <p:spPr>
          <a:xfrm>
            <a:off x="515366" y="6973059"/>
            <a:ext cx="4301275" cy="962998"/>
          </a:xfrm>
          <a:prstGeom prst="rect">
            <a:avLst/>
          </a:prstGeom>
          <a:noFill/>
        </p:spPr>
        <p:txBody>
          <a:bodyPr wrap="square" lIns="260092" tIns="130046" rIns="260092" bIns="130046" rtlCol="0">
            <a:spAutoFit/>
          </a:bodyPr>
          <a:lstStyle/>
          <a:p>
            <a:r>
              <a:rPr lang="en-US" sz="4600" dirty="0"/>
              <a:t>Simulation time</a:t>
            </a:r>
            <a:endParaRPr lang="en-US" sz="4600" dirty="0"/>
          </a:p>
        </p:txBody>
      </p:sp>
      <p:sp>
        <p:nvSpPr>
          <p:cNvPr id="44" name="ZoneTexte 43"/>
          <p:cNvSpPr txBox="1"/>
          <p:nvPr/>
        </p:nvSpPr>
        <p:spPr>
          <a:xfrm>
            <a:off x="515366" y="10477210"/>
            <a:ext cx="4524621" cy="962998"/>
          </a:xfrm>
          <a:prstGeom prst="rect">
            <a:avLst/>
          </a:prstGeom>
          <a:noFill/>
        </p:spPr>
        <p:txBody>
          <a:bodyPr wrap="square" lIns="260092" tIns="130046" rIns="260092" bIns="130046" rtlCol="0">
            <a:spAutoFit/>
          </a:bodyPr>
          <a:lstStyle/>
          <a:p>
            <a:r>
              <a:rPr lang="en-US" sz="4600" dirty="0"/>
              <a:t>User time (real)</a:t>
            </a:r>
            <a:endParaRPr lang="en-US" sz="4600" dirty="0"/>
          </a:p>
        </p:txBody>
      </p:sp>
      <p:sp>
        <p:nvSpPr>
          <p:cNvPr id="50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/>
          <a:lstStyle/>
          <a:p>
            <a:pPr algn="l" eaLnBrk="1" hangingPunct="1"/>
            <a:r>
              <a:rPr lang="en-US" altLang="fr-FR" dirty="0" smtClean="0">
                <a:solidFill>
                  <a:schemeClr val="tx1"/>
                </a:solidFill>
              </a:rPr>
              <a:t>Real time : definition</a:t>
            </a:r>
          </a:p>
        </p:txBody>
      </p:sp>
    </p:spTree>
    <p:extLst>
      <p:ext uri="{BB962C8B-B14F-4D97-AF65-F5344CB8AC3E}">
        <p14:creationId xmlns:p14="http://schemas.microsoft.com/office/powerpoint/2010/main" val="33271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8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2113247" indent="-812787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325114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455160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585206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715252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845298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75344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1053907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60C0FB5-74E4-48C8-AEED-6F359FC6E340}" type="slidenum">
              <a:rPr lang="en-US" altLang="fr-FR" sz="3400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 eaLnBrk="1" hangingPunct="1"/>
              <a:t>6</a:t>
            </a:fld>
            <a:endParaRPr lang="en-US" altLang="fr-FR" sz="3400">
              <a:solidFill>
                <a:srgbClr val="FFFFFF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4294967295"/>
          </p:nvPr>
        </p:nvSpPr>
        <p:spPr bwMode="auto">
          <a:xfrm>
            <a:off x="685800" y="4502150"/>
            <a:ext cx="2532380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/>
          </a:bodyPr>
          <a:lstStyle/>
          <a:p>
            <a:r>
              <a:rPr lang="en-US" altLang="fr-FR" sz="5700" dirty="0"/>
              <a:t>Simulation too slow : </a:t>
            </a:r>
            <a:endParaRPr lang="en-US" altLang="fr-FR" sz="4600" dirty="0">
              <a:solidFill>
                <a:schemeClr val="tx1"/>
              </a:solidFill>
            </a:endParaRPr>
          </a:p>
        </p:txBody>
      </p:sp>
      <p:grpSp>
        <p:nvGrpSpPr>
          <p:cNvPr id="122" name="Groupe 121"/>
          <p:cNvGrpSpPr/>
          <p:nvPr/>
        </p:nvGrpSpPr>
        <p:grpSpPr>
          <a:xfrm>
            <a:off x="5035237" y="5945162"/>
            <a:ext cx="19701564" cy="5410583"/>
            <a:chOff x="1615288" y="2708920"/>
            <a:chExt cx="6926331" cy="1902158"/>
          </a:xfrm>
        </p:grpSpPr>
        <p:cxnSp>
          <p:nvCxnSpPr>
            <p:cNvPr id="79" name="Connecteur droit avec flèche 78"/>
            <p:cNvCxnSpPr/>
            <p:nvPr/>
          </p:nvCxnSpPr>
          <p:spPr>
            <a:xfrm>
              <a:off x="1700859" y="3250480"/>
              <a:ext cx="6840760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1755790" y="3140968"/>
              <a:ext cx="0" cy="2160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2187838" y="31409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2617260" y="31409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3049308" y="31409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3478181" y="31409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3912855" y="31409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4342277" y="31409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4774325" y="31409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5203198" y="31409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5635246" y="31424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>
              <a:off x="6064668" y="31424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6496716" y="31424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6925589" y="31424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>
              <a:off x="7360263" y="31424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>
              <a:off x="7789685" y="3142468"/>
              <a:ext cx="0" cy="2160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>
              <a:off x="8221733" y="3142468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Accolade fermante 7"/>
            <p:cNvSpPr/>
            <p:nvPr/>
          </p:nvSpPr>
          <p:spPr>
            <a:xfrm rot="5400000">
              <a:off x="1854339" y="3310295"/>
              <a:ext cx="198947" cy="396045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1755028" y="3573016"/>
              <a:ext cx="251459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 smtClean="0"/>
                <a:t>dt</a:t>
              </a:r>
              <a:endParaRPr lang="en-US" sz="4800" dirty="0"/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1619672" y="2708920"/>
              <a:ext cx="137621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/>
                <a:t>t</a:t>
              </a:r>
              <a:endParaRPr lang="en-US" sz="4800" dirty="0"/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1945601" y="2708920"/>
              <a:ext cx="431796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t+dt</a:t>
              </a:r>
              <a:endParaRPr lang="en-US" sz="4800"/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7424720" y="2708920"/>
              <a:ext cx="638621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t+1sec</a:t>
              </a:r>
              <a:endParaRPr lang="en-US" sz="4800"/>
            </a:p>
          </p:txBody>
        </p:sp>
        <p:cxnSp>
          <p:nvCxnSpPr>
            <p:cNvPr id="125" name="Connecteur droit avec flèche 124"/>
            <p:cNvCxnSpPr/>
            <p:nvPr/>
          </p:nvCxnSpPr>
          <p:spPr>
            <a:xfrm>
              <a:off x="1700859" y="4509120"/>
              <a:ext cx="6840760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1757542" y="4395054"/>
              <a:ext cx="0" cy="2160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8" name="ZoneTexte 127"/>
            <p:cNvSpPr txBox="1"/>
            <p:nvPr/>
          </p:nvSpPr>
          <p:spPr>
            <a:xfrm>
              <a:off x="5818781" y="4017793"/>
              <a:ext cx="638621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t+1sec</a:t>
              </a:r>
              <a:endParaRPr lang="en-US" sz="4800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6217288" y="4395054"/>
              <a:ext cx="0" cy="2160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0" name="ZoneTexte 129"/>
            <p:cNvSpPr txBox="1"/>
            <p:nvPr/>
          </p:nvSpPr>
          <p:spPr>
            <a:xfrm>
              <a:off x="1615288" y="4025722"/>
              <a:ext cx="137621" cy="29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/>
                <a:t>t</a:t>
              </a:r>
              <a:endParaRPr lang="en-US" sz="4800"/>
            </a:p>
          </p:txBody>
        </p:sp>
      </p:grpSp>
      <p:cxnSp>
        <p:nvCxnSpPr>
          <p:cNvPr id="3" name="Connecteur droit 2"/>
          <p:cNvCxnSpPr/>
          <p:nvPr/>
        </p:nvCxnSpPr>
        <p:spPr>
          <a:xfrm flipV="1">
            <a:off x="18125370" y="7485599"/>
            <a:ext cx="4472596" cy="356291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5439869" y="7485601"/>
            <a:ext cx="0" cy="35510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910347" y="12416296"/>
            <a:ext cx="24578731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5100" dirty="0"/>
              <a:t>Record the images of the simulation, and play them faster to reach real time.</a:t>
            </a:r>
          </a:p>
          <a:p>
            <a:r>
              <a:rPr lang="en-US" altLang="fr-FR" sz="5100" dirty="0"/>
              <a:t>Impossible when the user interact with the simulation ! 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15366" y="6973059"/>
            <a:ext cx="4301275" cy="962998"/>
          </a:xfrm>
          <a:prstGeom prst="rect">
            <a:avLst/>
          </a:prstGeom>
          <a:noFill/>
        </p:spPr>
        <p:txBody>
          <a:bodyPr wrap="square" lIns="260092" tIns="130046" rIns="260092" bIns="130046" rtlCol="0">
            <a:spAutoFit/>
          </a:bodyPr>
          <a:lstStyle/>
          <a:p>
            <a:r>
              <a:rPr lang="en-US" sz="4600"/>
              <a:t>Simulation time</a:t>
            </a:r>
            <a:endParaRPr lang="en-US" sz="4600"/>
          </a:p>
        </p:txBody>
      </p:sp>
      <p:sp>
        <p:nvSpPr>
          <p:cNvPr id="40" name="ZoneTexte 39"/>
          <p:cNvSpPr txBox="1"/>
          <p:nvPr/>
        </p:nvSpPr>
        <p:spPr>
          <a:xfrm>
            <a:off x="515366" y="10477210"/>
            <a:ext cx="4524621" cy="962998"/>
          </a:xfrm>
          <a:prstGeom prst="rect">
            <a:avLst/>
          </a:prstGeom>
          <a:noFill/>
        </p:spPr>
        <p:txBody>
          <a:bodyPr wrap="square" lIns="260092" tIns="130046" rIns="260092" bIns="130046" rtlCol="0">
            <a:spAutoFit/>
          </a:bodyPr>
          <a:lstStyle/>
          <a:p>
            <a:r>
              <a:rPr lang="en-US" sz="4600"/>
              <a:t>User time (real)</a:t>
            </a:r>
            <a:endParaRPr lang="en-US" sz="4600"/>
          </a:p>
        </p:txBody>
      </p:sp>
      <p:sp>
        <p:nvSpPr>
          <p:cNvPr id="42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/>
          <a:lstStyle/>
          <a:p>
            <a:pPr algn="l" eaLnBrk="1" hangingPunct="1"/>
            <a:r>
              <a:rPr lang="en-US" altLang="fr-FR" dirty="0" smtClean="0">
                <a:solidFill>
                  <a:schemeClr val="tx1"/>
                </a:solidFill>
              </a:rPr>
              <a:t>Real time : definition</a:t>
            </a:r>
          </a:p>
        </p:txBody>
      </p:sp>
    </p:spTree>
    <p:extLst>
      <p:ext uri="{BB962C8B-B14F-4D97-AF65-F5344CB8AC3E}">
        <p14:creationId xmlns:p14="http://schemas.microsoft.com/office/powerpoint/2010/main" val="85477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2113247" indent="-812787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325114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455160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585206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715252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845298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75344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1053907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60C0FB5-74E4-48C8-AEED-6F359FC6E340}" type="slidenum">
              <a:rPr lang="en-US" altLang="fr-FR" sz="3400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 eaLnBrk="1" hangingPunct="1"/>
              <a:t>7</a:t>
            </a:fld>
            <a:endParaRPr lang="en-US" altLang="fr-FR" sz="3400">
              <a:solidFill>
                <a:srgbClr val="FFFFFF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39" name="Rectangle 5"/>
          <p:cNvSpPr txBox="1">
            <a:spLocks noChangeArrowheads="1"/>
          </p:cNvSpPr>
          <p:nvPr/>
        </p:nvSpPr>
        <p:spPr bwMode="auto">
          <a:xfrm>
            <a:off x="932337" y="2994449"/>
            <a:ext cx="20660107" cy="318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4600" dirty="0"/>
              <a:t>Synchronize the simulated instruments with the simulated bodies</a:t>
            </a:r>
          </a:p>
          <a:p>
            <a:pPr marL="876004" indent="-614106"/>
            <a:r>
              <a:rPr lang="en-US" altLang="fr-FR" sz="4000" dirty="0"/>
              <a:t>Slow down the motion of the instruments in the simulation</a:t>
            </a:r>
          </a:p>
          <a:p>
            <a:pPr marL="876004" indent="-614106"/>
            <a:r>
              <a:rPr lang="en-US" altLang="fr-FR" sz="4000" dirty="0"/>
              <a:t>Difficult (impossible) to use for a surgeon</a:t>
            </a:r>
          </a:p>
          <a:p>
            <a:pPr marL="876004" indent="-614106"/>
            <a:r>
              <a:rPr lang="en-US" altLang="fr-FR" sz="4000" dirty="0"/>
              <a:t>Delay when applying haptic forces</a:t>
            </a: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13209623" y="7910195"/>
            <a:ext cx="0" cy="8397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angle 5"/>
          <p:cNvSpPr txBox="1">
            <a:spLocks noChangeArrowheads="1"/>
          </p:cNvSpPr>
          <p:nvPr/>
        </p:nvSpPr>
        <p:spPr bwMode="auto">
          <a:xfrm>
            <a:off x="4227016" y="15171803"/>
            <a:ext cx="5084641" cy="10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5100" dirty="0"/>
              <a:t>Real motion</a:t>
            </a:r>
          </a:p>
        </p:txBody>
      </p:sp>
      <p:sp>
        <p:nvSpPr>
          <p:cNvPr id="49" name="Rectangle 5"/>
          <p:cNvSpPr txBox="1">
            <a:spLocks noChangeArrowheads="1"/>
          </p:cNvSpPr>
          <p:nvPr/>
        </p:nvSpPr>
        <p:spPr bwMode="auto">
          <a:xfrm>
            <a:off x="18125370" y="15171339"/>
            <a:ext cx="3351600" cy="10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5100" dirty="0"/>
              <a:t>Simulation</a:t>
            </a:r>
          </a:p>
        </p:txBody>
      </p:sp>
      <p:sp>
        <p:nvSpPr>
          <p:cNvPr id="13" name="Organigramme : Délai 12"/>
          <p:cNvSpPr/>
          <p:nvPr/>
        </p:nvSpPr>
        <p:spPr>
          <a:xfrm rot="16200000">
            <a:off x="20844897" y="10729619"/>
            <a:ext cx="3686810" cy="4210116"/>
          </a:xfrm>
          <a:prstGeom prst="flowChartDela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lIns="260092" tIns="130046" rIns="260092" bIns="130046" rtlCol="0" anchor="ctr"/>
          <a:lstStyle/>
          <a:p>
            <a:pPr algn="ctr"/>
            <a:r>
              <a:rPr lang="en-US" sz="4000" dirty="0"/>
              <a:t>Deformable</a:t>
            </a:r>
          </a:p>
          <a:p>
            <a:pPr algn="ctr"/>
            <a:r>
              <a:rPr lang="en-US" sz="4000" dirty="0"/>
              <a:t>structure</a:t>
            </a:r>
            <a:endParaRPr lang="en-US" sz="4000" dirty="0"/>
          </a:p>
        </p:txBody>
      </p:sp>
      <p:sp>
        <p:nvSpPr>
          <p:cNvPr id="51" name="Organigramme : Terminateur 50"/>
          <p:cNvSpPr/>
          <p:nvPr/>
        </p:nvSpPr>
        <p:spPr>
          <a:xfrm rot="19880058">
            <a:off x="14081263" y="9069238"/>
            <a:ext cx="4005325" cy="1024114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60092" tIns="130046" rIns="260092" bIns="130046" rtlCol="0" anchor="ctr"/>
          <a:lstStyle/>
          <a:p>
            <a:pPr algn="ctr"/>
            <a:endParaRPr lang="en-US"/>
          </a:p>
        </p:txBody>
      </p:sp>
      <p:cxnSp>
        <p:nvCxnSpPr>
          <p:cNvPr id="54" name="Connecteur droit avec flèche 53"/>
          <p:cNvCxnSpPr/>
          <p:nvPr/>
        </p:nvCxnSpPr>
        <p:spPr>
          <a:xfrm flipH="1" flipV="1">
            <a:off x="20568328" y="9581301"/>
            <a:ext cx="1024114" cy="16385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0" y="8973312"/>
            <a:ext cx="5530823" cy="2665984"/>
            <a:chOff x="0" y="3154680"/>
            <a:chExt cx="1944430" cy="937260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63" b="14003"/>
            <a:stretch/>
          </p:blipFill>
          <p:spPr bwMode="auto">
            <a:xfrm flipH="1">
              <a:off x="0" y="3154680"/>
              <a:ext cx="1371600" cy="937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rganigramme : Terminateur 10"/>
            <p:cNvSpPr/>
            <p:nvPr/>
          </p:nvSpPr>
          <p:spPr>
            <a:xfrm rot="19880058">
              <a:off x="590221" y="3175475"/>
              <a:ext cx="1354209" cy="36004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1847 w 19972"/>
                <a:gd name="connsiteY0" fmla="*/ 0 h 21600"/>
                <a:gd name="connsiteX1" fmla="*/ 16497 w 19972"/>
                <a:gd name="connsiteY1" fmla="*/ 0 h 21600"/>
                <a:gd name="connsiteX2" fmla="*/ 19972 w 19972"/>
                <a:gd name="connsiteY2" fmla="*/ 10800 h 21600"/>
                <a:gd name="connsiteX3" fmla="*/ 16497 w 19972"/>
                <a:gd name="connsiteY3" fmla="*/ 21600 h 21600"/>
                <a:gd name="connsiteX4" fmla="*/ 1847 w 19972"/>
                <a:gd name="connsiteY4" fmla="*/ 21600 h 21600"/>
                <a:gd name="connsiteX5" fmla="*/ 1 w 19972"/>
                <a:gd name="connsiteY5" fmla="*/ 13143 h 21600"/>
                <a:gd name="connsiteX6" fmla="*/ 1847 w 19972"/>
                <a:gd name="connsiteY6" fmla="*/ 0 h 21600"/>
                <a:gd name="connsiteX0" fmla="*/ 2725 w 20850"/>
                <a:gd name="connsiteY0" fmla="*/ 0 h 21600"/>
                <a:gd name="connsiteX1" fmla="*/ 17375 w 20850"/>
                <a:gd name="connsiteY1" fmla="*/ 0 h 21600"/>
                <a:gd name="connsiteX2" fmla="*/ 20850 w 20850"/>
                <a:gd name="connsiteY2" fmla="*/ 10800 h 21600"/>
                <a:gd name="connsiteX3" fmla="*/ 17375 w 20850"/>
                <a:gd name="connsiteY3" fmla="*/ 21600 h 21600"/>
                <a:gd name="connsiteX4" fmla="*/ 2725 w 20850"/>
                <a:gd name="connsiteY4" fmla="*/ 21600 h 21600"/>
                <a:gd name="connsiteX5" fmla="*/ 78 w 20850"/>
                <a:gd name="connsiteY5" fmla="*/ 10878 h 21600"/>
                <a:gd name="connsiteX6" fmla="*/ 879 w 20850"/>
                <a:gd name="connsiteY6" fmla="*/ 13143 h 21600"/>
                <a:gd name="connsiteX7" fmla="*/ 2725 w 20850"/>
                <a:gd name="connsiteY7" fmla="*/ 0 h 21600"/>
                <a:gd name="connsiteX0" fmla="*/ 2841 w 20966"/>
                <a:gd name="connsiteY0" fmla="*/ 0 h 21600"/>
                <a:gd name="connsiteX1" fmla="*/ 17491 w 20966"/>
                <a:gd name="connsiteY1" fmla="*/ 0 h 21600"/>
                <a:gd name="connsiteX2" fmla="*/ 20966 w 20966"/>
                <a:gd name="connsiteY2" fmla="*/ 10800 h 21600"/>
                <a:gd name="connsiteX3" fmla="*/ 17491 w 20966"/>
                <a:gd name="connsiteY3" fmla="*/ 21600 h 21600"/>
                <a:gd name="connsiteX4" fmla="*/ 2841 w 20966"/>
                <a:gd name="connsiteY4" fmla="*/ 21600 h 21600"/>
                <a:gd name="connsiteX5" fmla="*/ 194 w 20966"/>
                <a:gd name="connsiteY5" fmla="*/ 10878 h 21600"/>
                <a:gd name="connsiteX6" fmla="*/ 381 w 20966"/>
                <a:gd name="connsiteY6" fmla="*/ 7109 h 21600"/>
                <a:gd name="connsiteX7" fmla="*/ 2841 w 20966"/>
                <a:gd name="connsiteY7" fmla="*/ 0 h 21600"/>
                <a:gd name="connsiteX0" fmla="*/ 2710 w 20835"/>
                <a:gd name="connsiteY0" fmla="*/ 0 h 21600"/>
                <a:gd name="connsiteX1" fmla="*/ 17360 w 20835"/>
                <a:gd name="connsiteY1" fmla="*/ 0 h 21600"/>
                <a:gd name="connsiteX2" fmla="*/ 20835 w 20835"/>
                <a:gd name="connsiteY2" fmla="*/ 10800 h 21600"/>
                <a:gd name="connsiteX3" fmla="*/ 17360 w 20835"/>
                <a:gd name="connsiteY3" fmla="*/ 21600 h 21600"/>
                <a:gd name="connsiteX4" fmla="*/ 2710 w 20835"/>
                <a:gd name="connsiteY4" fmla="*/ 21600 h 21600"/>
                <a:gd name="connsiteX5" fmla="*/ 1050 w 20835"/>
                <a:gd name="connsiteY5" fmla="*/ 17221 h 21600"/>
                <a:gd name="connsiteX6" fmla="*/ 63 w 20835"/>
                <a:gd name="connsiteY6" fmla="*/ 10878 h 21600"/>
                <a:gd name="connsiteX7" fmla="*/ 250 w 20835"/>
                <a:gd name="connsiteY7" fmla="*/ 7109 h 21600"/>
                <a:gd name="connsiteX8" fmla="*/ 2710 w 20835"/>
                <a:gd name="connsiteY8" fmla="*/ 0 h 21600"/>
                <a:gd name="connsiteX0" fmla="*/ 2710 w 20835"/>
                <a:gd name="connsiteY0" fmla="*/ 0 h 21600"/>
                <a:gd name="connsiteX1" fmla="*/ 17360 w 20835"/>
                <a:gd name="connsiteY1" fmla="*/ 0 h 21600"/>
                <a:gd name="connsiteX2" fmla="*/ 20835 w 20835"/>
                <a:gd name="connsiteY2" fmla="*/ 10800 h 21600"/>
                <a:gd name="connsiteX3" fmla="*/ 17360 w 20835"/>
                <a:gd name="connsiteY3" fmla="*/ 21600 h 21600"/>
                <a:gd name="connsiteX4" fmla="*/ 3433 w 20835"/>
                <a:gd name="connsiteY4" fmla="*/ 21192 h 21600"/>
                <a:gd name="connsiteX5" fmla="*/ 1050 w 20835"/>
                <a:gd name="connsiteY5" fmla="*/ 17221 h 21600"/>
                <a:gd name="connsiteX6" fmla="*/ 63 w 20835"/>
                <a:gd name="connsiteY6" fmla="*/ 10878 h 21600"/>
                <a:gd name="connsiteX7" fmla="*/ 250 w 20835"/>
                <a:gd name="connsiteY7" fmla="*/ 7109 h 21600"/>
                <a:gd name="connsiteX8" fmla="*/ 2710 w 20835"/>
                <a:gd name="connsiteY8" fmla="*/ 0 h 21600"/>
                <a:gd name="connsiteX0" fmla="*/ 2710 w 20835"/>
                <a:gd name="connsiteY0" fmla="*/ 0 h 21600"/>
                <a:gd name="connsiteX1" fmla="*/ 17360 w 20835"/>
                <a:gd name="connsiteY1" fmla="*/ 0 h 21600"/>
                <a:gd name="connsiteX2" fmla="*/ 20835 w 20835"/>
                <a:gd name="connsiteY2" fmla="*/ 10800 h 21600"/>
                <a:gd name="connsiteX3" fmla="*/ 17360 w 20835"/>
                <a:gd name="connsiteY3" fmla="*/ 21600 h 21600"/>
                <a:gd name="connsiteX4" fmla="*/ 3433 w 20835"/>
                <a:gd name="connsiteY4" fmla="*/ 21192 h 21600"/>
                <a:gd name="connsiteX5" fmla="*/ 1050 w 20835"/>
                <a:gd name="connsiteY5" fmla="*/ 17221 h 21600"/>
                <a:gd name="connsiteX6" fmla="*/ 63 w 20835"/>
                <a:gd name="connsiteY6" fmla="*/ 10878 h 21600"/>
                <a:gd name="connsiteX7" fmla="*/ 250 w 20835"/>
                <a:gd name="connsiteY7" fmla="*/ 7109 h 21600"/>
                <a:gd name="connsiteX8" fmla="*/ 2710 w 20835"/>
                <a:gd name="connsiteY8" fmla="*/ 0 h 21600"/>
                <a:gd name="connsiteX0" fmla="*/ 2649 w 20774"/>
                <a:gd name="connsiteY0" fmla="*/ 0 h 21600"/>
                <a:gd name="connsiteX1" fmla="*/ 17299 w 20774"/>
                <a:gd name="connsiteY1" fmla="*/ 0 h 21600"/>
                <a:gd name="connsiteX2" fmla="*/ 20774 w 20774"/>
                <a:gd name="connsiteY2" fmla="*/ 10800 h 21600"/>
                <a:gd name="connsiteX3" fmla="*/ 17299 w 20774"/>
                <a:gd name="connsiteY3" fmla="*/ 21600 h 21600"/>
                <a:gd name="connsiteX4" fmla="*/ 3372 w 20774"/>
                <a:gd name="connsiteY4" fmla="*/ 21192 h 21600"/>
                <a:gd name="connsiteX5" fmla="*/ 989 w 20774"/>
                <a:gd name="connsiteY5" fmla="*/ 17221 h 21600"/>
                <a:gd name="connsiteX6" fmla="*/ 2 w 20774"/>
                <a:gd name="connsiteY6" fmla="*/ 10878 h 21600"/>
                <a:gd name="connsiteX7" fmla="*/ 688 w 20774"/>
                <a:gd name="connsiteY7" fmla="*/ 4432 h 21600"/>
                <a:gd name="connsiteX8" fmla="*/ 2649 w 20774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73" h="21600">
                  <a:moveTo>
                    <a:pt x="2648" y="0"/>
                  </a:moveTo>
                  <a:lnTo>
                    <a:pt x="17298" y="0"/>
                  </a:lnTo>
                  <a:cubicBezTo>
                    <a:pt x="19217" y="0"/>
                    <a:pt x="20773" y="4835"/>
                    <a:pt x="20773" y="10800"/>
                  </a:cubicBezTo>
                  <a:cubicBezTo>
                    <a:pt x="20773" y="16765"/>
                    <a:pt x="19217" y="21600"/>
                    <a:pt x="17298" y="21600"/>
                  </a:cubicBezTo>
                  <a:lnTo>
                    <a:pt x="3371" y="21192"/>
                  </a:lnTo>
                  <a:cubicBezTo>
                    <a:pt x="1350" y="16609"/>
                    <a:pt x="2942" y="19801"/>
                    <a:pt x="1160" y="16287"/>
                  </a:cubicBezTo>
                  <a:cubicBezTo>
                    <a:pt x="719" y="14500"/>
                    <a:pt x="-28" y="11592"/>
                    <a:pt x="1" y="10878"/>
                  </a:cubicBezTo>
                  <a:cubicBezTo>
                    <a:pt x="30" y="10164"/>
                    <a:pt x="246" y="6245"/>
                    <a:pt x="687" y="4432"/>
                  </a:cubicBezTo>
                  <a:cubicBezTo>
                    <a:pt x="1128" y="2619"/>
                    <a:pt x="993" y="3170"/>
                    <a:pt x="264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Connecteur droit avec flèche 14"/>
          <p:cNvCxnSpPr/>
          <p:nvPr/>
        </p:nvCxnSpPr>
        <p:spPr>
          <a:xfrm flipH="1" flipV="1">
            <a:off x="8089054" y="9343955"/>
            <a:ext cx="1024114" cy="16385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/>
          <a:lstStyle/>
          <a:p>
            <a:pPr algn="l" eaLnBrk="1" hangingPunct="1"/>
            <a:r>
              <a:rPr lang="en-US" altLang="fr-FR" dirty="0" smtClean="0">
                <a:solidFill>
                  <a:schemeClr val="tx1"/>
                </a:solidFill>
              </a:rPr>
              <a:t>Why do we need real-time ?</a:t>
            </a:r>
            <a:endParaRPr lang="en-US" alt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94 L 0.11406 -0.06713 L 0.01805 0.21898 L 0.16528 0.08357 " pathEditMode="relative" rAng="0" ptsTypes="AAAA">
                                      <p:cBhvr>
                                        <p:cTn id="6" dur="4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393 L 0.11406 -0.06713 L 0.01806 0.21898 L 0.16528 0.0835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7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2113247" indent="-812787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325114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455160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585206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715252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845298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75344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1053907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60C0FB5-74E4-48C8-AEED-6F359FC6E340}" type="slidenum">
              <a:rPr lang="en-US" altLang="fr-FR" sz="3400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 eaLnBrk="1" hangingPunct="1"/>
              <a:t>8</a:t>
            </a:fld>
            <a:endParaRPr lang="en-US" altLang="fr-FR" sz="3400">
              <a:solidFill>
                <a:srgbClr val="FFFFFF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39" name="Rectangle 5"/>
          <p:cNvSpPr txBox="1">
            <a:spLocks noChangeArrowheads="1"/>
          </p:cNvSpPr>
          <p:nvPr/>
        </p:nvSpPr>
        <p:spPr bwMode="auto">
          <a:xfrm>
            <a:off x="932335" y="3199273"/>
            <a:ext cx="23861026" cy="236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5700" dirty="0"/>
              <a:t>Synchronize the simulated instruments with the user motion</a:t>
            </a:r>
          </a:p>
          <a:p>
            <a:pPr indent="-456065"/>
            <a:r>
              <a:rPr lang="en-US" altLang="fr-FR" sz="4300" dirty="0"/>
              <a:t>The velocity of the instruments is faster than other deformable </a:t>
            </a:r>
            <a:r>
              <a:rPr lang="en-US" altLang="fr-FR" sz="4300" dirty="0"/>
              <a:t>structures</a:t>
            </a:r>
          </a:p>
          <a:p>
            <a:pPr indent="-456065"/>
            <a:r>
              <a:rPr lang="en-US" altLang="fr-FR" sz="4300" dirty="0"/>
              <a:t>Important error introduced during the interaction</a:t>
            </a: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13209623" y="7910195"/>
            <a:ext cx="0" cy="8397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angle 5"/>
          <p:cNvSpPr txBox="1">
            <a:spLocks noChangeArrowheads="1"/>
          </p:cNvSpPr>
          <p:nvPr/>
        </p:nvSpPr>
        <p:spPr bwMode="auto">
          <a:xfrm>
            <a:off x="4227016" y="15171803"/>
            <a:ext cx="5084641" cy="10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5100"/>
              <a:t>Real motion</a:t>
            </a:r>
          </a:p>
        </p:txBody>
      </p:sp>
      <p:sp>
        <p:nvSpPr>
          <p:cNvPr id="49" name="Rectangle 5"/>
          <p:cNvSpPr txBox="1">
            <a:spLocks noChangeArrowheads="1"/>
          </p:cNvSpPr>
          <p:nvPr/>
        </p:nvSpPr>
        <p:spPr bwMode="auto">
          <a:xfrm>
            <a:off x="18125370" y="15171339"/>
            <a:ext cx="3351600" cy="10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5100"/>
              <a:t>Simulation</a:t>
            </a:r>
          </a:p>
        </p:txBody>
      </p:sp>
      <p:sp>
        <p:nvSpPr>
          <p:cNvPr id="13" name="Organigramme : Délai 12"/>
          <p:cNvSpPr/>
          <p:nvPr/>
        </p:nvSpPr>
        <p:spPr>
          <a:xfrm rot="16200000">
            <a:off x="20844897" y="10729619"/>
            <a:ext cx="3686810" cy="4210116"/>
          </a:xfrm>
          <a:prstGeom prst="flowChartDela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lIns="260092" tIns="130046" rIns="260092" bIns="130046" rtlCol="0" anchor="ctr"/>
          <a:lstStyle/>
          <a:p>
            <a:pPr algn="ctr"/>
            <a:r>
              <a:rPr lang="en-US" sz="4000"/>
              <a:t>Structure déformable</a:t>
            </a:r>
            <a:endParaRPr lang="en-US" sz="4000"/>
          </a:p>
        </p:txBody>
      </p:sp>
      <p:sp>
        <p:nvSpPr>
          <p:cNvPr id="14" name="Organigramme : Délai 13"/>
          <p:cNvSpPr/>
          <p:nvPr/>
        </p:nvSpPr>
        <p:spPr>
          <a:xfrm rot="16200000">
            <a:off x="20844897" y="10729619"/>
            <a:ext cx="3686810" cy="4210116"/>
          </a:xfrm>
          <a:prstGeom prst="flowChartDela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lIns="260092" tIns="130046" rIns="260092" bIns="130046" rtlCol="0" anchor="ctr"/>
          <a:lstStyle/>
          <a:p>
            <a:pPr algn="ctr"/>
            <a:r>
              <a:rPr lang="en-US" sz="4000"/>
              <a:t>Deformable</a:t>
            </a:r>
          </a:p>
          <a:p>
            <a:pPr algn="ctr"/>
            <a:r>
              <a:rPr lang="en-US" sz="4000"/>
              <a:t>structure</a:t>
            </a:r>
            <a:endParaRPr lang="en-US" sz="4000"/>
          </a:p>
        </p:txBody>
      </p:sp>
      <p:sp>
        <p:nvSpPr>
          <p:cNvPr id="15" name="Organigramme : Terminateur 14"/>
          <p:cNvSpPr/>
          <p:nvPr/>
        </p:nvSpPr>
        <p:spPr>
          <a:xfrm rot="19880058">
            <a:off x="14081263" y="9069238"/>
            <a:ext cx="4005325" cy="1024114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60092" tIns="130046" rIns="260092" bIns="130046" rtlCol="0" anchor="ctr"/>
          <a:lstStyle/>
          <a:p>
            <a:pPr algn="ctr"/>
            <a:endParaRPr lang="en-US"/>
          </a:p>
        </p:txBody>
      </p:sp>
      <p:grpSp>
        <p:nvGrpSpPr>
          <p:cNvPr id="18" name="Groupe 17"/>
          <p:cNvGrpSpPr/>
          <p:nvPr/>
        </p:nvGrpSpPr>
        <p:grpSpPr>
          <a:xfrm>
            <a:off x="0" y="8973312"/>
            <a:ext cx="5530823" cy="2622635"/>
            <a:chOff x="0" y="3154680"/>
            <a:chExt cx="1944430" cy="922020"/>
          </a:xfrm>
        </p:grpSpPr>
        <p:pic>
          <p:nvPicPr>
            <p:cNvPr id="19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63" b="15114"/>
            <a:stretch/>
          </p:blipFill>
          <p:spPr bwMode="auto">
            <a:xfrm flipH="1">
              <a:off x="0" y="3154680"/>
              <a:ext cx="1371600" cy="922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Organigramme : Terminateur 10"/>
            <p:cNvSpPr/>
            <p:nvPr/>
          </p:nvSpPr>
          <p:spPr>
            <a:xfrm rot="19880058">
              <a:off x="590221" y="3175475"/>
              <a:ext cx="1354209" cy="36004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1847 w 19972"/>
                <a:gd name="connsiteY0" fmla="*/ 0 h 21600"/>
                <a:gd name="connsiteX1" fmla="*/ 16497 w 19972"/>
                <a:gd name="connsiteY1" fmla="*/ 0 h 21600"/>
                <a:gd name="connsiteX2" fmla="*/ 19972 w 19972"/>
                <a:gd name="connsiteY2" fmla="*/ 10800 h 21600"/>
                <a:gd name="connsiteX3" fmla="*/ 16497 w 19972"/>
                <a:gd name="connsiteY3" fmla="*/ 21600 h 21600"/>
                <a:gd name="connsiteX4" fmla="*/ 1847 w 19972"/>
                <a:gd name="connsiteY4" fmla="*/ 21600 h 21600"/>
                <a:gd name="connsiteX5" fmla="*/ 1 w 19972"/>
                <a:gd name="connsiteY5" fmla="*/ 13143 h 21600"/>
                <a:gd name="connsiteX6" fmla="*/ 1847 w 19972"/>
                <a:gd name="connsiteY6" fmla="*/ 0 h 21600"/>
                <a:gd name="connsiteX0" fmla="*/ 2725 w 20850"/>
                <a:gd name="connsiteY0" fmla="*/ 0 h 21600"/>
                <a:gd name="connsiteX1" fmla="*/ 17375 w 20850"/>
                <a:gd name="connsiteY1" fmla="*/ 0 h 21600"/>
                <a:gd name="connsiteX2" fmla="*/ 20850 w 20850"/>
                <a:gd name="connsiteY2" fmla="*/ 10800 h 21600"/>
                <a:gd name="connsiteX3" fmla="*/ 17375 w 20850"/>
                <a:gd name="connsiteY3" fmla="*/ 21600 h 21600"/>
                <a:gd name="connsiteX4" fmla="*/ 2725 w 20850"/>
                <a:gd name="connsiteY4" fmla="*/ 21600 h 21600"/>
                <a:gd name="connsiteX5" fmla="*/ 78 w 20850"/>
                <a:gd name="connsiteY5" fmla="*/ 10878 h 21600"/>
                <a:gd name="connsiteX6" fmla="*/ 879 w 20850"/>
                <a:gd name="connsiteY6" fmla="*/ 13143 h 21600"/>
                <a:gd name="connsiteX7" fmla="*/ 2725 w 20850"/>
                <a:gd name="connsiteY7" fmla="*/ 0 h 21600"/>
                <a:gd name="connsiteX0" fmla="*/ 2841 w 20966"/>
                <a:gd name="connsiteY0" fmla="*/ 0 h 21600"/>
                <a:gd name="connsiteX1" fmla="*/ 17491 w 20966"/>
                <a:gd name="connsiteY1" fmla="*/ 0 h 21600"/>
                <a:gd name="connsiteX2" fmla="*/ 20966 w 20966"/>
                <a:gd name="connsiteY2" fmla="*/ 10800 h 21600"/>
                <a:gd name="connsiteX3" fmla="*/ 17491 w 20966"/>
                <a:gd name="connsiteY3" fmla="*/ 21600 h 21600"/>
                <a:gd name="connsiteX4" fmla="*/ 2841 w 20966"/>
                <a:gd name="connsiteY4" fmla="*/ 21600 h 21600"/>
                <a:gd name="connsiteX5" fmla="*/ 194 w 20966"/>
                <a:gd name="connsiteY5" fmla="*/ 10878 h 21600"/>
                <a:gd name="connsiteX6" fmla="*/ 381 w 20966"/>
                <a:gd name="connsiteY6" fmla="*/ 7109 h 21600"/>
                <a:gd name="connsiteX7" fmla="*/ 2841 w 20966"/>
                <a:gd name="connsiteY7" fmla="*/ 0 h 21600"/>
                <a:gd name="connsiteX0" fmla="*/ 2710 w 20835"/>
                <a:gd name="connsiteY0" fmla="*/ 0 h 21600"/>
                <a:gd name="connsiteX1" fmla="*/ 17360 w 20835"/>
                <a:gd name="connsiteY1" fmla="*/ 0 h 21600"/>
                <a:gd name="connsiteX2" fmla="*/ 20835 w 20835"/>
                <a:gd name="connsiteY2" fmla="*/ 10800 h 21600"/>
                <a:gd name="connsiteX3" fmla="*/ 17360 w 20835"/>
                <a:gd name="connsiteY3" fmla="*/ 21600 h 21600"/>
                <a:gd name="connsiteX4" fmla="*/ 2710 w 20835"/>
                <a:gd name="connsiteY4" fmla="*/ 21600 h 21600"/>
                <a:gd name="connsiteX5" fmla="*/ 1050 w 20835"/>
                <a:gd name="connsiteY5" fmla="*/ 17221 h 21600"/>
                <a:gd name="connsiteX6" fmla="*/ 63 w 20835"/>
                <a:gd name="connsiteY6" fmla="*/ 10878 h 21600"/>
                <a:gd name="connsiteX7" fmla="*/ 250 w 20835"/>
                <a:gd name="connsiteY7" fmla="*/ 7109 h 21600"/>
                <a:gd name="connsiteX8" fmla="*/ 2710 w 20835"/>
                <a:gd name="connsiteY8" fmla="*/ 0 h 21600"/>
                <a:gd name="connsiteX0" fmla="*/ 2710 w 20835"/>
                <a:gd name="connsiteY0" fmla="*/ 0 h 21600"/>
                <a:gd name="connsiteX1" fmla="*/ 17360 w 20835"/>
                <a:gd name="connsiteY1" fmla="*/ 0 h 21600"/>
                <a:gd name="connsiteX2" fmla="*/ 20835 w 20835"/>
                <a:gd name="connsiteY2" fmla="*/ 10800 h 21600"/>
                <a:gd name="connsiteX3" fmla="*/ 17360 w 20835"/>
                <a:gd name="connsiteY3" fmla="*/ 21600 h 21600"/>
                <a:gd name="connsiteX4" fmla="*/ 3433 w 20835"/>
                <a:gd name="connsiteY4" fmla="*/ 21192 h 21600"/>
                <a:gd name="connsiteX5" fmla="*/ 1050 w 20835"/>
                <a:gd name="connsiteY5" fmla="*/ 17221 h 21600"/>
                <a:gd name="connsiteX6" fmla="*/ 63 w 20835"/>
                <a:gd name="connsiteY6" fmla="*/ 10878 h 21600"/>
                <a:gd name="connsiteX7" fmla="*/ 250 w 20835"/>
                <a:gd name="connsiteY7" fmla="*/ 7109 h 21600"/>
                <a:gd name="connsiteX8" fmla="*/ 2710 w 20835"/>
                <a:gd name="connsiteY8" fmla="*/ 0 h 21600"/>
                <a:gd name="connsiteX0" fmla="*/ 2710 w 20835"/>
                <a:gd name="connsiteY0" fmla="*/ 0 h 21600"/>
                <a:gd name="connsiteX1" fmla="*/ 17360 w 20835"/>
                <a:gd name="connsiteY1" fmla="*/ 0 h 21600"/>
                <a:gd name="connsiteX2" fmla="*/ 20835 w 20835"/>
                <a:gd name="connsiteY2" fmla="*/ 10800 h 21600"/>
                <a:gd name="connsiteX3" fmla="*/ 17360 w 20835"/>
                <a:gd name="connsiteY3" fmla="*/ 21600 h 21600"/>
                <a:gd name="connsiteX4" fmla="*/ 3433 w 20835"/>
                <a:gd name="connsiteY4" fmla="*/ 21192 h 21600"/>
                <a:gd name="connsiteX5" fmla="*/ 1050 w 20835"/>
                <a:gd name="connsiteY5" fmla="*/ 17221 h 21600"/>
                <a:gd name="connsiteX6" fmla="*/ 63 w 20835"/>
                <a:gd name="connsiteY6" fmla="*/ 10878 h 21600"/>
                <a:gd name="connsiteX7" fmla="*/ 250 w 20835"/>
                <a:gd name="connsiteY7" fmla="*/ 7109 h 21600"/>
                <a:gd name="connsiteX8" fmla="*/ 2710 w 20835"/>
                <a:gd name="connsiteY8" fmla="*/ 0 h 21600"/>
                <a:gd name="connsiteX0" fmla="*/ 2649 w 20774"/>
                <a:gd name="connsiteY0" fmla="*/ 0 h 21600"/>
                <a:gd name="connsiteX1" fmla="*/ 17299 w 20774"/>
                <a:gd name="connsiteY1" fmla="*/ 0 h 21600"/>
                <a:gd name="connsiteX2" fmla="*/ 20774 w 20774"/>
                <a:gd name="connsiteY2" fmla="*/ 10800 h 21600"/>
                <a:gd name="connsiteX3" fmla="*/ 17299 w 20774"/>
                <a:gd name="connsiteY3" fmla="*/ 21600 h 21600"/>
                <a:gd name="connsiteX4" fmla="*/ 3372 w 20774"/>
                <a:gd name="connsiteY4" fmla="*/ 21192 h 21600"/>
                <a:gd name="connsiteX5" fmla="*/ 989 w 20774"/>
                <a:gd name="connsiteY5" fmla="*/ 17221 h 21600"/>
                <a:gd name="connsiteX6" fmla="*/ 2 w 20774"/>
                <a:gd name="connsiteY6" fmla="*/ 10878 h 21600"/>
                <a:gd name="connsiteX7" fmla="*/ 688 w 20774"/>
                <a:gd name="connsiteY7" fmla="*/ 4432 h 21600"/>
                <a:gd name="connsiteX8" fmla="*/ 2649 w 20774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  <a:gd name="connsiteX0" fmla="*/ 2648 w 20773"/>
                <a:gd name="connsiteY0" fmla="*/ 0 h 21600"/>
                <a:gd name="connsiteX1" fmla="*/ 17298 w 20773"/>
                <a:gd name="connsiteY1" fmla="*/ 0 h 21600"/>
                <a:gd name="connsiteX2" fmla="*/ 20773 w 20773"/>
                <a:gd name="connsiteY2" fmla="*/ 10800 h 21600"/>
                <a:gd name="connsiteX3" fmla="*/ 17298 w 20773"/>
                <a:gd name="connsiteY3" fmla="*/ 21600 h 21600"/>
                <a:gd name="connsiteX4" fmla="*/ 3371 w 20773"/>
                <a:gd name="connsiteY4" fmla="*/ 21192 h 21600"/>
                <a:gd name="connsiteX5" fmla="*/ 1160 w 20773"/>
                <a:gd name="connsiteY5" fmla="*/ 16287 h 21600"/>
                <a:gd name="connsiteX6" fmla="*/ 1 w 20773"/>
                <a:gd name="connsiteY6" fmla="*/ 10878 h 21600"/>
                <a:gd name="connsiteX7" fmla="*/ 687 w 20773"/>
                <a:gd name="connsiteY7" fmla="*/ 4432 h 21600"/>
                <a:gd name="connsiteX8" fmla="*/ 2648 w 20773"/>
                <a:gd name="connsiteY8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73" h="21600">
                  <a:moveTo>
                    <a:pt x="2648" y="0"/>
                  </a:moveTo>
                  <a:lnTo>
                    <a:pt x="17298" y="0"/>
                  </a:lnTo>
                  <a:cubicBezTo>
                    <a:pt x="19217" y="0"/>
                    <a:pt x="20773" y="4835"/>
                    <a:pt x="20773" y="10800"/>
                  </a:cubicBezTo>
                  <a:cubicBezTo>
                    <a:pt x="20773" y="16765"/>
                    <a:pt x="19217" y="21600"/>
                    <a:pt x="17298" y="21600"/>
                  </a:cubicBezTo>
                  <a:lnTo>
                    <a:pt x="3371" y="21192"/>
                  </a:lnTo>
                  <a:cubicBezTo>
                    <a:pt x="1350" y="16609"/>
                    <a:pt x="2942" y="19801"/>
                    <a:pt x="1160" y="16287"/>
                  </a:cubicBezTo>
                  <a:cubicBezTo>
                    <a:pt x="719" y="14500"/>
                    <a:pt x="-28" y="11592"/>
                    <a:pt x="1" y="10878"/>
                  </a:cubicBezTo>
                  <a:cubicBezTo>
                    <a:pt x="30" y="10164"/>
                    <a:pt x="246" y="6245"/>
                    <a:pt x="687" y="4432"/>
                  </a:cubicBezTo>
                  <a:cubicBezTo>
                    <a:pt x="1128" y="2619"/>
                    <a:pt x="993" y="3170"/>
                    <a:pt x="264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Éclair 1"/>
          <p:cNvSpPr/>
          <p:nvPr/>
        </p:nvSpPr>
        <p:spPr>
          <a:xfrm>
            <a:off x="20129721" y="9794091"/>
            <a:ext cx="1843405" cy="2056960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0092" tIns="130046" rIns="260092" bIns="130046" rtlCol="0" anchor="ctr"/>
          <a:lstStyle/>
          <a:p>
            <a:pPr algn="ctr"/>
            <a:endParaRPr lang="en-US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/>
          <a:lstStyle/>
          <a:p>
            <a:pPr algn="l" eaLnBrk="1" hangingPunct="1"/>
            <a:r>
              <a:rPr lang="en-US" altLang="fr-FR" dirty="0">
                <a:solidFill>
                  <a:schemeClr val="tx1"/>
                </a:solidFill>
              </a:rPr>
              <a:t>Why do we need real-time ?</a:t>
            </a:r>
            <a:endParaRPr lang="en-US" alt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8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94 L 0.11406 -0.06713 L 0.01805 0.21898 L 0.16528 0.0835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393 L 0.11406 -0.06713 L 0.01806 0.21898 L 0.16528 0.0835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7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2113247" indent="-812787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325114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455160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5852069" indent="-650230" eaLnBrk="0" hangingPunct="0"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715252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845298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753448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1053907" indent="-650230" algn="ctr" eaLnBrk="0" fontAlgn="base" hangingPunct="0">
              <a:spcBef>
                <a:spcPct val="0"/>
              </a:spcBef>
              <a:spcAft>
                <a:spcPct val="0"/>
              </a:spcAft>
              <a:defRPr sz="119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60C0FB5-74E4-48C8-AEED-6F359FC6E340}" type="slidenum">
              <a:rPr lang="en-US" altLang="fr-FR" sz="3400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 eaLnBrk="1" hangingPunct="1"/>
              <a:t>9</a:t>
            </a:fld>
            <a:endParaRPr lang="en-US" altLang="fr-FR" sz="3400">
              <a:solidFill>
                <a:srgbClr val="FFFFFF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39" name="Rectangle 5"/>
          <p:cNvSpPr txBox="1">
            <a:spLocks noChangeArrowheads="1"/>
          </p:cNvSpPr>
          <p:nvPr/>
        </p:nvSpPr>
        <p:spPr bwMode="auto">
          <a:xfrm>
            <a:off x="932334" y="3199272"/>
            <a:ext cx="15349626" cy="38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5400" dirty="0"/>
              <a:t>Crash test example : </a:t>
            </a:r>
          </a:p>
          <a:p>
            <a:r>
              <a:rPr lang="en-US" altLang="fr-FR" sz="5400" dirty="0"/>
              <a:t>The velocity has a huge impact on the resulting deformation  </a:t>
            </a:r>
          </a:p>
          <a:p>
            <a:r>
              <a:rPr lang="en-US" altLang="fr-FR" sz="5400" dirty="0"/>
              <a:t>Delay in the simulation introduce important errors ! 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963" y="8987487"/>
            <a:ext cx="7571527" cy="56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to crash tes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845.376" end="15827.17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2953" y="8334572"/>
            <a:ext cx="8669867" cy="693589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440" y="2181255"/>
            <a:ext cx="8868551" cy="439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0092" tIns="130046" rIns="260092" bIns="130046"/>
          <a:lstStyle/>
          <a:p>
            <a:pPr algn="l" eaLnBrk="1" hangingPunct="1"/>
            <a:r>
              <a:rPr lang="en-US" altLang="fr-FR" dirty="0">
                <a:solidFill>
                  <a:schemeClr val="tx1"/>
                </a:solidFill>
              </a:rPr>
              <a:t>Why do we need real-time ?</a:t>
            </a:r>
            <a:endParaRPr lang="en-US" alt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2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it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9944</TotalTime>
  <Words>2730</Words>
  <Application>Microsoft Office PowerPoint</Application>
  <PresentationFormat>Personnalisé</PresentationFormat>
  <Paragraphs>670</Paragraphs>
  <Slides>47</Slides>
  <Notes>5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Titre</vt:lpstr>
      <vt:lpstr>Présentation PowerPoint</vt:lpstr>
      <vt:lpstr>Présentation PowerPoint</vt:lpstr>
      <vt:lpstr>Equations formulation</vt:lpstr>
      <vt:lpstr>Real time : definition</vt:lpstr>
      <vt:lpstr>Real time : definition</vt:lpstr>
      <vt:lpstr>Real time : definition</vt:lpstr>
      <vt:lpstr>Why do we need real-time ?</vt:lpstr>
      <vt:lpstr>Why do we need real-time ?</vt:lpstr>
      <vt:lpstr>Why do we need real-time ?</vt:lpstr>
      <vt:lpstr>Real time : definition</vt:lpstr>
      <vt:lpstr>Interactive deformation model</vt:lpstr>
      <vt:lpstr>Temporal system evolution</vt:lpstr>
      <vt:lpstr>Présentation PowerPoint</vt:lpstr>
      <vt:lpstr>New parallel architectures</vt:lpstr>
      <vt:lpstr>GPU architecture</vt:lpstr>
      <vt:lpstr>GPU-based implicit integration</vt:lpstr>
      <vt:lpstr>Implicit solver on GPU</vt:lpstr>
      <vt:lpstr>Performances evaluation</vt:lpstr>
      <vt:lpstr>Présentation PowerPoint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Temporal system evolution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Présentation PowerPoint</vt:lpstr>
      <vt:lpstr>Collision response</vt:lpstr>
      <vt:lpstr>Preconditioners for contacts</vt:lpstr>
      <vt:lpstr>GPU parallelization</vt:lpstr>
      <vt:lpstr>Validation of the method</vt:lpstr>
      <vt:lpstr>Computation time on GPU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hadrien</dc:creator>
  <cp:lastModifiedBy>hadrien</cp:lastModifiedBy>
  <cp:revision>1166</cp:revision>
  <cp:lastPrinted>2012-05-03T11:58:16Z</cp:lastPrinted>
  <dcterms:modified xsi:type="dcterms:W3CDTF">2014-06-11T13:42:02Z</dcterms:modified>
</cp:coreProperties>
</file>