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sldIdLst>
    <p:sldId id="256" r:id="rId3"/>
    <p:sldId id="257" r:id="rId4"/>
    <p:sldId id="258" r:id="rId5"/>
    <p:sldId id="284" r:id="rId6"/>
    <p:sldId id="285" r:id="rId7"/>
    <p:sldId id="286" r:id="rId8"/>
    <p:sldId id="287" r:id="rId9"/>
    <p:sldId id="259" r:id="rId10"/>
    <p:sldId id="260" r:id="rId11"/>
    <p:sldId id="261" r:id="rId12"/>
    <p:sldId id="268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94660"/>
  </p:normalViewPr>
  <p:slideViewPr>
    <p:cSldViewPr snapToGrid="0" snapToObjects="1" showGuides="1">
      <p:cViewPr>
        <p:scale>
          <a:sx n="108" d="100"/>
          <a:sy n="108" d="100"/>
        </p:scale>
        <p:origin x="-1152" y="864"/>
      </p:cViewPr>
      <p:guideLst>
        <p:guide orient="horz" pos="85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athias:Documents:Articles-Conferences:2012:Articles:Ebauches:colla-elas:Analyses%20essais:analyse%20essai%20m&#233;c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athias:Documents:Articles-Conferences:2012:Articles:Ebauches:colla-elas:Analyses%20essais:analyse%20essai%20m&#233;c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1781508734515"/>
          <c:y val="0.0323936650161627"/>
          <c:w val="0.678166306810358"/>
          <c:h val="0.6314507111226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antérieure!$A$1</c:f>
              <c:strCache>
                <c:ptCount val="1"/>
                <c:pt idx="0">
                  <c:v>102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antérieure!$A$3:$A$121</c:f>
              <c:numCache>
                <c:formatCode>0.00</c:formatCode>
                <c:ptCount val="119"/>
                <c:pt idx="0">
                  <c:v>0.0</c:v>
                </c:pt>
                <c:pt idx="1">
                  <c:v>0.00231</c:v>
                </c:pt>
                <c:pt idx="2">
                  <c:v>0.00461</c:v>
                </c:pt>
                <c:pt idx="3">
                  <c:v>0.00693</c:v>
                </c:pt>
                <c:pt idx="4">
                  <c:v>0.00925</c:v>
                </c:pt>
                <c:pt idx="5">
                  <c:v>0.0116</c:v>
                </c:pt>
                <c:pt idx="6">
                  <c:v>0.0139</c:v>
                </c:pt>
                <c:pt idx="7">
                  <c:v>0.0162</c:v>
                </c:pt>
                <c:pt idx="8">
                  <c:v>0.0185</c:v>
                </c:pt>
                <c:pt idx="9">
                  <c:v>0.0208</c:v>
                </c:pt>
                <c:pt idx="10">
                  <c:v>0.0231</c:v>
                </c:pt>
                <c:pt idx="11">
                  <c:v>0.0254</c:v>
                </c:pt>
                <c:pt idx="12">
                  <c:v>0.0277</c:v>
                </c:pt>
                <c:pt idx="13">
                  <c:v>0.03</c:v>
                </c:pt>
                <c:pt idx="14">
                  <c:v>0.0323</c:v>
                </c:pt>
                <c:pt idx="15">
                  <c:v>0.0347</c:v>
                </c:pt>
                <c:pt idx="16">
                  <c:v>0.037</c:v>
                </c:pt>
                <c:pt idx="17">
                  <c:v>0.0393</c:v>
                </c:pt>
                <c:pt idx="18">
                  <c:v>0.0416</c:v>
                </c:pt>
                <c:pt idx="19">
                  <c:v>0.0439</c:v>
                </c:pt>
                <c:pt idx="20">
                  <c:v>0.0462</c:v>
                </c:pt>
                <c:pt idx="21">
                  <c:v>0.0485</c:v>
                </c:pt>
                <c:pt idx="22">
                  <c:v>0.0508</c:v>
                </c:pt>
                <c:pt idx="23">
                  <c:v>0.0531</c:v>
                </c:pt>
                <c:pt idx="24">
                  <c:v>0.0555</c:v>
                </c:pt>
                <c:pt idx="25">
                  <c:v>0.0578</c:v>
                </c:pt>
                <c:pt idx="26">
                  <c:v>0.0601</c:v>
                </c:pt>
                <c:pt idx="27">
                  <c:v>0.0624</c:v>
                </c:pt>
                <c:pt idx="28">
                  <c:v>0.0647</c:v>
                </c:pt>
                <c:pt idx="29">
                  <c:v>0.067</c:v>
                </c:pt>
                <c:pt idx="30">
                  <c:v>0.0693</c:v>
                </c:pt>
                <c:pt idx="31">
                  <c:v>0.0716</c:v>
                </c:pt>
                <c:pt idx="32">
                  <c:v>0.0739</c:v>
                </c:pt>
                <c:pt idx="33">
                  <c:v>0.0762</c:v>
                </c:pt>
                <c:pt idx="34">
                  <c:v>0.0786</c:v>
                </c:pt>
                <c:pt idx="35">
                  <c:v>0.0809</c:v>
                </c:pt>
                <c:pt idx="36">
                  <c:v>0.0832</c:v>
                </c:pt>
                <c:pt idx="37">
                  <c:v>0.0855</c:v>
                </c:pt>
                <c:pt idx="38">
                  <c:v>0.0878</c:v>
                </c:pt>
                <c:pt idx="39">
                  <c:v>0.0901</c:v>
                </c:pt>
                <c:pt idx="40">
                  <c:v>0.0924</c:v>
                </c:pt>
                <c:pt idx="41">
                  <c:v>0.0947</c:v>
                </c:pt>
                <c:pt idx="42">
                  <c:v>0.097</c:v>
                </c:pt>
                <c:pt idx="43">
                  <c:v>0.0994</c:v>
                </c:pt>
                <c:pt idx="44">
                  <c:v>0.102</c:v>
                </c:pt>
                <c:pt idx="45">
                  <c:v>0.104</c:v>
                </c:pt>
                <c:pt idx="46">
                  <c:v>0.106</c:v>
                </c:pt>
                <c:pt idx="47">
                  <c:v>0.109</c:v>
                </c:pt>
                <c:pt idx="48">
                  <c:v>0.111</c:v>
                </c:pt>
                <c:pt idx="49">
                  <c:v>0.113</c:v>
                </c:pt>
                <c:pt idx="50">
                  <c:v>0.113</c:v>
                </c:pt>
                <c:pt idx="51">
                  <c:v>0.116</c:v>
                </c:pt>
                <c:pt idx="52">
                  <c:v>0.118</c:v>
                </c:pt>
                <c:pt idx="53">
                  <c:v>0.12</c:v>
                </c:pt>
                <c:pt idx="54">
                  <c:v>0.122</c:v>
                </c:pt>
                <c:pt idx="55">
                  <c:v>0.125</c:v>
                </c:pt>
                <c:pt idx="56">
                  <c:v>0.127</c:v>
                </c:pt>
                <c:pt idx="57">
                  <c:v>0.129</c:v>
                </c:pt>
                <c:pt idx="58">
                  <c:v>0.132</c:v>
                </c:pt>
                <c:pt idx="59">
                  <c:v>0.134</c:v>
                </c:pt>
                <c:pt idx="60">
                  <c:v>0.136</c:v>
                </c:pt>
                <c:pt idx="61">
                  <c:v>0.139</c:v>
                </c:pt>
                <c:pt idx="62">
                  <c:v>0.141</c:v>
                </c:pt>
                <c:pt idx="63">
                  <c:v>0.143</c:v>
                </c:pt>
                <c:pt idx="64">
                  <c:v>0.146</c:v>
                </c:pt>
                <c:pt idx="65">
                  <c:v>0.148</c:v>
                </c:pt>
                <c:pt idx="66">
                  <c:v>0.15</c:v>
                </c:pt>
                <c:pt idx="67">
                  <c:v>0.153</c:v>
                </c:pt>
                <c:pt idx="68">
                  <c:v>0.155</c:v>
                </c:pt>
                <c:pt idx="69">
                  <c:v>0.157</c:v>
                </c:pt>
                <c:pt idx="70">
                  <c:v>0.157</c:v>
                </c:pt>
                <c:pt idx="71">
                  <c:v>0.159</c:v>
                </c:pt>
                <c:pt idx="72">
                  <c:v>0.162</c:v>
                </c:pt>
                <c:pt idx="73">
                  <c:v>0.164</c:v>
                </c:pt>
                <c:pt idx="74">
                  <c:v>0.166</c:v>
                </c:pt>
                <c:pt idx="75">
                  <c:v>0.169</c:v>
                </c:pt>
                <c:pt idx="76">
                  <c:v>0.171</c:v>
                </c:pt>
                <c:pt idx="77">
                  <c:v>0.173</c:v>
                </c:pt>
                <c:pt idx="78">
                  <c:v>0.176</c:v>
                </c:pt>
                <c:pt idx="79">
                  <c:v>0.178</c:v>
                </c:pt>
                <c:pt idx="80">
                  <c:v>0.18</c:v>
                </c:pt>
                <c:pt idx="81">
                  <c:v>0.183</c:v>
                </c:pt>
                <c:pt idx="82">
                  <c:v>0.185</c:v>
                </c:pt>
                <c:pt idx="83">
                  <c:v>0.187</c:v>
                </c:pt>
                <c:pt idx="84">
                  <c:v>0.189</c:v>
                </c:pt>
                <c:pt idx="85">
                  <c:v>0.191</c:v>
                </c:pt>
                <c:pt idx="86">
                  <c:v>0.192</c:v>
                </c:pt>
                <c:pt idx="87">
                  <c:v>0.194</c:v>
                </c:pt>
                <c:pt idx="88">
                  <c:v>0.196</c:v>
                </c:pt>
                <c:pt idx="89">
                  <c:v>0.199</c:v>
                </c:pt>
                <c:pt idx="90">
                  <c:v>0.201</c:v>
                </c:pt>
                <c:pt idx="91">
                  <c:v>0.203</c:v>
                </c:pt>
                <c:pt idx="92">
                  <c:v>0.206</c:v>
                </c:pt>
                <c:pt idx="93">
                  <c:v>0.208</c:v>
                </c:pt>
                <c:pt idx="94">
                  <c:v>0.21</c:v>
                </c:pt>
                <c:pt idx="95">
                  <c:v>0.213</c:v>
                </c:pt>
                <c:pt idx="96">
                  <c:v>0.215</c:v>
                </c:pt>
                <c:pt idx="97">
                  <c:v>0.217</c:v>
                </c:pt>
                <c:pt idx="98">
                  <c:v>0.22</c:v>
                </c:pt>
                <c:pt idx="99">
                  <c:v>0.22</c:v>
                </c:pt>
                <c:pt idx="100">
                  <c:v>0.222</c:v>
                </c:pt>
                <c:pt idx="101">
                  <c:v>0.224</c:v>
                </c:pt>
                <c:pt idx="102">
                  <c:v>0.226</c:v>
                </c:pt>
                <c:pt idx="103">
                  <c:v>0.229</c:v>
                </c:pt>
                <c:pt idx="104">
                  <c:v>0.231</c:v>
                </c:pt>
                <c:pt idx="105">
                  <c:v>0.233</c:v>
                </c:pt>
                <c:pt idx="106">
                  <c:v>0.236</c:v>
                </c:pt>
                <c:pt idx="107">
                  <c:v>0.238</c:v>
                </c:pt>
                <c:pt idx="108">
                  <c:v>0.24</c:v>
                </c:pt>
                <c:pt idx="109">
                  <c:v>0.243</c:v>
                </c:pt>
                <c:pt idx="110">
                  <c:v>0.245</c:v>
                </c:pt>
                <c:pt idx="111">
                  <c:v>0.247</c:v>
                </c:pt>
                <c:pt idx="112">
                  <c:v>0.249</c:v>
                </c:pt>
                <c:pt idx="113">
                  <c:v>0.25</c:v>
                </c:pt>
                <c:pt idx="114">
                  <c:v>0.252</c:v>
                </c:pt>
                <c:pt idx="115">
                  <c:v>0.254</c:v>
                </c:pt>
                <c:pt idx="116">
                  <c:v>0.256</c:v>
                </c:pt>
                <c:pt idx="117">
                  <c:v>0.259</c:v>
                </c:pt>
                <c:pt idx="118">
                  <c:v>0.261</c:v>
                </c:pt>
              </c:numCache>
            </c:numRef>
          </c:xVal>
          <c:yVal>
            <c:numRef>
              <c:f>antérieure!$B$3:$B$121</c:f>
              <c:numCache>
                <c:formatCode>0.00</c:formatCode>
                <c:ptCount val="119"/>
                <c:pt idx="0">
                  <c:v>0.0</c:v>
                </c:pt>
                <c:pt idx="1">
                  <c:v>0.00239</c:v>
                </c:pt>
                <c:pt idx="2">
                  <c:v>0.00478</c:v>
                </c:pt>
                <c:pt idx="3">
                  <c:v>0.00699</c:v>
                </c:pt>
                <c:pt idx="4">
                  <c:v>0.00984</c:v>
                </c:pt>
                <c:pt idx="5">
                  <c:v>0.0109</c:v>
                </c:pt>
                <c:pt idx="6">
                  <c:v>0.0135</c:v>
                </c:pt>
                <c:pt idx="7">
                  <c:v>0.0175</c:v>
                </c:pt>
                <c:pt idx="8">
                  <c:v>0.0206</c:v>
                </c:pt>
                <c:pt idx="9">
                  <c:v>0.0242</c:v>
                </c:pt>
                <c:pt idx="10">
                  <c:v>0.0271</c:v>
                </c:pt>
                <c:pt idx="11">
                  <c:v>0.0273</c:v>
                </c:pt>
                <c:pt idx="12">
                  <c:v>0.0302</c:v>
                </c:pt>
                <c:pt idx="13">
                  <c:v>0.0339</c:v>
                </c:pt>
                <c:pt idx="14">
                  <c:v>0.0195</c:v>
                </c:pt>
                <c:pt idx="15">
                  <c:v>0.0162</c:v>
                </c:pt>
                <c:pt idx="16">
                  <c:v>0.0163</c:v>
                </c:pt>
                <c:pt idx="17">
                  <c:v>0.0178</c:v>
                </c:pt>
                <c:pt idx="18">
                  <c:v>0.0207</c:v>
                </c:pt>
                <c:pt idx="19">
                  <c:v>0.0227</c:v>
                </c:pt>
                <c:pt idx="20">
                  <c:v>0.0265</c:v>
                </c:pt>
                <c:pt idx="21">
                  <c:v>0.0297</c:v>
                </c:pt>
                <c:pt idx="22">
                  <c:v>0.0352</c:v>
                </c:pt>
                <c:pt idx="23">
                  <c:v>0.0394</c:v>
                </c:pt>
                <c:pt idx="24">
                  <c:v>0.0417</c:v>
                </c:pt>
                <c:pt idx="25">
                  <c:v>0.0435</c:v>
                </c:pt>
                <c:pt idx="26">
                  <c:v>0.044</c:v>
                </c:pt>
                <c:pt idx="27">
                  <c:v>0.0445</c:v>
                </c:pt>
                <c:pt idx="28">
                  <c:v>0.0488</c:v>
                </c:pt>
                <c:pt idx="29">
                  <c:v>0.0535</c:v>
                </c:pt>
                <c:pt idx="30">
                  <c:v>0.0585</c:v>
                </c:pt>
                <c:pt idx="31">
                  <c:v>0.0622</c:v>
                </c:pt>
                <c:pt idx="32">
                  <c:v>0.0656</c:v>
                </c:pt>
                <c:pt idx="33">
                  <c:v>0.0701</c:v>
                </c:pt>
                <c:pt idx="34">
                  <c:v>0.0779</c:v>
                </c:pt>
                <c:pt idx="35">
                  <c:v>0.0852</c:v>
                </c:pt>
                <c:pt idx="36">
                  <c:v>0.0926</c:v>
                </c:pt>
                <c:pt idx="37">
                  <c:v>0.0996</c:v>
                </c:pt>
                <c:pt idx="38">
                  <c:v>0.105</c:v>
                </c:pt>
                <c:pt idx="39">
                  <c:v>0.113</c:v>
                </c:pt>
                <c:pt idx="40">
                  <c:v>0.122</c:v>
                </c:pt>
                <c:pt idx="41">
                  <c:v>0.131</c:v>
                </c:pt>
                <c:pt idx="42">
                  <c:v>0.141</c:v>
                </c:pt>
                <c:pt idx="43">
                  <c:v>0.15</c:v>
                </c:pt>
                <c:pt idx="44">
                  <c:v>0.162</c:v>
                </c:pt>
                <c:pt idx="45">
                  <c:v>0.173</c:v>
                </c:pt>
                <c:pt idx="46">
                  <c:v>0.182</c:v>
                </c:pt>
                <c:pt idx="47">
                  <c:v>0.194</c:v>
                </c:pt>
                <c:pt idx="48">
                  <c:v>0.206</c:v>
                </c:pt>
                <c:pt idx="49">
                  <c:v>0.218</c:v>
                </c:pt>
                <c:pt idx="50">
                  <c:v>0.219</c:v>
                </c:pt>
                <c:pt idx="51">
                  <c:v>0.233</c:v>
                </c:pt>
                <c:pt idx="52">
                  <c:v>0.247</c:v>
                </c:pt>
                <c:pt idx="53">
                  <c:v>0.262</c:v>
                </c:pt>
                <c:pt idx="54">
                  <c:v>0.276</c:v>
                </c:pt>
                <c:pt idx="55">
                  <c:v>0.291</c:v>
                </c:pt>
                <c:pt idx="56">
                  <c:v>0.306</c:v>
                </c:pt>
                <c:pt idx="57">
                  <c:v>0.321</c:v>
                </c:pt>
                <c:pt idx="58">
                  <c:v>0.338</c:v>
                </c:pt>
                <c:pt idx="59">
                  <c:v>0.355</c:v>
                </c:pt>
                <c:pt idx="60">
                  <c:v>0.371</c:v>
                </c:pt>
                <c:pt idx="61">
                  <c:v>0.389</c:v>
                </c:pt>
                <c:pt idx="62">
                  <c:v>0.407</c:v>
                </c:pt>
                <c:pt idx="63">
                  <c:v>0.424</c:v>
                </c:pt>
                <c:pt idx="64">
                  <c:v>0.442</c:v>
                </c:pt>
                <c:pt idx="65">
                  <c:v>0.46</c:v>
                </c:pt>
                <c:pt idx="66">
                  <c:v>0.479</c:v>
                </c:pt>
                <c:pt idx="67">
                  <c:v>0.499</c:v>
                </c:pt>
                <c:pt idx="68">
                  <c:v>0.517</c:v>
                </c:pt>
                <c:pt idx="69">
                  <c:v>0.537</c:v>
                </c:pt>
                <c:pt idx="70">
                  <c:v>0.538</c:v>
                </c:pt>
                <c:pt idx="71">
                  <c:v>0.555</c:v>
                </c:pt>
                <c:pt idx="72">
                  <c:v>0.576</c:v>
                </c:pt>
                <c:pt idx="73">
                  <c:v>0.596</c:v>
                </c:pt>
                <c:pt idx="74">
                  <c:v>0.617</c:v>
                </c:pt>
                <c:pt idx="75">
                  <c:v>0.639</c:v>
                </c:pt>
                <c:pt idx="76">
                  <c:v>0.661</c:v>
                </c:pt>
                <c:pt idx="77">
                  <c:v>0.683</c:v>
                </c:pt>
                <c:pt idx="78">
                  <c:v>0.704</c:v>
                </c:pt>
                <c:pt idx="79">
                  <c:v>0.727</c:v>
                </c:pt>
                <c:pt idx="80">
                  <c:v>0.75</c:v>
                </c:pt>
                <c:pt idx="81">
                  <c:v>0.773</c:v>
                </c:pt>
                <c:pt idx="82">
                  <c:v>0.796</c:v>
                </c:pt>
                <c:pt idx="83">
                  <c:v>0.82</c:v>
                </c:pt>
                <c:pt idx="84">
                  <c:v>0.844</c:v>
                </c:pt>
                <c:pt idx="85">
                  <c:v>0.856</c:v>
                </c:pt>
                <c:pt idx="86">
                  <c:v>0.868</c:v>
                </c:pt>
                <c:pt idx="87">
                  <c:v>0.892</c:v>
                </c:pt>
                <c:pt idx="88">
                  <c:v>0.918</c:v>
                </c:pt>
                <c:pt idx="89">
                  <c:v>0.942</c:v>
                </c:pt>
                <c:pt idx="90">
                  <c:v>0.968</c:v>
                </c:pt>
                <c:pt idx="91">
                  <c:v>0.991</c:v>
                </c:pt>
                <c:pt idx="92">
                  <c:v>1.02</c:v>
                </c:pt>
                <c:pt idx="93">
                  <c:v>1.04</c:v>
                </c:pt>
                <c:pt idx="94">
                  <c:v>1.07</c:v>
                </c:pt>
                <c:pt idx="95">
                  <c:v>1.1</c:v>
                </c:pt>
                <c:pt idx="96">
                  <c:v>1.12</c:v>
                </c:pt>
                <c:pt idx="97">
                  <c:v>1.15</c:v>
                </c:pt>
                <c:pt idx="98">
                  <c:v>1.17</c:v>
                </c:pt>
                <c:pt idx="99">
                  <c:v>1.18</c:v>
                </c:pt>
                <c:pt idx="100">
                  <c:v>1.2</c:v>
                </c:pt>
                <c:pt idx="101">
                  <c:v>1.23</c:v>
                </c:pt>
                <c:pt idx="102">
                  <c:v>1.25</c:v>
                </c:pt>
                <c:pt idx="103">
                  <c:v>1.28</c:v>
                </c:pt>
                <c:pt idx="104">
                  <c:v>1.31</c:v>
                </c:pt>
                <c:pt idx="105">
                  <c:v>1.34</c:v>
                </c:pt>
                <c:pt idx="106">
                  <c:v>1.36</c:v>
                </c:pt>
                <c:pt idx="107">
                  <c:v>1.39</c:v>
                </c:pt>
                <c:pt idx="108">
                  <c:v>1.41</c:v>
                </c:pt>
                <c:pt idx="109">
                  <c:v>1.43</c:v>
                </c:pt>
                <c:pt idx="110">
                  <c:v>1.45</c:v>
                </c:pt>
                <c:pt idx="111">
                  <c:v>1.48</c:v>
                </c:pt>
                <c:pt idx="112">
                  <c:v>1.5</c:v>
                </c:pt>
                <c:pt idx="113">
                  <c:v>1.51</c:v>
                </c:pt>
                <c:pt idx="114">
                  <c:v>1.53</c:v>
                </c:pt>
                <c:pt idx="115">
                  <c:v>1.56</c:v>
                </c:pt>
                <c:pt idx="116">
                  <c:v>1.59</c:v>
                </c:pt>
                <c:pt idx="117">
                  <c:v>1.61</c:v>
                </c:pt>
                <c:pt idx="118">
                  <c:v>1.64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antérieure!$E$1</c:f>
              <c:strCache>
                <c:ptCount val="1"/>
                <c:pt idx="0">
                  <c:v>103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antérieure!$E$3:$E$102</c:f>
              <c:numCache>
                <c:formatCode>0.00</c:formatCode>
                <c:ptCount val="100"/>
                <c:pt idx="0">
                  <c:v>0.0</c:v>
                </c:pt>
                <c:pt idx="1">
                  <c:v>0.00271</c:v>
                </c:pt>
                <c:pt idx="2">
                  <c:v>0.00543</c:v>
                </c:pt>
                <c:pt idx="3">
                  <c:v>0.00814</c:v>
                </c:pt>
                <c:pt idx="4">
                  <c:v>0.0108</c:v>
                </c:pt>
                <c:pt idx="5">
                  <c:v>0.0136</c:v>
                </c:pt>
                <c:pt idx="6">
                  <c:v>0.0163</c:v>
                </c:pt>
                <c:pt idx="7">
                  <c:v>0.019</c:v>
                </c:pt>
                <c:pt idx="8">
                  <c:v>0.0217</c:v>
                </c:pt>
                <c:pt idx="9">
                  <c:v>0.0244</c:v>
                </c:pt>
                <c:pt idx="10">
                  <c:v>0.0271</c:v>
                </c:pt>
                <c:pt idx="11">
                  <c:v>0.0298</c:v>
                </c:pt>
                <c:pt idx="12">
                  <c:v>0.0325</c:v>
                </c:pt>
                <c:pt idx="13">
                  <c:v>0.0353</c:v>
                </c:pt>
                <c:pt idx="14">
                  <c:v>0.038</c:v>
                </c:pt>
                <c:pt idx="15">
                  <c:v>0.0407</c:v>
                </c:pt>
                <c:pt idx="16">
                  <c:v>0.0434</c:v>
                </c:pt>
                <c:pt idx="17">
                  <c:v>0.0461</c:v>
                </c:pt>
                <c:pt idx="18">
                  <c:v>0.0488</c:v>
                </c:pt>
                <c:pt idx="19">
                  <c:v>0.0515</c:v>
                </c:pt>
                <c:pt idx="20">
                  <c:v>0.0542</c:v>
                </c:pt>
                <c:pt idx="21">
                  <c:v>0.057</c:v>
                </c:pt>
                <c:pt idx="22">
                  <c:v>0.0574</c:v>
                </c:pt>
                <c:pt idx="23">
                  <c:v>0.0597</c:v>
                </c:pt>
                <c:pt idx="24">
                  <c:v>0.0624</c:v>
                </c:pt>
                <c:pt idx="25">
                  <c:v>0.0651</c:v>
                </c:pt>
                <c:pt idx="26">
                  <c:v>0.0678</c:v>
                </c:pt>
                <c:pt idx="27">
                  <c:v>0.0705</c:v>
                </c:pt>
                <c:pt idx="28">
                  <c:v>0.0732</c:v>
                </c:pt>
                <c:pt idx="29">
                  <c:v>0.0759</c:v>
                </c:pt>
                <c:pt idx="30">
                  <c:v>0.0786</c:v>
                </c:pt>
                <c:pt idx="31">
                  <c:v>0.0814</c:v>
                </c:pt>
                <c:pt idx="32">
                  <c:v>0.0841</c:v>
                </c:pt>
                <c:pt idx="33">
                  <c:v>0.0868</c:v>
                </c:pt>
                <c:pt idx="34">
                  <c:v>0.0895</c:v>
                </c:pt>
                <c:pt idx="35">
                  <c:v>0.0922</c:v>
                </c:pt>
                <c:pt idx="36">
                  <c:v>0.0949</c:v>
                </c:pt>
                <c:pt idx="37">
                  <c:v>0.0957</c:v>
                </c:pt>
                <c:pt idx="38">
                  <c:v>0.0976</c:v>
                </c:pt>
                <c:pt idx="39">
                  <c:v>0.1</c:v>
                </c:pt>
                <c:pt idx="40">
                  <c:v>0.103</c:v>
                </c:pt>
                <c:pt idx="41">
                  <c:v>0.106</c:v>
                </c:pt>
                <c:pt idx="42">
                  <c:v>0.108</c:v>
                </c:pt>
                <c:pt idx="43">
                  <c:v>0.111</c:v>
                </c:pt>
                <c:pt idx="44">
                  <c:v>0.114</c:v>
                </c:pt>
                <c:pt idx="45">
                  <c:v>0.117</c:v>
                </c:pt>
                <c:pt idx="46">
                  <c:v>0.119</c:v>
                </c:pt>
                <c:pt idx="47">
                  <c:v>0.122</c:v>
                </c:pt>
                <c:pt idx="48">
                  <c:v>0.125</c:v>
                </c:pt>
                <c:pt idx="49">
                  <c:v>0.125</c:v>
                </c:pt>
                <c:pt idx="50">
                  <c:v>0.127</c:v>
                </c:pt>
                <c:pt idx="51">
                  <c:v>0.13</c:v>
                </c:pt>
                <c:pt idx="52">
                  <c:v>0.133</c:v>
                </c:pt>
                <c:pt idx="53">
                  <c:v>0.136</c:v>
                </c:pt>
                <c:pt idx="54">
                  <c:v>0.138</c:v>
                </c:pt>
                <c:pt idx="55">
                  <c:v>0.141</c:v>
                </c:pt>
                <c:pt idx="56">
                  <c:v>0.144</c:v>
                </c:pt>
                <c:pt idx="57">
                  <c:v>0.146</c:v>
                </c:pt>
                <c:pt idx="58">
                  <c:v>0.149</c:v>
                </c:pt>
                <c:pt idx="59">
                  <c:v>0.151</c:v>
                </c:pt>
                <c:pt idx="60">
                  <c:v>0.152</c:v>
                </c:pt>
                <c:pt idx="61">
                  <c:v>0.155</c:v>
                </c:pt>
                <c:pt idx="62">
                  <c:v>0.157</c:v>
                </c:pt>
                <c:pt idx="63">
                  <c:v>0.16</c:v>
                </c:pt>
                <c:pt idx="64">
                  <c:v>0.163</c:v>
                </c:pt>
                <c:pt idx="65">
                  <c:v>0.165</c:v>
                </c:pt>
                <c:pt idx="66">
                  <c:v>0.168</c:v>
                </c:pt>
                <c:pt idx="67">
                  <c:v>0.171</c:v>
                </c:pt>
                <c:pt idx="68">
                  <c:v>0.174</c:v>
                </c:pt>
                <c:pt idx="69">
                  <c:v>0.176</c:v>
                </c:pt>
                <c:pt idx="70">
                  <c:v>0.176</c:v>
                </c:pt>
                <c:pt idx="71">
                  <c:v>0.179</c:v>
                </c:pt>
                <c:pt idx="72">
                  <c:v>0.182</c:v>
                </c:pt>
                <c:pt idx="73">
                  <c:v>0.184</c:v>
                </c:pt>
                <c:pt idx="74">
                  <c:v>0.187</c:v>
                </c:pt>
                <c:pt idx="75">
                  <c:v>0.19</c:v>
                </c:pt>
                <c:pt idx="76">
                  <c:v>0.193</c:v>
                </c:pt>
                <c:pt idx="77">
                  <c:v>0.195</c:v>
                </c:pt>
                <c:pt idx="78">
                  <c:v>0.198</c:v>
                </c:pt>
                <c:pt idx="79">
                  <c:v>0.199</c:v>
                </c:pt>
                <c:pt idx="80">
                  <c:v>0.201</c:v>
                </c:pt>
                <c:pt idx="81">
                  <c:v>0.203</c:v>
                </c:pt>
                <c:pt idx="82">
                  <c:v>0.206</c:v>
                </c:pt>
                <c:pt idx="83">
                  <c:v>0.209</c:v>
                </c:pt>
                <c:pt idx="84">
                  <c:v>0.212</c:v>
                </c:pt>
                <c:pt idx="85">
                  <c:v>0.214</c:v>
                </c:pt>
                <c:pt idx="86">
                  <c:v>0.217</c:v>
                </c:pt>
                <c:pt idx="87">
                  <c:v>0.22</c:v>
                </c:pt>
                <c:pt idx="88">
                  <c:v>0.222</c:v>
                </c:pt>
                <c:pt idx="89">
                  <c:v>0.223</c:v>
                </c:pt>
                <c:pt idx="90">
                  <c:v>0.225</c:v>
                </c:pt>
                <c:pt idx="91">
                  <c:v>0.228</c:v>
                </c:pt>
                <c:pt idx="92">
                  <c:v>0.23</c:v>
                </c:pt>
                <c:pt idx="93">
                  <c:v>0.233</c:v>
                </c:pt>
                <c:pt idx="94">
                  <c:v>0.236</c:v>
                </c:pt>
                <c:pt idx="95">
                  <c:v>0.239</c:v>
                </c:pt>
                <c:pt idx="96">
                  <c:v>0.241</c:v>
                </c:pt>
                <c:pt idx="97">
                  <c:v>0.244</c:v>
                </c:pt>
                <c:pt idx="98">
                  <c:v>0.247</c:v>
                </c:pt>
                <c:pt idx="99">
                  <c:v>0.249</c:v>
                </c:pt>
              </c:numCache>
            </c:numRef>
          </c:xVal>
          <c:yVal>
            <c:numRef>
              <c:f>antérieure!$F$3:$F$102</c:f>
              <c:numCache>
                <c:formatCode>0.00</c:formatCode>
                <c:ptCount val="100"/>
                <c:pt idx="0">
                  <c:v>0.0</c:v>
                </c:pt>
                <c:pt idx="1">
                  <c:v>0.00538</c:v>
                </c:pt>
                <c:pt idx="2">
                  <c:v>0.0106</c:v>
                </c:pt>
                <c:pt idx="3">
                  <c:v>0.0158</c:v>
                </c:pt>
                <c:pt idx="4">
                  <c:v>0.0215</c:v>
                </c:pt>
                <c:pt idx="5">
                  <c:v>0.0263</c:v>
                </c:pt>
                <c:pt idx="6">
                  <c:v>0.0318</c:v>
                </c:pt>
                <c:pt idx="7">
                  <c:v>0.0355</c:v>
                </c:pt>
                <c:pt idx="8">
                  <c:v>0.0385</c:v>
                </c:pt>
                <c:pt idx="9">
                  <c:v>0.0457</c:v>
                </c:pt>
                <c:pt idx="10">
                  <c:v>0.0525</c:v>
                </c:pt>
                <c:pt idx="11">
                  <c:v>0.0602</c:v>
                </c:pt>
                <c:pt idx="12">
                  <c:v>0.0675</c:v>
                </c:pt>
                <c:pt idx="13">
                  <c:v>0.0742</c:v>
                </c:pt>
                <c:pt idx="14">
                  <c:v>0.0814</c:v>
                </c:pt>
                <c:pt idx="15">
                  <c:v>0.0884</c:v>
                </c:pt>
                <c:pt idx="16">
                  <c:v>0.0975</c:v>
                </c:pt>
                <c:pt idx="17">
                  <c:v>0.108</c:v>
                </c:pt>
                <c:pt idx="18">
                  <c:v>0.119</c:v>
                </c:pt>
                <c:pt idx="19">
                  <c:v>0.13</c:v>
                </c:pt>
                <c:pt idx="20">
                  <c:v>0.142</c:v>
                </c:pt>
                <c:pt idx="21">
                  <c:v>0.155</c:v>
                </c:pt>
                <c:pt idx="22">
                  <c:v>0.157</c:v>
                </c:pt>
                <c:pt idx="23">
                  <c:v>0.167</c:v>
                </c:pt>
                <c:pt idx="24">
                  <c:v>0.18</c:v>
                </c:pt>
                <c:pt idx="25">
                  <c:v>0.194</c:v>
                </c:pt>
                <c:pt idx="26">
                  <c:v>0.208</c:v>
                </c:pt>
                <c:pt idx="27">
                  <c:v>0.222</c:v>
                </c:pt>
                <c:pt idx="28">
                  <c:v>0.237</c:v>
                </c:pt>
                <c:pt idx="29">
                  <c:v>0.252</c:v>
                </c:pt>
                <c:pt idx="30">
                  <c:v>0.268</c:v>
                </c:pt>
                <c:pt idx="31">
                  <c:v>0.284</c:v>
                </c:pt>
                <c:pt idx="32">
                  <c:v>0.3</c:v>
                </c:pt>
                <c:pt idx="33">
                  <c:v>0.318</c:v>
                </c:pt>
                <c:pt idx="34">
                  <c:v>0.335</c:v>
                </c:pt>
                <c:pt idx="35">
                  <c:v>0.352</c:v>
                </c:pt>
                <c:pt idx="36">
                  <c:v>0.37</c:v>
                </c:pt>
                <c:pt idx="37">
                  <c:v>0.375</c:v>
                </c:pt>
                <c:pt idx="38">
                  <c:v>0.388</c:v>
                </c:pt>
                <c:pt idx="39">
                  <c:v>0.407</c:v>
                </c:pt>
                <c:pt idx="40">
                  <c:v>0.427</c:v>
                </c:pt>
                <c:pt idx="41">
                  <c:v>0.446</c:v>
                </c:pt>
                <c:pt idx="42">
                  <c:v>0.466</c:v>
                </c:pt>
                <c:pt idx="43">
                  <c:v>0.487</c:v>
                </c:pt>
                <c:pt idx="44">
                  <c:v>0.507</c:v>
                </c:pt>
                <c:pt idx="45">
                  <c:v>0.527</c:v>
                </c:pt>
                <c:pt idx="46">
                  <c:v>0.547</c:v>
                </c:pt>
                <c:pt idx="47">
                  <c:v>0.569</c:v>
                </c:pt>
                <c:pt idx="48">
                  <c:v>0.59</c:v>
                </c:pt>
                <c:pt idx="49">
                  <c:v>0.594</c:v>
                </c:pt>
                <c:pt idx="50">
                  <c:v>0.612</c:v>
                </c:pt>
                <c:pt idx="51">
                  <c:v>0.634</c:v>
                </c:pt>
                <c:pt idx="52">
                  <c:v>0.656</c:v>
                </c:pt>
                <c:pt idx="53">
                  <c:v>0.678</c:v>
                </c:pt>
                <c:pt idx="54">
                  <c:v>0.7</c:v>
                </c:pt>
                <c:pt idx="55">
                  <c:v>0.724</c:v>
                </c:pt>
                <c:pt idx="56">
                  <c:v>0.746</c:v>
                </c:pt>
                <c:pt idx="57">
                  <c:v>0.769</c:v>
                </c:pt>
                <c:pt idx="58">
                  <c:v>0.793</c:v>
                </c:pt>
                <c:pt idx="59">
                  <c:v>0.813</c:v>
                </c:pt>
                <c:pt idx="60">
                  <c:v>0.816</c:v>
                </c:pt>
                <c:pt idx="61">
                  <c:v>0.839</c:v>
                </c:pt>
                <c:pt idx="62">
                  <c:v>0.862</c:v>
                </c:pt>
                <c:pt idx="63">
                  <c:v>0.886</c:v>
                </c:pt>
                <c:pt idx="64">
                  <c:v>0.911</c:v>
                </c:pt>
                <c:pt idx="65">
                  <c:v>0.935</c:v>
                </c:pt>
                <c:pt idx="66">
                  <c:v>0.96</c:v>
                </c:pt>
                <c:pt idx="67">
                  <c:v>0.983</c:v>
                </c:pt>
                <c:pt idx="68">
                  <c:v>1.01</c:v>
                </c:pt>
                <c:pt idx="69">
                  <c:v>1.03</c:v>
                </c:pt>
                <c:pt idx="70">
                  <c:v>1.03</c:v>
                </c:pt>
                <c:pt idx="71">
                  <c:v>1.06</c:v>
                </c:pt>
                <c:pt idx="72">
                  <c:v>1.08</c:v>
                </c:pt>
                <c:pt idx="73">
                  <c:v>1.11</c:v>
                </c:pt>
                <c:pt idx="74">
                  <c:v>1.14</c:v>
                </c:pt>
                <c:pt idx="75">
                  <c:v>1.16</c:v>
                </c:pt>
                <c:pt idx="76">
                  <c:v>1.19</c:v>
                </c:pt>
                <c:pt idx="77">
                  <c:v>1.22</c:v>
                </c:pt>
                <c:pt idx="78">
                  <c:v>1.24</c:v>
                </c:pt>
                <c:pt idx="79">
                  <c:v>1.25</c:v>
                </c:pt>
                <c:pt idx="80">
                  <c:v>1.27</c:v>
                </c:pt>
                <c:pt idx="81">
                  <c:v>1.29</c:v>
                </c:pt>
                <c:pt idx="82">
                  <c:v>1.32</c:v>
                </c:pt>
                <c:pt idx="83">
                  <c:v>1.34</c:v>
                </c:pt>
                <c:pt idx="84">
                  <c:v>1.37</c:v>
                </c:pt>
                <c:pt idx="85">
                  <c:v>1.39</c:v>
                </c:pt>
                <c:pt idx="86">
                  <c:v>1.42</c:v>
                </c:pt>
                <c:pt idx="87">
                  <c:v>1.44</c:v>
                </c:pt>
                <c:pt idx="88">
                  <c:v>1.47</c:v>
                </c:pt>
                <c:pt idx="89">
                  <c:v>1.47</c:v>
                </c:pt>
                <c:pt idx="90">
                  <c:v>1.49</c:v>
                </c:pt>
                <c:pt idx="91">
                  <c:v>1.52</c:v>
                </c:pt>
                <c:pt idx="92">
                  <c:v>1.54</c:v>
                </c:pt>
                <c:pt idx="93">
                  <c:v>1.57</c:v>
                </c:pt>
                <c:pt idx="94">
                  <c:v>1.59</c:v>
                </c:pt>
                <c:pt idx="95">
                  <c:v>1.61</c:v>
                </c:pt>
                <c:pt idx="96">
                  <c:v>1.63</c:v>
                </c:pt>
                <c:pt idx="97">
                  <c:v>1.65</c:v>
                </c:pt>
                <c:pt idx="98">
                  <c:v>1.66</c:v>
                </c:pt>
                <c:pt idx="99">
                  <c:v>1.68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antérieure!$Q$1</c:f>
              <c:strCache>
                <c:ptCount val="1"/>
                <c:pt idx="0">
                  <c:v>106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antérieure!$Q$3:$Q$131</c:f>
              <c:numCache>
                <c:formatCode>0.00</c:formatCode>
                <c:ptCount val="129"/>
                <c:pt idx="0">
                  <c:v>0.0</c:v>
                </c:pt>
                <c:pt idx="1">
                  <c:v>0.00278</c:v>
                </c:pt>
                <c:pt idx="2">
                  <c:v>0.00558</c:v>
                </c:pt>
                <c:pt idx="3">
                  <c:v>0.00837</c:v>
                </c:pt>
                <c:pt idx="4">
                  <c:v>0.0112</c:v>
                </c:pt>
                <c:pt idx="5">
                  <c:v>0.0139</c:v>
                </c:pt>
                <c:pt idx="6">
                  <c:v>0.0167</c:v>
                </c:pt>
                <c:pt idx="7">
                  <c:v>0.0195</c:v>
                </c:pt>
                <c:pt idx="8">
                  <c:v>0.0223</c:v>
                </c:pt>
                <c:pt idx="9">
                  <c:v>0.0251</c:v>
                </c:pt>
                <c:pt idx="10">
                  <c:v>0.0279</c:v>
                </c:pt>
                <c:pt idx="11">
                  <c:v>0.0307</c:v>
                </c:pt>
                <c:pt idx="12">
                  <c:v>0.0334</c:v>
                </c:pt>
                <c:pt idx="13">
                  <c:v>0.0362</c:v>
                </c:pt>
                <c:pt idx="14">
                  <c:v>0.039</c:v>
                </c:pt>
                <c:pt idx="15">
                  <c:v>0.0418</c:v>
                </c:pt>
                <c:pt idx="16">
                  <c:v>0.0446</c:v>
                </c:pt>
                <c:pt idx="17">
                  <c:v>0.0474</c:v>
                </c:pt>
                <c:pt idx="18">
                  <c:v>0.0502</c:v>
                </c:pt>
                <c:pt idx="19">
                  <c:v>0.053</c:v>
                </c:pt>
                <c:pt idx="20">
                  <c:v>0.0557</c:v>
                </c:pt>
                <c:pt idx="21">
                  <c:v>0.0585</c:v>
                </c:pt>
                <c:pt idx="22">
                  <c:v>0.0613</c:v>
                </c:pt>
                <c:pt idx="23">
                  <c:v>0.0641</c:v>
                </c:pt>
                <c:pt idx="24">
                  <c:v>0.0669</c:v>
                </c:pt>
                <c:pt idx="25">
                  <c:v>0.0697</c:v>
                </c:pt>
                <c:pt idx="26">
                  <c:v>0.0725</c:v>
                </c:pt>
                <c:pt idx="27">
                  <c:v>0.0753</c:v>
                </c:pt>
                <c:pt idx="28">
                  <c:v>0.078</c:v>
                </c:pt>
                <c:pt idx="29">
                  <c:v>0.0808</c:v>
                </c:pt>
                <c:pt idx="30">
                  <c:v>0.0836</c:v>
                </c:pt>
                <c:pt idx="31">
                  <c:v>0.0864</c:v>
                </c:pt>
                <c:pt idx="32">
                  <c:v>0.0892</c:v>
                </c:pt>
                <c:pt idx="33">
                  <c:v>0.092</c:v>
                </c:pt>
                <c:pt idx="34">
                  <c:v>0.0948</c:v>
                </c:pt>
                <c:pt idx="35">
                  <c:v>0.0976</c:v>
                </c:pt>
                <c:pt idx="36">
                  <c:v>0.1</c:v>
                </c:pt>
                <c:pt idx="37">
                  <c:v>0.103</c:v>
                </c:pt>
                <c:pt idx="38">
                  <c:v>0.106</c:v>
                </c:pt>
                <c:pt idx="39">
                  <c:v>0.109</c:v>
                </c:pt>
                <c:pt idx="40">
                  <c:v>0.111</c:v>
                </c:pt>
                <c:pt idx="41">
                  <c:v>0.114</c:v>
                </c:pt>
                <c:pt idx="42">
                  <c:v>0.117</c:v>
                </c:pt>
                <c:pt idx="43">
                  <c:v>0.12</c:v>
                </c:pt>
                <c:pt idx="44">
                  <c:v>0.123</c:v>
                </c:pt>
                <c:pt idx="45">
                  <c:v>0.125</c:v>
                </c:pt>
                <c:pt idx="46">
                  <c:v>0.127</c:v>
                </c:pt>
                <c:pt idx="47">
                  <c:v>0.128</c:v>
                </c:pt>
                <c:pt idx="48">
                  <c:v>0.131</c:v>
                </c:pt>
                <c:pt idx="49">
                  <c:v>0.134</c:v>
                </c:pt>
                <c:pt idx="50">
                  <c:v>0.137</c:v>
                </c:pt>
                <c:pt idx="51">
                  <c:v>0.139</c:v>
                </c:pt>
                <c:pt idx="52">
                  <c:v>0.142</c:v>
                </c:pt>
                <c:pt idx="53">
                  <c:v>0.145</c:v>
                </c:pt>
                <c:pt idx="54">
                  <c:v>0.148</c:v>
                </c:pt>
                <c:pt idx="55">
                  <c:v>0.151</c:v>
                </c:pt>
                <c:pt idx="56">
                  <c:v>0.153</c:v>
                </c:pt>
                <c:pt idx="57">
                  <c:v>0.156</c:v>
                </c:pt>
                <c:pt idx="58">
                  <c:v>0.159</c:v>
                </c:pt>
                <c:pt idx="59">
                  <c:v>0.162</c:v>
                </c:pt>
                <c:pt idx="60">
                  <c:v>0.164</c:v>
                </c:pt>
                <c:pt idx="61">
                  <c:v>0.167</c:v>
                </c:pt>
                <c:pt idx="62">
                  <c:v>0.17</c:v>
                </c:pt>
                <c:pt idx="63">
                  <c:v>0.173</c:v>
                </c:pt>
                <c:pt idx="64">
                  <c:v>0.176</c:v>
                </c:pt>
                <c:pt idx="65">
                  <c:v>0.178</c:v>
                </c:pt>
                <c:pt idx="66">
                  <c:v>0.181</c:v>
                </c:pt>
                <c:pt idx="67">
                  <c:v>0.184</c:v>
                </c:pt>
                <c:pt idx="68">
                  <c:v>0.187</c:v>
                </c:pt>
                <c:pt idx="69">
                  <c:v>0.19</c:v>
                </c:pt>
                <c:pt idx="70">
                  <c:v>0.192</c:v>
                </c:pt>
                <c:pt idx="71">
                  <c:v>0.195</c:v>
                </c:pt>
                <c:pt idx="72">
                  <c:v>0.198</c:v>
                </c:pt>
                <c:pt idx="73">
                  <c:v>0.201</c:v>
                </c:pt>
                <c:pt idx="74">
                  <c:v>0.203</c:v>
                </c:pt>
                <c:pt idx="75">
                  <c:v>0.206</c:v>
                </c:pt>
                <c:pt idx="76">
                  <c:v>0.209</c:v>
                </c:pt>
                <c:pt idx="77">
                  <c:v>0.212</c:v>
                </c:pt>
                <c:pt idx="78">
                  <c:v>0.215</c:v>
                </c:pt>
                <c:pt idx="79">
                  <c:v>0.217</c:v>
                </c:pt>
                <c:pt idx="80">
                  <c:v>0.22</c:v>
                </c:pt>
                <c:pt idx="81">
                  <c:v>0.223</c:v>
                </c:pt>
                <c:pt idx="82">
                  <c:v>0.225</c:v>
                </c:pt>
                <c:pt idx="83">
                  <c:v>0.226</c:v>
                </c:pt>
                <c:pt idx="84">
                  <c:v>0.229</c:v>
                </c:pt>
                <c:pt idx="85">
                  <c:v>0.231</c:v>
                </c:pt>
                <c:pt idx="86">
                  <c:v>0.234</c:v>
                </c:pt>
                <c:pt idx="87">
                  <c:v>0.237</c:v>
                </c:pt>
                <c:pt idx="88">
                  <c:v>0.24</c:v>
                </c:pt>
                <c:pt idx="89">
                  <c:v>0.243</c:v>
                </c:pt>
                <c:pt idx="90">
                  <c:v>0.245</c:v>
                </c:pt>
                <c:pt idx="91">
                  <c:v>0.248</c:v>
                </c:pt>
                <c:pt idx="92">
                  <c:v>0.251</c:v>
                </c:pt>
                <c:pt idx="93">
                  <c:v>0.254</c:v>
                </c:pt>
                <c:pt idx="94">
                  <c:v>0.256</c:v>
                </c:pt>
                <c:pt idx="95">
                  <c:v>0.259</c:v>
                </c:pt>
                <c:pt idx="96">
                  <c:v>0.262</c:v>
                </c:pt>
                <c:pt idx="97">
                  <c:v>0.265</c:v>
                </c:pt>
                <c:pt idx="98">
                  <c:v>0.268</c:v>
                </c:pt>
                <c:pt idx="99">
                  <c:v>0.27</c:v>
                </c:pt>
                <c:pt idx="100">
                  <c:v>0.273</c:v>
                </c:pt>
                <c:pt idx="101">
                  <c:v>0.276</c:v>
                </c:pt>
                <c:pt idx="102">
                  <c:v>0.279</c:v>
                </c:pt>
                <c:pt idx="103">
                  <c:v>0.282</c:v>
                </c:pt>
                <c:pt idx="104">
                  <c:v>0.284</c:v>
                </c:pt>
                <c:pt idx="105">
                  <c:v>0.287</c:v>
                </c:pt>
                <c:pt idx="106">
                  <c:v>0.29</c:v>
                </c:pt>
                <c:pt idx="107">
                  <c:v>0.293</c:v>
                </c:pt>
                <c:pt idx="108">
                  <c:v>0.295</c:v>
                </c:pt>
                <c:pt idx="109">
                  <c:v>0.296</c:v>
                </c:pt>
                <c:pt idx="110">
                  <c:v>0.298</c:v>
                </c:pt>
                <c:pt idx="111">
                  <c:v>0.301</c:v>
                </c:pt>
                <c:pt idx="112">
                  <c:v>0.304</c:v>
                </c:pt>
                <c:pt idx="113">
                  <c:v>0.307</c:v>
                </c:pt>
                <c:pt idx="114">
                  <c:v>0.309</c:v>
                </c:pt>
                <c:pt idx="115">
                  <c:v>0.312</c:v>
                </c:pt>
                <c:pt idx="116">
                  <c:v>0.315</c:v>
                </c:pt>
                <c:pt idx="117">
                  <c:v>0.318</c:v>
                </c:pt>
                <c:pt idx="118">
                  <c:v>0.321</c:v>
                </c:pt>
                <c:pt idx="119" formatCode="0.00E+00">
                  <c:v>0.323</c:v>
                </c:pt>
                <c:pt idx="120" formatCode="0.00E+00">
                  <c:v>0.326</c:v>
                </c:pt>
                <c:pt idx="121" formatCode="0.00E+00">
                  <c:v>0.329</c:v>
                </c:pt>
                <c:pt idx="122" formatCode="0.00E+00">
                  <c:v>0.332</c:v>
                </c:pt>
                <c:pt idx="123" formatCode="0.00E+00">
                  <c:v>0.334</c:v>
                </c:pt>
                <c:pt idx="124" formatCode="0.00E+00">
                  <c:v>0.337</c:v>
                </c:pt>
                <c:pt idx="125" formatCode="0.00E+00">
                  <c:v>0.34</c:v>
                </c:pt>
                <c:pt idx="126" formatCode="0.00E+00">
                  <c:v>0.343</c:v>
                </c:pt>
                <c:pt idx="127" formatCode="0.00E+00">
                  <c:v>0.346</c:v>
                </c:pt>
                <c:pt idx="128" formatCode="0.00E+00">
                  <c:v>0.348</c:v>
                </c:pt>
              </c:numCache>
            </c:numRef>
          </c:xVal>
          <c:yVal>
            <c:numRef>
              <c:f>antérieure!$R$3:$R$131</c:f>
              <c:numCache>
                <c:formatCode>0.00</c:formatCode>
                <c:ptCount val="129"/>
                <c:pt idx="0">
                  <c:v>0.0</c:v>
                </c:pt>
                <c:pt idx="1">
                  <c:v>0.00286</c:v>
                </c:pt>
                <c:pt idx="2">
                  <c:v>0.00564</c:v>
                </c:pt>
                <c:pt idx="3">
                  <c:v>0.00855</c:v>
                </c:pt>
                <c:pt idx="4">
                  <c:v>0.0113</c:v>
                </c:pt>
                <c:pt idx="5">
                  <c:v>0.0145</c:v>
                </c:pt>
                <c:pt idx="6">
                  <c:v>0.0191</c:v>
                </c:pt>
                <c:pt idx="7">
                  <c:v>0.0226</c:v>
                </c:pt>
                <c:pt idx="8">
                  <c:v>0.0259</c:v>
                </c:pt>
                <c:pt idx="9">
                  <c:v>0.0274</c:v>
                </c:pt>
                <c:pt idx="10">
                  <c:v>0.0315</c:v>
                </c:pt>
                <c:pt idx="11">
                  <c:v>0.0355</c:v>
                </c:pt>
                <c:pt idx="12">
                  <c:v>0.0411</c:v>
                </c:pt>
                <c:pt idx="13">
                  <c:v>0.0468</c:v>
                </c:pt>
                <c:pt idx="14">
                  <c:v>0.0531</c:v>
                </c:pt>
                <c:pt idx="15">
                  <c:v>0.0603</c:v>
                </c:pt>
                <c:pt idx="16">
                  <c:v>0.0655</c:v>
                </c:pt>
                <c:pt idx="17">
                  <c:v>0.0689</c:v>
                </c:pt>
                <c:pt idx="18">
                  <c:v>0.0698</c:v>
                </c:pt>
                <c:pt idx="19">
                  <c:v>0.0712</c:v>
                </c:pt>
                <c:pt idx="20">
                  <c:v>0.0747</c:v>
                </c:pt>
                <c:pt idx="21">
                  <c:v>0.0785</c:v>
                </c:pt>
                <c:pt idx="22">
                  <c:v>0.0804</c:v>
                </c:pt>
                <c:pt idx="23">
                  <c:v>0.0721</c:v>
                </c:pt>
                <c:pt idx="24">
                  <c:v>0.0739</c:v>
                </c:pt>
                <c:pt idx="25">
                  <c:v>0.0804</c:v>
                </c:pt>
                <c:pt idx="26">
                  <c:v>0.0867</c:v>
                </c:pt>
                <c:pt idx="27">
                  <c:v>0.0947</c:v>
                </c:pt>
                <c:pt idx="28">
                  <c:v>0.102</c:v>
                </c:pt>
                <c:pt idx="29">
                  <c:v>0.11</c:v>
                </c:pt>
                <c:pt idx="30">
                  <c:v>0.118</c:v>
                </c:pt>
                <c:pt idx="31">
                  <c:v>0.126</c:v>
                </c:pt>
                <c:pt idx="32">
                  <c:v>0.135</c:v>
                </c:pt>
                <c:pt idx="33">
                  <c:v>0.143</c:v>
                </c:pt>
                <c:pt idx="34">
                  <c:v>0.152</c:v>
                </c:pt>
                <c:pt idx="35">
                  <c:v>0.161</c:v>
                </c:pt>
                <c:pt idx="36">
                  <c:v>0.171</c:v>
                </c:pt>
                <c:pt idx="37">
                  <c:v>0.179</c:v>
                </c:pt>
                <c:pt idx="38">
                  <c:v>0.188</c:v>
                </c:pt>
                <c:pt idx="39">
                  <c:v>0.197</c:v>
                </c:pt>
                <c:pt idx="40">
                  <c:v>0.205</c:v>
                </c:pt>
                <c:pt idx="41">
                  <c:v>0.213</c:v>
                </c:pt>
                <c:pt idx="42">
                  <c:v>0.222</c:v>
                </c:pt>
                <c:pt idx="43">
                  <c:v>0.23</c:v>
                </c:pt>
                <c:pt idx="44">
                  <c:v>0.237</c:v>
                </c:pt>
                <c:pt idx="45">
                  <c:v>0.238</c:v>
                </c:pt>
                <c:pt idx="46">
                  <c:v>0.241</c:v>
                </c:pt>
                <c:pt idx="47">
                  <c:v>0.245</c:v>
                </c:pt>
                <c:pt idx="48">
                  <c:v>0.254</c:v>
                </c:pt>
                <c:pt idx="49">
                  <c:v>0.265</c:v>
                </c:pt>
                <c:pt idx="50">
                  <c:v>0.275</c:v>
                </c:pt>
                <c:pt idx="51">
                  <c:v>0.285</c:v>
                </c:pt>
                <c:pt idx="52">
                  <c:v>0.294</c:v>
                </c:pt>
                <c:pt idx="53">
                  <c:v>0.304</c:v>
                </c:pt>
                <c:pt idx="54">
                  <c:v>0.311</c:v>
                </c:pt>
                <c:pt idx="55">
                  <c:v>0.32</c:v>
                </c:pt>
                <c:pt idx="56">
                  <c:v>0.329</c:v>
                </c:pt>
                <c:pt idx="57">
                  <c:v>0.34</c:v>
                </c:pt>
                <c:pt idx="58">
                  <c:v>0.347</c:v>
                </c:pt>
                <c:pt idx="59">
                  <c:v>0.358</c:v>
                </c:pt>
                <c:pt idx="60">
                  <c:v>0.367</c:v>
                </c:pt>
                <c:pt idx="61">
                  <c:v>0.372</c:v>
                </c:pt>
                <c:pt idx="62">
                  <c:v>0.379</c:v>
                </c:pt>
                <c:pt idx="63">
                  <c:v>0.385</c:v>
                </c:pt>
                <c:pt idx="64">
                  <c:v>0.392</c:v>
                </c:pt>
                <c:pt idx="65">
                  <c:v>0.398</c:v>
                </c:pt>
                <c:pt idx="66">
                  <c:v>0.408</c:v>
                </c:pt>
                <c:pt idx="67">
                  <c:v>0.419</c:v>
                </c:pt>
                <c:pt idx="68">
                  <c:v>0.429</c:v>
                </c:pt>
                <c:pt idx="69">
                  <c:v>0.439</c:v>
                </c:pt>
                <c:pt idx="70">
                  <c:v>0.449</c:v>
                </c:pt>
                <c:pt idx="71">
                  <c:v>0.46</c:v>
                </c:pt>
                <c:pt idx="72">
                  <c:v>0.471</c:v>
                </c:pt>
                <c:pt idx="73">
                  <c:v>0.481</c:v>
                </c:pt>
                <c:pt idx="74">
                  <c:v>0.492</c:v>
                </c:pt>
                <c:pt idx="75">
                  <c:v>0.504</c:v>
                </c:pt>
                <c:pt idx="76">
                  <c:v>0.517</c:v>
                </c:pt>
                <c:pt idx="77">
                  <c:v>0.528</c:v>
                </c:pt>
                <c:pt idx="78">
                  <c:v>0.54</c:v>
                </c:pt>
                <c:pt idx="79">
                  <c:v>0.555</c:v>
                </c:pt>
                <c:pt idx="80">
                  <c:v>0.568</c:v>
                </c:pt>
                <c:pt idx="81">
                  <c:v>0.581</c:v>
                </c:pt>
                <c:pt idx="82">
                  <c:v>0.59</c:v>
                </c:pt>
                <c:pt idx="83">
                  <c:v>0.593</c:v>
                </c:pt>
                <c:pt idx="84">
                  <c:v>0.595</c:v>
                </c:pt>
                <c:pt idx="85">
                  <c:v>0.605</c:v>
                </c:pt>
                <c:pt idx="86">
                  <c:v>0.618</c:v>
                </c:pt>
                <c:pt idx="87">
                  <c:v>0.627</c:v>
                </c:pt>
                <c:pt idx="88">
                  <c:v>0.633</c:v>
                </c:pt>
                <c:pt idx="89">
                  <c:v>0.643</c:v>
                </c:pt>
                <c:pt idx="90">
                  <c:v>0.655</c:v>
                </c:pt>
                <c:pt idx="91">
                  <c:v>0.671</c:v>
                </c:pt>
                <c:pt idx="92">
                  <c:v>0.687</c:v>
                </c:pt>
                <c:pt idx="93">
                  <c:v>0.704</c:v>
                </c:pt>
                <c:pt idx="94">
                  <c:v>0.719</c:v>
                </c:pt>
                <c:pt idx="95">
                  <c:v>0.733</c:v>
                </c:pt>
                <c:pt idx="96">
                  <c:v>0.749</c:v>
                </c:pt>
                <c:pt idx="97">
                  <c:v>0.763</c:v>
                </c:pt>
                <c:pt idx="98">
                  <c:v>0.776</c:v>
                </c:pt>
                <c:pt idx="99">
                  <c:v>0.793</c:v>
                </c:pt>
                <c:pt idx="100">
                  <c:v>0.811</c:v>
                </c:pt>
                <c:pt idx="101">
                  <c:v>0.827</c:v>
                </c:pt>
                <c:pt idx="102">
                  <c:v>0.842</c:v>
                </c:pt>
                <c:pt idx="103">
                  <c:v>0.857</c:v>
                </c:pt>
                <c:pt idx="104">
                  <c:v>0.871</c:v>
                </c:pt>
                <c:pt idx="105">
                  <c:v>0.888</c:v>
                </c:pt>
                <c:pt idx="106">
                  <c:v>0.905</c:v>
                </c:pt>
                <c:pt idx="107">
                  <c:v>0.921</c:v>
                </c:pt>
                <c:pt idx="108">
                  <c:v>0.934</c:v>
                </c:pt>
                <c:pt idx="109">
                  <c:v>0.937</c:v>
                </c:pt>
                <c:pt idx="110">
                  <c:v>0.948</c:v>
                </c:pt>
                <c:pt idx="111">
                  <c:v>0.957</c:v>
                </c:pt>
                <c:pt idx="112">
                  <c:v>0.965</c:v>
                </c:pt>
                <c:pt idx="113">
                  <c:v>0.976</c:v>
                </c:pt>
                <c:pt idx="114">
                  <c:v>0.987</c:v>
                </c:pt>
                <c:pt idx="115">
                  <c:v>1.0</c:v>
                </c:pt>
                <c:pt idx="116">
                  <c:v>1.0</c:v>
                </c:pt>
                <c:pt idx="117">
                  <c:v>1.01</c:v>
                </c:pt>
                <c:pt idx="118">
                  <c:v>1.02</c:v>
                </c:pt>
                <c:pt idx="119" formatCode="0.00E+00">
                  <c:v>1.03</c:v>
                </c:pt>
                <c:pt idx="120" formatCode="0.00E+00">
                  <c:v>1.05</c:v>
                </c:pt>
                <c:pt idx="121" formatCode="0.00E+00">
                  <c:v>1.06</c:v>
                </c:pt>
                <c:pt idx="122" formatCode="0.00E+00">
                  <c:v>1.08</c:v>
                </c:pt>
                <c:pt idx="123" formatCode="0.00E+00">
                  <c:v>1.09</c:v>
                </c:pt>
                <c:pt idx="124" formatCode="0.00E+00">
                  <c:v>1.11</c:v>
                </c:pt>
                <c:pt idx="125" formatCode="0.00E+00">
                  <c:v>1.12</c:v>
                </c:pt>
                <c:pt idx="126" formatCode="0.00E+00">
                  <c:v>1.14</c:v>
                </c:pt>
                <c:pt idx="127" formatCode="0.00E+00">
                  <c:v>1.15</c:v>
                </c:pt>
                <c:pt idx="128" formatCode="0.00E+00">
                  <c:v>1.16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963608"/>
        <c:axId val="-2128264680"/>
      </c:scatterChart>
      <c:valAx>
        <c:axId val="-2128963608"/>
        <c:scaling>
          <c:orientation val="minMax"/>
          <c:max val="0.3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err="1" smtClean="0"/>
                  <a:t>Strain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-2128264680"/>
        <c:crosses val="autoZero"/>
        <c:crossBetween val="midCat"/>
      </c:valAx>
      <c:valAx>
        <c:axId val="-21282646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smtClean="0"/>
                  <a:t>Nominal</a:t>
                </a:r>
                <a:r>
                  <a:rPr lang="fr-FR" sz="1600" baseline="0" dirty="0" smtClean="0"/>
                  <a:t> Stress (</a:t>
                </a:r>
                <a:r>
                  <a:rPr lang="fr-FR" sz="1600" baseline="0" dirty="0" err="1" smtClean="0"/>
                  <a:t>Mpa</a:t>
                </a:r>
                <a:r>
                  <a:rPr lang="fr-FR" sz="1600" baseline="0" dirty="0" smtClean="0"/>
                  <a:t>)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-212896360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1781508734515"/>
          <c:y val="0.0323936650161627"/>
          <c:w val="0.678166306810358"/>
          <c:h val="0.6314507111226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antérieure!$A$1</c:f>
              <c:strCache>
                <c:ptCount val="1"/>
                <c:pt idx="0">
                  <c:v>102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antérieure!$A$3:$A$121</c:f>
              <c:numCache>
                <c:formatCode>0.00</c:formatCode>
                <c:ptCount val="119"/>
                <c:pt idx="0">
                  <c:v>0.0</c:v>
                </c:pt>
                <c:pt idx="1">
                  <c:v>0.00231</c:v>
                </c:pt>
                <c:pt idx="2">
                  <c:v>0.00461</c:v>
                </c:pt>
                <c:pt idx="3">
                  <c:v>0.00693</c:v>
                </c:pt>
                <c:pt idx="4">
                  <c:v>0.00925</c:v>
                </c:pt>
                <c:pt idx="5">
                  <c:v>0.0116</c:v>
                </c:pt>
                <c:pt idx="6">
                  <c:v>0.0139</c:v>
                </c:pt>
                <c:pt idx="7">
                  <c:v>0.0162</c:v>
                </c:pt>
                <c:pt idx="8">
                  <c:v>0.0185</c:v>
                </c:pt>
                <c:pt idx="9">
                  <c:v>0.0208</c:v>
                </c:pt>
                <c:pt idx="10">
                  <c:v>0.0231</c:v>
                </c:pt>
                <c:pt idx="11">
                  <c:v>0.0254</c:v>
                </c:pt>
                <c:pt idx="12">
                  <c:v>0.0277</c:v>
                </c:pt>
                <c:pt idx="13">
                  <c:v>0.03</c:v>
                </c:pt>
                <c:pt idx="14">
                  <c:v>0.0323</c:v>
                </c:pt>
                <c:pt idx="15">
                  <c:v>0.0347</c:v>
                </c:pt>
                <c:pt idx="16">
                  <c:v>0.037</c:v>
                </c:pt>
                <c:pt idx="17">
                  <c:v>0.0393</c:v>
                </c:pt>
                <c:pt idx="18">
                  <c:v>0.0416</c:v>
                </c:pt>
                <c:pt idx="19">
                  <c:v>0.0439</c:v>
                </c:pt>
                <c:pt idx="20">
                  <c:v>0.0462</c:v>
                </c:pt>
                <c:pt idx="21">
                  <c:v>0.0485</c:v>
                </c:pt>
                <c:pt idx="22">
                  <c:v>0.0508</c:v>
                </c:pt>
                <c:pt idx="23">
                  <c:v>0.0531</c:v>
                </c:pt>
                <c:pt idx="24">
                  <c:v>0.0555</c:v>
                </c:pt>
                <c:pt idx="25">
                  <c:v>0.0578</c:v>
                </c:pt>
                <c:pt idx="26">
                  <c:v>0.0601</c:v>
                </c:pt>
                <c:pt idx="27">
                  <c:v>0.0624</c:v>
                </c:pt>
                <c:pt idx="28">
                  <c:v>0.0647</c:v>
                </c:pt>
                <c:pt idx="29">
                  <c:v>0.067</c:v>
                </c:pt>
                <c:pt idx="30">
                  <c:v>0.0693</c:v>
                </c:pt>
                <c:pt idx="31">
                  <c:v>0.0716</c:v>
                </c:pt>
                <c:pt idx="32">
                  <c:v>0.0739</c:v>
                </c:pt>
                <c:pt idx="33">
                  <c:v>0.0762</c:v>
                </c:pt>
                <c:pt idx="34">
                  <c:v>0.0786</c:v>
                </c:pt>
                <c:pt idx="35">
                  <c:v>0.0809</c:v>
                </c:pt>
                <c:pt idx="36">
                  <c:v>0.0832</c:v>
                </c:pt>
                <c:pt idx="37">
                  <c:v>0.0855</c:v>
                </c:pt>
                <c:pt idx="38">
                  <c:v>0.0878</c:v>
                </c:pt>
                <c:pt idx="39">
                  <c:v>0.0901</c:v>
                </c:pt>
                <c:pt idx="40">
                  <c:v>0.0924</c:v>
                </c:pt>
                <c:pt idx="41">
                  <c:v>0.0947</c:v>
                </c:pt>
                <c:pt idx="42">
                  <c:v>0.097</c:v>
                </c:pt>
                <c:pt idx="43">
                  <c:v>0.0994</c:v>
                </c:pt>
                <c:pt idx="44">
                  <c:v>0.102</c:v>
                </c:pt>
                <c:pt idx="45">
                  <c:v>0.104</c:v>
                </c:pt>
                <c:pt idx="46">
                  <c:v>0.106</c:v>
                </c:pt>
                <c:pt idx="47">
                  <c:v>0.109</c:v>
                </c:pt>
                <c:pt idx="48">
                  <c:v>0.111</c:v>
                </c:pt>
                <c:pt idx="49">
                  <c:v>0.113</c:v>
                </c:pt>
                <c:pt idx="50">
                  <c:v>0.113</c:v>
                </c:pt>
                <c:pt idx="51">
                  <c:v>0.116</c:v>
                </c:pt>
                <c:pt idx="52">
                  <c:v>0.118</c:v>
                </c:pt>
                <c:pt idx="53">
                  <c:v>0.12</c:v>
                </c:pt>
                <c:pt idx="54">
                  <c:v>0.122</c:v>
                </c:pt>
                <c:pt idx="55">
                  <c:v>0.125</c:v>
                </c:pt>
                <c:pt idx="56">
                  <c:v>0.127</c:v>
                </c:pt>
                <c:pt idx="57">
                  <c:v>0.129</c:v>
                </c:pt>
                <c:pt idx="58">
                  <c:v>0.132</c:v>
                </c:pt>
                <c:pt idx="59">
                  <c:v>0.134</c:v>
                </c:pt>
                <c:pt idx="60">
                  <c:v>0.136</c:v>
                </c:pt>
                <c:pt idx="61">
                  <c:v>0.139</c:v>
                </c:pt>
                <c:pt idx="62">
                  <c:v>0.141</c:v>
                </c:pt>
                <c:pt idx="63">
                  <c:v>0.143</c:v>
                </c:pt>
                <c:pt idx="64">
                  <c:v>0.146</c:v>
                </c:pt>
                <c:pt idx="65">
                  <c:v>0.148</c:v>
                </c:pt>
                <c:pt idx="66">
                  <c:v>0.15</c:v>
                </c:pt>
                <c:pt idx="67">
                  <c:v>0.153</c:v>
                </c:pt>
                <c:pt idx="68">
                  <c:v>0.155</c:v>
                </c:pt>
                <c:pt idx="69">
                  <c:v>0.157</c:v>
                </c:pt>
                <c:pt idx="70">
                  <c:v>0.157</c:v>
                </c:pt>
                <c:pt idx="71">
                  <c:v>0.159</c:v>
                </c:pt>
                <c:pt idx="72">
                  <c:v>0.162</c:v>
                </c:pt>
                <c:pt idx="73">
                  <c:v>0.164</c:v>
                </c:pt>
                <c:pt idx="74">
                  <c:v>0.166</c:v>
                </c:pt>
                <c:pt idx="75">
                  <c:v>0.169</c:v>
                </c:pt>
                <c:pt idx="76">
                  <c:v>0.171</c:v>
                </c:pt>
                <c:pt idx="77">
                  <c:v>0.173</c:v>
                </c:pt>
                <c:pt idx="78">
                  <c:v>0.176</c:v>
                </c:pt>
                <c:pt idx="79">
                  <c:v>0.178</c:v>
                </c:pt>
                <c:pt idx="80">
                  <c:v>0.18</c:v>
                </c:pt>
                <c:pt idx="81">
                  <c:v>0.183</c:v>
                </c:pt>
                <c:pt idx="82">
                  <c:v>0.185</c:v>
                </c:pt>
                <c:pt idx="83">
                  <c:v>0.187</c:v>
                </c:pt>
                <c:pt idx="84">
                  <c:v>0.189</c:v>
                </c:pt>
                <c:pt idx="85">
                  <c:v>0.191</c:v>
                </c:pt>
                <c:pt idx="86">
                  <c:v>0.192</c:v>
                </c:pt>
                <c:pt idx="87">
                  <c:v>0.194</c:v>
                </c:pt>
                <c:pt idx="88">
                  <c:v>0.196</c:v>
                </c:pt>
                <c:pt idx="89">
                  <c:v>0.199</c:v>
                </c:pt>
                <c:pt idx="90">
                  <c:v>0.201</c:v>
                </c:pt>
                <c:pt idx="91">
                  <c:v>0.203</c:v>
                </c:pt>
                <c:pt idx="92">
                  <c:v>0.206</c:v>
                </c:pt>
                <c:pt idx="93">
                  <c:v>0.208</c:v>
                </c:pt>
                <c:pt idx="94">
                  <c:v>0.21</c:v>
                </c:pt>
                <c:pt idx="95">
                  <c:v>0.213</c:v>
                </c:pt>
                <c:pt idx="96">
                  <c:v>0.215</c:v>
                </c:pt>
                <c:pt idx="97">
                  <c:v>0.217</c:v>
                </c:pt>
                <c:pt idx="98">
                  <c:v>0.22</c:v>
                </c:pt>
                <c:pt idx="99">
                  <c:v>0.22</c:v>
                </c:pt>
                <c:pt idx="100">
                  <c:v>0.222</c:v>
                </c:pt>
                <c:pt idx="101">
                  <c:v>0.224</c:v>
                </c:pt>
                <c:pt idx="102">
                  <c:v>0.226</c:v>
                </c:pt>
                <c:pt idx="103">
                  <c:v>0.229</c:v>
                </c:pt>
                <c:pt idx="104">
                  <c:v>0.231</c:v>
                </c:pt>
                <c:pt idx="105">
                  <c:v>0.233</c:v>
                </c:pt>
                <c:pt idx="106">
                  <c:v>0.236</c:v>
                </c:pt>
                <c:pt idx="107">
                  <c:v>0.238</c:v>
                </c:pt>
                <c:pt idx="108">
                  <c:v>0.24</c:v>
                </c:pt>
                <c:pt idx="109">
                  <c:v>0.243</c:v>
                </c:pt>
                <c:pt idx="110">
                  <c:v>0.245</c:v>
                </c:pt>
                <c:pt idx="111">
                  <c:v>0.247</c:v>
                </c:pt>
                <c:pt idx="112">
                  <c:v>0.249</c:v>
                </c:pt>
                <c:pt idx="113">
                  <c:v>0.25</c:v>
                </c:pt>
                <c:pt idx="114">
                  <c:v>0.252</c:v>
                </c:pt>
                <c:pt idx="115">
                  <c:v>0.254</c:v>
                </c:pt>
                <c:pt idx="116">
                  <c:v>0.256</c:v>
                </c:pt>
                <c:pt idx="117">
                  <c:v>0.259</c:v>
                </c:pt>
                <c:pt idx="118">
                  <c:v>0.261</c:v>
                </c:pt>
              </c:numCache>
            </c:numRef>
          </c:xVal>
          <c:yVal>
            <c:numRef>
              <c:f>antérieure!$B$3:$B$121</c:f>
              <c:numCache>
                <c:formatCode>0.00</c:formatCode>
                <c:ptCount val="119"/>
                <c:pt idx="0">
                  <c:v>0.0</c:v>
                </c:pt>
                <c:pt idx="1">
                  <c:v>0.00239</c:v>
                </c:pt>
                <c:pt idx="2">
                  <c:v>0.00478</c:v>
                </c:pt>
                <c:pt idx="3">
                  <c:v>0.00699</c:v>
                </c:pt>
                <c:pt idx="4">
                  <c:v>0.00984</c:v>
                </c:pt>
                <c:pt idx="5">
                  <c:v>0.0109</c:v>
                </c:pt>
                <c:pt idx="6">
                  <c:v>0.0135</c:v>
                </c:pt>
                <c:pt idx="7">
                  <c:v>0.0175</c:v>
                </c:pt>
                <c:pt idx="8">
                  <c:v>0.0206</c:v>
                </c:pt>
                <c:pt idx="9">
                  <c:v>0.0242</c:v>
                </c:pt>
                <c:pt idx="10">
                  <c:v>0.0271</c:v>
                </c:pt>
                <c:pt idx="11">
                  <c:v>0.0273</c:v>
                </c:pt>
                <c:pt idx="12">
                  <c:v>0.0302</c:v>
                </c:pt>
                <c:pt idx="13">
                  <c:v>0.0339</c:v>
                </c:pt>
                <c:pt idx="14">
                  <c:v>0.0195</c:v>
                </c:pt>
                <c:pt idx="15">
                  <c:v>0.0162</c:v>
                </c:pt>
                <c:pt idx="16">
                  <c:v>0.0163</c:v>
                </c:pt>
                <c:pt idx="17">
                  <c:v>0.0178</c:v>
                </c:pt>
                <c:pt idx="18">
                  <c:v>0.0207</c:v>
                </c:pt>
                <c:pt idx="19">
                  <c:v>0.0227</c:v>
                </c:pt>
                <c:pt idx="20">
                  <c:v>0.0265</c:v>
                </c:pt>
                <c:pt idx="21">
                  <c:v>0.0297</c:v>
                </c:pt>
                <c:pt idx="22">
                  <c:v>0.0352</c:v>
                </c:pt>
                <c:pt idx="23">
                  <c:v>0.0394</c:v>
                </c:pt>
                <c:pt idx="24">
                  <c:v>0.0417</c:v>
                </c:pt>
                <c:pt idx="25">
                  <c:v>0.0435</c:v>
                </c:pt>
                <c:pt idx="26">
                  <c:v>0.044</c:v>
                </c:pt>
                <c:pt idx="27">
                  <c:v>0.0445</c:v>
                </c:pt>
                <c:pt idx="28">
                  <c:v>0.0488</c:v>
                </c:pt>
                <c:pt idx="29">
                  <c:v>0.0535</c:v>
                </c:pt>
                <c:pt idx="30">
                  <c:v>0.0585</c:v>
                </c:pt>
                <c:pt idx="31">
                  <c:v>0.0622</c:v>
                </c:pt>
                <c:pt idx="32">
                  <c:v>0.0656</c:v>
                </c:pt>
                <c:pt idx="33">
                  <c:v>0.0701</c:v>
                </c:pt>
                <c:pt idx="34">
                  <c:v>0.0779</c:v>
                </c:pt>
                <c:pt idx="35">
                  <c:v>0.0852</c:v>
                </c:pt>
                <c:pt idx="36">
                  <c:v>0.0926</c:v>
                </c:pt>
                <c:pt idx="37">
                  <c:v>0.0996</c:v>
                </c:pt>
                <c:pt idx="38">
                  <c:v>0.105</c:v>
                </c:pt>
                <c:pt idx="39">
                  <c:v>0.113</c:v>
                </c:pt>
                <c:pt idx="40">
                  <c:v>0.122</c:v>
                </c:pt>
                <c:pt idx="41">
                  <c:v>0.131</c:v>
                </c:pt>
                <c:pt idx="42">
                  <c:v>0.141</c:v>
                </c:pt>
                <c:pt idx="43">
                  <c:v>0.15</c:v>
                </c:pt>
                <c:pt idx="44">
                  <c:v>0.162</c:v>
                </c:pt>
                <c:pt idx="45">
                  <c:v>0.173</c:v>
                </c:pt>
                <c:pt idx="46">
                  <c:v>0.182</c:v>
                </c:pt>
                <c:pt idx="47">
                  <c:v>0.194</c:v>
                </c:pt>
                <c:pt idx="48">
                  <c:v>0.206</c:v>
                </c:pt>
                <c:pt idx="49">
                  <c:v>0.218</c:v>
                </c:pt>
                <c:pt idx="50">
                  <c:v>0.219</c:v>
                </c:pt>
                <c:pt idx="51">
                  <c:v>0.233</c:v>
                </c:pt>
                <c:pt idx="52">
                  <c:v>0.247</c:v>
                </c:pt>
                <c:pt idx="53">
                  <c:v>0.262</c:v>
                </c:pt>
                <c:pt idx="54">
                  <c:v>0.276</c:v>
                </c:pt>
                <c:pt idx="55">
                  <c:v>0.291</c:v>
                </c:pt>
                <c:pt idx="56">
                  <c:v>0.306</c:v>
                </c:pt>
                <c:pt idx="57">
                  <c:v>0.321</c:v>
                </c:pt>
                <c:pt idx="58">
                  <c:v>0.338</c:v>
                </c:pt>
                <c:pt idx="59">
                  <c:v>0.355</c:v>
                </c:pt>
                <c:pt idx="60">
                  <c:v>0.371</c:v>
                </c:pt>
                <c:pt idx="61">
                  <c:v>0.389</c:v>
                </c:pt>
                <c:pt idx="62">
                  <c:v>0.407</c:v>
                </c:pt>
                <c:pt idx="63">
                  <c:v>0.424</c:v>
                </c:pt>
                <c:pt idx="64">
                  <c:v>0.442</c:v>
                </c:pt>
                <c:pt idx="65">
                  <c:v>0.46</c:v>
                </c:pt>
                <c:pt idx="66">
                  <c:v>0.479</c:v>
                </c:pt>
                <c:pt idx="67">
                  <c:v>0.499</c:v>
                </c:pt>
                <c:pt idx="68">
                  <c:v>0.517</c:v>
                </c:pt>
                <c:pt idx="69">
                  <c:v>0.537</c:v>
                </c:pt>
                <c:pt idx="70">
                  <c:v>0.538</c:v>
                </c:pt>
                <c:pt idx="71">
                  <c:v>0.555</c:v>
                </c:pt>
                <c:pt idx="72">
                  <c:v>0.576</c:v>
                </c:pt>
                <c:pt idx="73">
                  <c:v>0.596</c:v>
                </c:pt>
                <c:pt idx="74">
                  <c:v>0.617</c:v>
                </c:pt>
                <c:pt idx="75">
                  <c:v>0.639</c:v>
                </c:pt>
                <c:pt idx="76">
                  <c:v>0.661</c:v>
                </c:pt>
                <c:pt idx="77">
                  <c:v>0.683</c:v>
                </c:pt>
                <c:pt idx="78">
                  <c:v>0.704</c:v>
                </c:pt>
                <c:pt idx="79">
                  <c:v>0.727</c:v>
                </c:pt>
                <c:pt idx="80">
                  <c:v>0.75</c:v>
                </c:pt>
                <c:pt idx="81">
                  <c:v>0.773</c:v>
                </c:pt>
                <c:pt idx="82">
                  <c:v>0.796</c:v>
                </c:pt>
                <c:pt idx="83">
                  <c:v>0.82</c:v>
                </c:pt>
                <c:pt idx="84">
                  <c:v>0.844</c:v>
                </c:pt>
                <c:pt idx="85">
                  <c:v>0.856</c:v>
                </c:pt>
                <c:pt idx="86">
                  <c:v>0.868</c:v>
                </c:pt>
                <c:pt idx="87">
                  <c:v>0.892</c:v>
                </c:pt>
                <c:pt idx="88">
                  <c:v>0.918</c:v>
                </c:pt>
                <c:pt idx="89">
                  <c:v>0.942</c:v>
                </c:pt>
                <c:pt idx="90">
                  <c:v>0.968</c:v>
                </c:pt>
                <c:pt idx="91">
                  <c:v>0.991</c:v>
                </c:pt>
                <c:pt idx="92">
                  <c:v>1.02</c:v>
                </c:pt>
                <c:pt idx="93">
                  <c:v>1.04</c:v>
                </c:pt>
                <c:pt idx="94">
                  <c:v>1.07</c:v>
                </c:pt>
                <c:pt idx="95">
                  <c:v>1.1</c:v>
                </c:pt>
                <c:pt idx="96">
                  <c:v>1.12</c:v>
                </c:pt>
                <c:pt idx="97">
                  <c:v>1.15</c:v>
                </c:pt>
                <c:pt idx="98">
                  <c:v>1.17</c:v>
                </c:pt>
                <c:pt idx="99">
                  <c:v>1.18</c:v>
                </c:pt>
                <c:pt idx="100">
                  <c:v>1.2</c:v>
                </c:pt>
                <c:pt idx="101">
                  <c:v>1.23</c:v>
                </c:pt>
                <c:pt idx="102">
                  <c:v>1.25</c:v>
                </c:pt>
                <c:pt idx="103">
                  <c:v>1.28</c:v>
                </c:pt>
                <c:pt idx="104">
                  <c:v>1.31</c:v>
                </c:pt>
                <c:pt idx="105">
                  <c:v>1.34</c:v>
                </c:pt>
                <c:pt idx="106">
                  <c:v>1.36</c:v>
                </c:pt>
                <c:pt idx="107">
                  <c:v>1.39</c:v>
                </c:pt>
                <c:pt idx="108">
                  <c:v>1.41</c:v>
                </c:pt>
                <c:pt idx="109">
                  <c:v>1.43</c:v>
                </c:pt>
                <c:pt idx="110">
                  <c:v>1.45</c:v>
                </c:pt>
                <c:pt idx="111">
                  <c:v>1.48</c:v>
                </c:pt>
                <c:pt idx="112">
                  <c:v>1.5</c:v>
                </c:pt>
                <c:pt idx="113">
                  <c:v>1.51</c:v>
                </c:pt>
                <c:pt idx="114">
                  <c:v>1.53</c:v>
                </c:pt>
                <c:pt idx="115">
                  <c:v>1.56</c:v>
                </c:pt>
                <c:pt idx="116">
                  <c:v>1.59</c:v>
                </c:pt>
                <c:pt idx="117">
                  <c:v>1.61</c:v>
                </c:pt>
                <c:pt idx="118">
                  <c:v>1.64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antérieure!$E$1</c:f>
              <c:strCache>
                <c:ptCount val="1"/>
                <c:pt idx="0">
                  <c:v>103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antérieure!$E$3:$E$102</c:f>
              <c:numCache>
                <c:formatCode>0.00</c:formatCode>
                <c:ptCount val="100"/>
                <c:pt idx="0">
                  <c:v>0.0</c:v>
                </c:pt>
                <c:pt idx="1">
                  <c:v>0.00271</c:v>
                </c:pt>
                <c:pt idx="2">
                  <c:v>0.00543</c:v>
                </c:pt>
                <c:pt idx="3">
                  <c:v>0.00814</c:v>
                </c:pt>
                <c:pt idx="4">
                  <c:v>0.0108</c:v>
                </c:pt>
                <c:pt idx="5">
                  <c:v>0.0136</c:v>
                </c:pt>
                <c:pt idx="6">
                  <c:v>0.0163</c:v>
                </c:pt>
                <c:pt idx="7">
                  <c:v>0.019</c:v>
                </c:pt>
                <c:pt idx="8">
                  <c:v>0.0217</c:v>
                </c:pt>
                <c:pt idx="9">
                  <c:v>0.0244</c:v>
                </c:pt>
                <c:pt idx="10">
                  <c:v>0.0271</c:v>
                </c:pt>
                <c:pt idx="11">
                  <c:v>0.0298</c:v>
                </c:pt>
                <c:pt idx="12">
                  <c:v>0.0325</c:v>
                </c:pt>
                <c:pt idx="13">
                  <c:v>0.0353</c:v>
                </c:pt>
                <c:pt idx="14">
                  <c:v>0.038</c:v>
                </c:pt>
                <c:pt idx="15">
                  <c:v>0.0407</c:v>
                </c:pt>
                <c:pt idx="16">
                  <c:v>0.0434</c:v>
                </c:pt>
                <c:pt idx="17">
                  <c:v>0.0461</c:v>
                </c:pt>
                <c:pt idx="18">
                  <c:v>0.0488</c:v>
                </c:pt>
                <c:pt idx="19">
                  <c:v>0.0515</c:v>
                </c:pt>
                <c:pt idx="20">
                  <c:v>0.0542</c:v>
                </c:pt>
                <c:pt idx="21">
                  <c:v>0.057</c:v>
                </c:pt>
                <c:pt idx="22">
                  <c:v>0.0574</c:v>
                </c:pt>
                <c:pt idx="23">
                  <c:v>0.0597</c:v>
                </c:pt>
                <c:pt idx="24">
                  <c:v>0.0624</c:v>
                </c:pt>
                <c:pt idx="25">
                  <c:v>0.0651</c:v>
                </c:pt>
                <c:pt idx="26">
                  <c:v>0.0678</c:v>
                </c:pt>
                <c:pt idx="27">
                  <c:v>0.0705</c:v>
                </c:pt>
                <c:pt idx="28">
                  <c:v>0.0732</c:v>
                </c:pt>
                <c:pt idx="29">
                  <c:v>0.0759</c:v>
                </c:pt>
                <c:pt idx="30">
                  <c:v>0.0786</c:v>
                </c:pt>
                <c:pt idx="31">
                  <c:v>0.0814</c:v>
                </c:pt>
                <c:pt idx="32">
                  <c:v>0.0841</c:v>
                </c:pt>
                <c:pt idx="33">
                  <c:v>0.0868</c:v>
                </c:pt>
                <c:pt idx="34">
                  <c:v>0.0895</c:v>
                </c:pt>
                <c:pt idx="35">
                  <c:v>0.0922</c:v>
                </c:pt>
                <c:pt idx="36">
                  <c:v>0.0949</c:v>
                </c:pt>
                <c:pt idx="37">
                  <c:v>0.0957</c:v>
                </c:pt>
                <c:pt idx="38">
                  <c:v>0.0976</c:v>
                </c:pt>
                <c:pt idx="39">
                  <c:v>0.1</c:v>
                </c:pt>
                <c:pt idx="40">
                  <c:v>0.103</c:v>
                </c:pt>
                <c:pt idx="41">
                  <c:v>0.106</c:v>
                </c:pt>
                <c:pt idx="42">
                  <c:v>0.108</c:v>
                </c:pt>
                <c:pt idx="43">
                  <c:v>0.111</c:v>
                </c:pt>
                <c:pt idx="44">
                  <c:v>0.114</c:v>
                </c:pt>
                <c:pt idx="45">
                  <c:v>0.117</c:v>
                </c:pt>
                <c:pt idx="46">
                  <c:v>0.119</c:v>
                </c:pt>
                <c:pt idx="47">
                  <c:v>0.122</c:v>
                </c:pt>
                <c:pt idx="48">
                  <c:v>0.125</c:v>
                </c:pt>
                <c:pt idx="49">
                  <c:v>0.125</c:v>
                </c:pt>
                <c:pt idx="50">
                  <c:v>0.127</c:v>
                </c:pt>
                <c:pt idx="51">
                  <c:v>0.13</c:v>
                </c:pt>
                <c:pt idx="52">
                  <c:v>0.133</c:v>
                </c:pt>
                <c:pt idx="53">
                  <c:v>0.136</c:v>
                </c:pt>
                <c:pt idx="54">
                  <c:v>0.138</c:v>
                </c:pt>
                <c:pt idx="55">
                  <c:v>0.141</c:v>
                </c:pt>
                <c:pt idx="56">
                  <c:v>0.144</c:v>
                </c:pt>
                <c:pt idx="57">
                  <c:v>0.146</c:v>
                </c:pt>
                <c:pt idx="58">
                  <c:v>0.149</c:v>
                </c:pt>
                <c:pt idx="59">
                  <c:v>0.151</c:v>
                </c:pt>
                <c:pt idx="60">
                  <c:v>0.152</c:v>
                </c:pt>
                <c:pt idx="61">
                  <c:v>0.155</c:v>
                </c:pt>
                <c:pt idx="62">
                  <c:v>0.157</c:v>
                </c:pt>
                <c:pt idx="63">
                  <c:v>0.16</c:v>
                </c:pt>
                <c:pt idx="64">
                  <c:v>0.163</c:v>
                </c:pt>
                <c:pt idx="65">
                  <c:v>0.165</c:v>
                </c:pt>
                <c:pt idx="66">
                  <c:v>0.168</c:v>
                </c:pt>
                <c:pt idx="67">
                  <c:v>0.171</c:v>
                </c:pt>
                <c:pt idx="68">
                  <c:v>0.174</c:v>
                </c:pt>
                <c:pt idx="69">
                  <c:v>0.176</c:v>
                </c:pt>
                <c:pt idx="70">
                  <c:v>0.176</c:v>
                </c:pt>
                <c:pt idx="71">
                  <c:v>0.179</c:v>
                </c:pt>
                <c:pt idx="72">
                  <c:v>0.182</c:v>
                </c:pt>
                <c:pt idx="73">
                  <c:v>0.184</c:v>
                </c:pt>
                <c:pt idx="74">
                  <c:v>0.187</c:v>
                </c:pt>
                <c:pt idx="75">
                  <c:v>0.19</c:v>
                </c:pt>
                <c:pt idx="76">
                  <c:v>0.193</c:v>
                </c:pt>
                <c:pt idx="77">
                  <c:v>0.195</c:v>
                </c:pt>
                <c:pt idx="78">
                  <c:v>0.198</c:v>
                </c:pt>
                <c:pt idx="79">
                  <c:v>0.199</c:v>
                </c:pt>
                <c:pt idx="80">
                  <c:v>0.201</c:v>
                </c:pt>
                <c:pt idx="81">
                  <c:v>0.203</c:v>
                </c:pt>
                <c:pt idx="82">
                  <c:v>0.206</c:v>
                </c:pt>
                <c:pt idx="83">
                  <c:v>0.209</c:v>
                </c:pt>
                <c:pt idx="84">
                  <c:v>0.212</c:v>
                </c:pt>
                <c:pt idx="85">
                  <c:v>0.214</c:v>
                </c:pt>
                <c:pt idx="86">
                  <c:v>0.217</c:v>
                </c:pt>
                <c:pt idx="87">
                  <c:v>0.22</c:v>
                </c:pt>
                <c:pt idx="88">
                  <c:v>0.222</c:v>
                </c:pt>
                <c:pt idx="89">
                  <c:v>0.223</c:v>
                </c:pt>
                <c:pt idx="90">
                  <c:v>0.225</c:v>
                </c:pt>
                <c:pt idx="91">
                  <c:v>0.228</c:v>
                </c:pt>
                <c:pt idx="92">
                  <c:v>0.23</c:v>
                </c:pt>
                <c:pt idx="93">
                  <c:v>0.233</c:v>
                </c:pt>
                <c:pt idx="94">
                  <c:v>0.236</c:v>
                </c:pt>
                <c:pt idx="95">
                  <c:v>0.239</c:v>
                </c:pt>
                <c:pt idx="96">
                  <c:v>0.241</c:v>
                </c:pt>
                <c:pt idx="97">
                  <c:v>0.244</c:v>
                </c:pt>
                <c:pt idx="98">
                  <c:v>0.247</c:v>
                </c:pt>
                <c:pt idx="99">
                  <c:v>0.249</c:v>
                </c:pt>
              </c:numCache>
            </c:numRef>
          </c:xVal>
          <c:yVal>
            <c:numRef>
              <c:f>antérieure!$F$3:$F$102</c:f>
              <c:numCache>
                <c:formatCode>0.00</c:formatCode>
                <c:ptCount val="100"/>
                <c:pt idx="0">
                  <c:v>0.0</c:v>
                </c:pt>
                <c:pt idx="1">
                  <c:v>0.00538</c:v>
                </c:pt>
                <c:pt idx="2">
                  <c:v>0.0106</c:v>
                </c:pt>
                <c:pt idx="3">
                  <c:v>0.0158</c:v>
                </c:pt>
                <c:pt idx="4">
                  <c:v>0.0215</c:v>
                </c:pt>
                <c:pt idx="5">
                  <c:v>0.0263</c:v>
                </c:pt>
                <c:pt idx="6">
                  <c:v>0.0318</c:v>
                </c:pt>
                <c:pt idx="7">
                  <c:v>0.0355</c:v>
                </c:pt>
                <c:pt idx="8">
                  <c:v>0.0385</c:v>
                </c:pt>
                <c:pt idx="9">
                  <c:v>0.0457</c:v>
                </c:pt>
                <c:pt idx="10">
                  <c:v>0.0525</c:v>
                </c:pt>
                <c:pt idx="11">
                  <c:v>0.0602</c:v>
                </c:pt>
                <c:pt idx="12">
                  <c:v>0.0675</c:v>
                </c:pt>
                <c:pt idx="13">
                  <c:v>0.0742</c:v>
                </c:pt>
                <c:pt idx="14">
                  <c:v>0.0814</c:v>
                </c:pt>
                <c:pt idx="15">
                  <c:v>0.0884</c:v>
                </c:pt>
                <c:pt idx="16">
                  <c:v>0.0975</c:v>
                </c:pt>
                <c:pt idx="17">
                  <c:v>0.108</c:v>
                </c:pt>
                <c:pt idx="18">
                  <c:v>0.119</c:v>
                </c:pt>
                <c:pt idx="19">
                  <c:v>0.13</c:v>
                </c:pt>
                <c:pt idx="20">
                  <c:v>0.142</c:v>
                </c:pt>
                <c:pt idx="21">
                  <c:v>0.155</c:v>
                </c:pt>
                <c:pt idx="22">
                  <c:v>0.157</c:v>
                </c:pt>
                <c:pt idx="23">
                  <c:v>0.167</c:v>
                </c:pt>
                <c:pt idx="24">
                  <c:v>0.18</c:v>
                </c:pt>
                <c:pt idx="25">
                  <c:v>0.194</c:v>
                </c:pt>
                <c:pt idx="26">
                  <c:v>0.208</c:v>
                </c:pt>
                <c:pt idx="27">
                  <c:v>0.222</c:v>
                </c:pt>
                <c:pt idx="28">
                  <c:v>0.237</c:v>
                </c:pt>
                <c:pt idx="29">
                  <c:v>0.252</c:v>
                </c:pt>
                <c:pt idx="30">
                  <c:v>0.268</c:v>
                </c:pt>
                <c:pt idx="31">
                  <c:v>0.284</c:v>
                </c:pt>
                <c:pt idx="32">
                  <c:v>0.3</c:v>
                </c:pt>
                <c:pt idx="33">
                  <c:v>0.318</c:v>
                </c:pt>
                <c:pt idx="34">
                  <c:v>0.335</c:v>
                </c:pt>
                <c:pt idx="35">
                  <c:v>0.352</c:v>
                </c:pt>
                <c:pt idx="36">
                  <c:v>0.37</c:v>
                </c:pt>
                <c:pt idx="37">
                  <c:v>0.375</c:v>
                </c:pt>
                <c:pt idx="38">
                  <c:v>0.388</c:v>
                </c:pt>
                <c:pt idx="39">
                  <c:v>0.407</c:v>
                </c:pt>
                <c:pt idx="40">
                  <c:v>0.427</c:v>
                </c:pt>
                <c:pt idx="41">
                  <c:v>0.446</c:v>
                </c:pt>
                <c:pt idx="42">
                  <c:v>0.466</c:v>
                </c:pt>
                <c:pt idx="43">
                  <c:v>0.487</c:v>
                </c:pt>
                <c:pt idx="44">
                  <c:v>0.507</c:v>
                </c:pt>
                <c:pt idx="45">
                  <c:v>0.527</c:v>
                </c:pt>
                <c:pt idx="46">
                  <c:v>0.547</c:v>
                </c:pt>
                <c:pt idx="47">
                  <c:v>0.569</c:v>
                </c:pt>
                <c:pt idx="48">
                  <c:v>0.59</c:v>
                </c:pt>
                <c:pt idx="49">
                  <c:v>0.594</c:v>
                </c:pt>
                <c:pt idx="50">
                  <c:v>0.612</c:v>
                </c:pt>
                <c:pt idx="51">
                  <c:v>0.634</c:v>
                </c:pt>
                <c:pt idx="52">
                  <c:v>0.656</c:v>
                </c:pt>
                <c:pt idx="53">
                  <c:v>0.678</c:v>
                </c:pt>
                <c:pt idx="54">
                  <c:v>0.7</c:v>
                </c:pt>
                <c:pt idx="55">
                  <c:v>0.724</c:v>
                </c:pt>
                <c:pt idx="56">
                  <c:v>0.746</c:v>
                </c:pt>
                <c:pt idx="57">
                  <c:v>0.769</c:v>
                </c:pt>
                <c:pt idx="58">
                  <c:v>0.793</c:v>
                </c:pt>
                <c:pt idx="59">
                  <c:v>0.813</c:v>
                </c:pt>
                <c:pt idx="60">
                  <c:v>0.816</c:v>
                </c:pt>
                <c:pt idx="61">
                  <c:v>0.839</c:v>
                </c:pt>
                <c:pt idx="62">
                  <c:v>0.862</c:v>
                </c:pt>
                <c:pt idx="63">
                  <c:v>0.886</c:v>
                </c:pt>
                <c:pt idx="64">
                  <c:v>0.911</c:v>
                </c:pt>
                <c:pt idx="65">
                  <c:v>0.935</c:v>
                </c:pt>
                <c:pt idx="66">
                  <c:v>0.96</c:v>
                </c:pt>
                <c:pt idx="67">
                  <c:v>0.983</c:v>
                </c:pt>
                <c:pt idx="68">
                  <c:v>1.01</c:v>
                </c:pt>
                <c:pt idx="69">
                  <c:v>1.03</c:v>
                </c:pt>
                <c:pt idx="70">
                  <c:v>1.03</c:v>
                </c:pt>
                <c:pt idx="71">
                  <c:v>1.06</c:v>
                </c:pt>
                <c:pt idx="72">
                  <c:v>1.08</c:v>
                </c:pt>
                <c:pt idx="73">
                  <c:v>1.11</c:v>
                </c:pt>
                <c:pt idx="74">
                  <c:v>1.14</c:v>
                </c:pt>
                <c:pt idx="75">
                  <c:v>1.16</c:v>
                </c:pt>
                <c:pt idx="76">
                  <c:v>1.19</c:v>
                </c:pt>
                <c:pt idx="77">
                  <c:v>1.22</c:v>
                </c:pt>
                <c:pt idx="78">
                  <c:v>1.24</c:v>
                </c:pt>
                <c:pt idx="79">
                  <c:v>1.25</c:v>
                </c:pt>
                <c:pt idx="80">
                  <c:v>1.27</c:v>
                </c:pt>
                <c:pt idx="81">
                  <c:v>1.29</c:v>
                </c:pt>
                <c:pt idx="82">
                  <c:v>1.32</c:v>
                </c:pt>
                <c:pt idx="83">
                  <c:v>1.34</c:v>
                </c:pt>
                <c:pt idx="84">
                  <c:v>1.37</c:v>
                </c:pt>
                <c:pt idx="85">
                  <c:v>1.39</c:v>
                </c:pt>
                <c:pt idx="86">
                  <c:v>1.42</c:v>
                </c:pt>
                <c:pt idx="87">
                  <c:v>1.44</c:v>
                </c:pt>
                <c:pt idx="88">
                  <c:v>1.47</c:v>
                </c:pt>
                <c:pt idx="89">
                  <c:v>1.47</c:v>
                </c:pt>
                <c:pt idx="90">
                  <c:v>1.49</c:v>
                </c:pt>
                <c:pt idx="91">
                  <c:v>1.52</c:v>
                </c:pt>
                <c:pt idx="92">
                  <c:v>1.54</c:v>
                </c:pt>
                <c:pt idx="93">
                  <c:v>1.57</c:v>
                </c:pt>
                <c:pt idx="94">
                  <c:v>1.59</c:v>
                </c:pt>
                <c:pt idx="95">
                  <c:v>1.61</c:v>
                </c:pt>
                <c:pt idx="96">
                  <c:v>1.63</c:v>
                </c:pt>
                <c:pt idx="97">
                  <c:v>1.65</c:v>
                </c:pt>
                <c:pt idx="98">
                  <c:v>1.66</c:v>
                </c:pt>
                <c:pt idx="99">
                  <c:v>1.68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antérieure!$Q$1</c:f>
              <c:strCache>
                <c:ptCount val="1"/>
                <c:pt idx="0">
                  <c:v>106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antérieure!$Q$3:$Q$131</c:f>
              <c:numCache>
                <c:formatCode>0.00</c:formatCode>
                <c:ptCount val="129"/>
                <c:pt idx="0">
                  <c:v>0.0</c:v>
                </c:pt>
                <c:pt idx="1">
                  <c:v>0.00278</c:v>
                </c:pt>
                <c:pt idx="2">
                  <c:v>0.00558</c:v>
                </c:pt>
                <c:pt idx="3">
                  <c:v>0.00837</c:v>
                </c:pt>
                <c:pt idx="4">
                  <c:v>0.0112</c:v>
                </c:pt>
                <c:pt idx="5">
                  <c:v>0.0139</c:v>
                </c:pt>
                <c:pt idx="6">
                  <c:v>0.0167</c:v>
                </c:pt>
                <c:pt idx="7">
                  <c:v>0.0195</c:v>
                </c:pt>
                <c:pt idx="8">
                  <c:v>0.0223</c:v>
                </c:pt>
                <c:pt idx="9">
                  <c:v>0.0251</c:v>
                </c:pt>
                <c:pt idx="10">
                  <c:v>0.0279</c:v>
                </c:pt>
                <c:pt idx="11">
                  <c:v>0.0307</c:v>
                </c:pt>
                <c:pt idx="12">
                  <c:v>0.0334</c:v>
                </c:pt>
                <c:pt idx="13">
                  <c:v>0.0362</c:v>
                </c:pt>
                <c:pt idx="14">
                  <c:v>0.039</c:v>
                </c:pt>
                <c:pt idx="15">
                  <c:v>0.0418</c:v>
                </c:pt>
                <c:pt idx="16">
                  <c:v>0.0446</c:v>
                </c:pt>
                <c:pt idx="17">
                  <c:v>0.0474</c:v>
                </c:pt>
                <c:pt idx="18">
                  <c:v>0.0502</c:v>
                </c:pt>
                <c:pt idx="19">
                  <c:v>0.053</c:v>
                </c:pt>
                <c:pt idx="20">
                  <c:v>0.0557</c:v>
                </c:pt>
                <c:pt idx="21">
                  <c:v>0.0585</c:v>
                </c:pt>
                <c:pt idx="22">
                  <c:v>0.0613</c:v>
                </c:pt>
                <c:pt idx="23">
                  <c:v>0.0641</c:v>
                </c:pt>
                <c:pt idx="24">
                  <c:v>0.0669</c:v>
                </c:pt>
                <c:pt idx="25">
                  <c:v>0.0697</c:v>
                </c:pt>
                <c:pt idx="26">
                  <c:v>0.0725</c:v>
                </c:pt>
                <c:pt idx="27">
                  <c:v>0.0753</c:v>
                </c:pt>
                <c:pt idx="28">
                  <c:v>0.078</c:v>
                </c:pt>
                <c:pt idx="29">
                  <c:v>0.0808</c:v>
                </c:pt>
                <c:pt idx="30">
                  <c:v>0.0836</c:v>
                </c:pt>
                <c:pt idx="31">
                  <c:v>0.0864</c:v>
                </c:pt>
                <c:pt idx="32">
                  <c:v>0.0892</c:v>
                </c:pt>
                <c:pt idx="33">
                  <c:v>0.092</c:v>
                </c:pt>
                <c:pt idx="34">
                  <c:v>0.0948</c:v>
                </c:pt>
                <c:pt idx="35">
                  <c:v>0.0976</c:v>
                </c:pt>
                <c:pt idx="36">
                  <c:v>0.1</c:v>
                </c:pt>
                <c:pt idx="37">
                  <c:v>0.103</c:v>
                </c:pt>
                <c:pt idx="38">
                  <c:v>0.106</c:v>
                </c:pt>
                <c:pt idx="39">
                  <c:v>0.109</c:v>
                </c:pt>
                <c:pt idx="40">
                  <c:v>0.111</c:v>
                </c:pt>
                <c:pt idx="41">
                  <c:v>0.114</c:v>
                </c:pt>
                <c:pt idx="42">
                  <c:v>0.117</c:v>
                </c:pt>
                <c:pt idx="43">
                  <c:v>0.12</c:v>
                </c:pt>
                <c:pt idx="44">
                  <c:v>0.123</c:v>
                </c:pt>
                <c:pt idx="45">
                  <c:v>0.125</c:v>
                </c:pt>
                <c:pt idx="46">
                  <c:v>0.127</c:v>
                </c:pt>
                <c:pt idx="47">
                  <c:v>0.128</c:v>
                </c:pt>
                <c:pt idx="48">
                  <c:v>0.131</c:v>
                </c:pt>
                <c:pt idx="49">
                  <c:v>0.134</c:v>
                </c:pt>
                <c:pt idx="50">
                  <c:v>0.137</c:v>
                </c:pt>
                <c:pt idx="51">
                  <c:v>0.139</c:v>
                </c:pt>
                <c:pt idx="52">
                  <c:v>0.142</c:v>
                </c:pt>
                <c:pt idx="53">
                  <c:v>0.145</c:v>
                </c:pt>
                <c:pt idx="54">
                  <c:v>0.148</c:v>
                </c:pt>
                <c:pt idx="55">
                  <c:v>0.151</c:v>
                </c:pt>
                <c:pt idx="56">
                  <c:v>0.153</c:v>
                </c:pt>
                <c:pt idx="57">
                  <c:v>0.156</c:v>
                </c:pt>
                <c:pt idx="58">
                  <c:v>0.159</c:v>
                </c:pt>
                <c:pt idx="59">
                  <c:v>0.162</c:v>
                </c:pt>
                <c:pt idx="60">
                  <c:v>0.164</c:v>
                </c:pt>
                <c:pt idx="61">
                  <c:v>0.167</c:v>
                </c:pt>
                <c:pt idx="62">
                  <c:v>0.17</c:v>
                </c:pt>
                <c:pt idx="63">
                  <c:v>0.173</c:v>
                </c:pt>
                <c:pt idx="64">
                  <c:v>0.176</c:v>
                </c:pt>
                <c:pt idx="65">
                  <c:v>0.178</c:v>
                </c:pt>
                <c:pt idx="66">
                  <c:v>0.181</c:v>
                </c:pt>
                <c:pt idx="67">
                  <c:v>0.184</c:v>
                </c:pt>
                <c:pt idx="68">
                  <c:v>0.187</c:v>
                </c:pt>
                <c:pt idx="69">
                  <c:v>0.19</c:v>
                </c:pt>
                <c:pt idx="70">
                  <c:v>0.192</c:v>
                </c:pt>
                <c:pt idx="71">
                  <c:v>0.195</c:v>
                </c:pt>
                <c:pt idx="72">
                  <c:v>0.198</c:v>
                </c:pt>
                <c:pt idx="73">
                  <c:v>0.201</c:v>
                </c:pt>
                <c:pt idx="74">
                  <c:v>0.203</c:v>
                </c:pt>
                <c:pt idx="75">
                  <c:v>0.206</c:v>
                </c:pt>
                <c:pt idx="76">
                  <c:v>0.209</c:v>
                </c:pt>
                <c:pt idx="77">
                  <c:v>0.212</c:v>
                </c:pt>
                <c:pt idx="78">
                  <c:v>0.215</c:v>
                </c:pt>
                <c:pt idx="79">
                  <c:v>0.217</c:v>
                </c:pt>
                <c:pt idx="80">
                  <c:v>0.22</c:v>
                </c:pt>
                <c:pt idx="81">
                  <c:v>0.223</c:v>
                </c:pt>
                <c:pt idx="82">
                  <c:v>0.225</c:v>
                </c:pt>
                <c:pt idx="83">
                  <c:v>0.226</c:v>
                </c:pt>
                <c:pt idx="84">
                  <c:v>0.229</c:v>
                </c:pt>
                <c:pt idx="85">
                  <c:v>0.231</c:v>
                </c:pt>
                <c:pt idx="86">
                  <c:v>0.234</c:v>
                </c:pt>
                <c:pt idx="87">
                  <c:v>0.237</c:v>
                </c:pt>
                <c:pt idx="88">
                  <c:v>0.24</c:v>
                </c:pt>
                <c:pt idx="89">
                  <c:v>0.243</c:v>
                </c:pt>
                <c:pt idx="90">
                  <c:v>0.245</c:v>
                </c:pt>
                <c:pt idx="91">
                  <c:v>0.248</c:v>
                </c:pt>
                <c:pt idx="92">
                  <c:v>0.251</c:v>
                </c:pt>
                <c:pt idx="93">
                  <c:v>0.254</c:v>
                </c:pt>
                <c:pt idx="94">
                  <c:v>0.256</c:v>
                </c:pt>
                <c:pt idx="95">
                  <c:v>0.259</c:v>
                </c:pt>
                <c:pt idx="96">
                  <c:v>0.262</c:v>
                </c:pt>
                <c:pt idx="97">
                  <c:v>0.265</c:v>
                </c:pt>
                <c:pt idx="98">
                  <c:v>0.268</c:v>
                </c:pt>
                <c:pt idx="99">
                  <c:v>0.27</c:v>
                </c:pt>
                <c:pt idx="100">
                  <c:v>0.273</c:v>
                </c:pt>
                <c:pt idx="101">
                  <c:v>0.276</c:v>
                </c:pt>
                <c:pt idx="102">
                  <c:v>0.279</c:v>
                </c:pt>
                <c:pt idx="103">
                  <c:v>0.282</c:v>
                </c:pt>
                <c:pt idx="104">
                  <c:v>0.284</c:v>
                </c:pt>
                <c:pt idx="105">
                  <c:v>0.287</c:v>
                </c:pt>
                <c:pt idx="106">
                  <c:v>0.29</c:v>
                </c:pt>
                <c:pt idx="107">
                  <c:v>0.293</c:v>
                </c:pt>
                <c:pt idx="108">
                  <c:v>0.295</c:v>
                </c:pt>
                <c:pt idx="109">
                  <c:v>0.296</c:v>
                </c:pt>
                <c:pt idx="110">
                  <c:v>0.298</c:v>
                </c:pt>
                <c:pt idx="111">
                  <c:v>0.301</c:v>
                </c:pt>
                <c:pt idx="112">
                  <c:v>0.304</c:v>
                </c:pt>
                <c:pt idx="113">
                  <c:v>0.307</c:v>
                </c:pt>
                <c:pt idx="114">
                  <c:v>0.309</c:v>
                </c:pt>
                <c:pt idx="115">
                  <c:v>0.312</c:v>
                </c:pt>
                <c:pt idx="116">
                  <c:v>0.315</c:v>
                </c:pt>
                <c:pt idx="117">
                  <c:v>0.318</c:v>
                </c:pt>
                <c:pt idx="118">
                  <c:v>0.321</c:v>
                </c:pt>
                <c:pt idx="119" formatCode="0.00E+00">
                  <c:v>0.323</c:v>
                </c:pt>
                <c:pt idx="120" formatCode="0.00E+00">
                  <c:v>0.326</c:v>
                </c:pt>
                <c:pt idx="121" formatCode="0.00E+00">
                  <c:v>0.329</c:v>
                </c:pt>
                <c:pt idx="122" formatCode="0.00E+00">
                  <c:v>0.332</c:v>
                </c:pt>
                <c:pt idx="123" formatCode="0.00E+00">
                  <c:v>0.334</c:v>
                </c:pt>
                <c:pt idx="124" formatCode="0.00E+00">
                  <c:v>0.337</c:v>
                </c:pt>
                <c:pt idx="125" formatCode="0.00E+00">
                  <c:v>0.34</c:v>
                </c:pt>
                <c:pt idx="126" formatCode="0.00E+00">
                  <c:v>0.343</c:v>
                </c:pt>
                <c:pt idx="127" formatCode="0.00E+00">
                  <c:v>0.346</c:v>
                </c:pt>
                <c:pt idx="128" formatCode="0.00E+00">
                  <c:v>0.348</c:v>
                </c:pt>
              </c:numCache>
            </c:numRef>
          </c:xVal>
          <c:yVal>
            <c:numRef>
              <c:f>antérieure!$R$3:$R$131</c:f>
              <c:numCache>
                <c:formatCode>0.00</c:formatCode>
                <c:ptCount val="129"/>
                <c:pt idx="0">
                  <c:v>0.0</c:v>
                </c:pt>
                <c:pt idx="1">
                  <c:v>0.00286</c:v>
                </c:pt>
                <c:pt idx="2">
                  <c:v>0.00564</c:v>
                </c:pt>
                <c:pt idx="3">
                  <c:v>0.00855</c:v>
                </c:pt>
                <c:pt idx="4">
                  <c:v>0.0113</c:v>
                </c:pt>
                <c:pt idx="5">
                  <c:v>0.0145</c:v>
                </c:pt>
                <c:pt idx="6">
                  <c:v>0.0191</c:v>
                </c:pt>
                <c:pt idx="7">
                  <c:v>0.0226</c:v>
                </c:pt>
                <c:pt idx="8">
                  <c:v>0.0259</c:v>
                </c:pt>
                <c:pt idx="9">
                  <c:v>0.0274</c:v>
                </c:pt>
                <c:pt idx="10">
                  <c:v>0.0315</c:v>
                </c:pt>
                <c:pt idx="11">
                  <c:v>0.0355</c:v>
                </c:pt>
                <c:pt idx="12">
                  <c:v>0.0411</c:v>
                </c:pt>
                <c:pt idx="13">
                  <c:v>0.0468</c:v>
                </c:pt>
                <c:pt idx="14">
                  <c:v>0.0531</c:v>
                </c:pt>
                <c:pt idx="15">
                  <c:v>0.0603</c:v>
                </c:pt>
                <c:pt idx="16">
                  <c:v>0.0655</c:v>
                </c:pt>
                <c:pt idx="17">
                  <c:v>0.0689</c:v>
                </c:pt>
                <c:pt idx="18">
                  <c:v>0.0698</c:v>
                </c:pt>
                <c:pt idx="19">
                  <c:v>0.0712</c:v>
                </c:pt>
                <c:pt idx="20">
                  <c:v>0.0747</c:v>
                </c:pt>
                <c:pt idx="21">
                  <c:v>0.0785</c:v>
                </c:pt>
                <c:pt idx="22">
                  <c:v>0.0804</c:v>
                </c:pt>
                <c:pt idx="23">
                  <c:v>0.0721</c:v>
                </c:pt>
                <c:pt idx="24">
                  <c:v>0.0739</c:v>
                </c:pt>
                <c:pt idx="25">
                  <c:v>0.0804</c:v>
                </c:pt>
                <c:pt idx="26">
                  <c:v>0.0867</c:v>
                </c:pt>
                <c:pt idx="27">
                  <c:v>0.0947</c:v>
                </c:pt>
                <c:pt idx="28">
                  <c:v>0.102</c:v>
                </c:pt>
                <c:pt idx="29">
                  <c:v>0.11</c:v>
                </c:pt>
                <c:pt idx="30">
                  <c:v>0.118</c:v>
                </c:pt>
                <c:pt idx="31">
                  <c:v>0.126</c:v>
                </c:pt>
                <c:pt idx="32">
                  <c:v>0.135</c:v>
                </c:pt>
                <c:pt idx="33">
                  <c:v>0.143</c:v>
                </c:pt>
                <c:pt idx="34">
                  <c:v>0.152</c:v>
                </c:pt>
                <c:pt idx="35">
                  <c:v>0.161</c:v>
                </c:pt>
                <c:pt idx="36">
                  <c:v>0.171</c:v>
                </c:pt>
                <c:pt idx="37">
                  <c:v>0.179</c:v>
                </c:pt>
                <c:pt idx="38">
                  <c:v>0.188</c:v>
                </c:pt>
                <c:pt idx="39">
                  <c:v>0.197</c:v>
                </c:pt>
                <c:pt idx="40">
                  <c:v>0.205</c:v>
                </c:pt>
                <c:pt idx="41">
                  <c:v>0.213</c:v>
                </c:pt>
                <c:pt idx="42">
                  <c:v>0.222</c:v>
                </c:pt>
                <c:pt idx="43">
                  <c:v>0.23</c:v>
                </c:pt>
                <c:pt idx="44">
                  <c:v>0.237</c:v>
                </c:pt>
                <c:pt idx="45">
                  <c:v>0.238</c:v>
                </c:pt>
                <c:pt idx="46">
                  <c:v>0.241</c:v>
                </c:pt>
                <c:pt idx="47">
                  <c:v>0.245</c:v>
                </c:pt>
                <c:pt idx="48">
                  <c:v>0.254</c:v>
                </c:pt>
                <c:pt idx="49">
                  <c:v>0.265</c:v>
                </c:pt>
                <c:pt idx="50">
                  <c:v>0.275</c:v>
                </c:pt>
                <c:pt idx="51">
                  <c:v>0.285</c:v>
                </c:pt>
                <c:pt idx="52">
                  <c:v>0.294</c:v>
                </c:pt>
                <c:pt idx="53">
                  <c:v>0.304</c:v>
                </c:pt>
                <c:pt idx="54">
                  <c:v>0.311</c:v>
                </c:pt>
                <c:pt idx="55">
                  <c:v>0.32</c:v>
                </c:pt>
                <c:pt idx="56">
                  <c:v>0.329</c:v>
                </c:pt>
                <c:pt idx="57">
                  <c:v>0.34</c:v>
                </c:pt>
                <c:pt idx="58">
                  <c:v>0.347</c:v>
                </c:pt>
                <c:pt idx="59">
                  <c:v>0.358</c:v>
                </c:pt>
                <c:pt idx="60">
                  <c:v>0.367</c:v>
                </c:pt>
                <c:pt idx="61">
                  <c:v>0.372</c:v>
                </c:pt>
                <c:pt idx="62">
                  <c:v>0.379</c:v>
                </c:pt>
                <c:pt idx="63">
                  <c:v>0.385</c:v>
                </c:pt>
                <c:pt idx="64">
                  <c:v>0.392</c:v>
                </c:pt>
                <c:pt idx="65">
                  <c:v>0.398</c:v>
                </c:pt>
                <c:pt idx="66">
                  <c:v>0.408</c:v>
                </c:pt>
                <c:pt idx="67">
                  <c:v>0.419</c:v>
                </c:pt>
                <c:pt idx="68">
                  <c:v>0.429</c:v>
                </c:pt>
                <c:pt idx="69">
                  <c:v>0.439</c:v>
                </c:pt>
                <c:pt idx="70">
                  <c:v>0.449</c:v>
                </c:pt>
                <c:pt idx="71">
                  <c:v>0.46</c:v>
                </c:pt>
                <c:pt idx="72">
                  <c:v>0.471</c:v>
                </c:pt>
                <c:pt idx="73">
                  <c:v>0.481</c:v>
                </c:pt>
                <c:pt idx="74">
                  <c:v>0.492</c:v>
                </c:pt>
                <c:pt idx="75">
                  <c:v>0.504</c:v>
                </c:pt>
                <c:pt idx="76">
                  <c:v>0.517</c:v>
                </c:pt>
                <c:pt idx="77">
                  <c:v>0.528</c:v>
                </c:pt>
                <c:pt idx="78">
                  <c:v>0.54</c:v>
                </c:pt>
                <c:pt idx="79">
                  <c:v>0.555</c:v>
                </c:pt>
                <c:pt idx="80">
                  <c:v>0.568</c:v>
                </c:pt>
                <c:pt idx="81">
                  <c:v>0.581</c:v>
                </c:pt>
                <c:pt idx="82">
                  <c:v>0.59</c:v>
                </c:pt>
                <c:pt idx="83">
                  <c:v>0.593</c:v>
                </c:pt>
                <c:pt idx="84">
                  <c:v>0.595</c:v>
                </c:pt>
                <c:pt idx="85">
                  <c:v>0.605</c:v>
                </c:pt>
                <c:pt idx="86">
                  <c:v>0.618</c:v>
                </c:pt>
                <c:pt idx="87">
                  <c:v>0.627</c:v>
                </c:pt>
                <c:pt idx="88">
                  <c:v>0.633</c:v>
                </c:pt>
                <c:pt idx="89">
                  <c:v>0.643</c:v>
                </c:pt>
                <c:pt idx="90">
                  <c:v>0.655</c:v>
                </c:pt>
                <c:pt idx="91">
                  <c:v>0.671</c:v>
                </c:pt>
                <c:pt idx="92">
                  <c:v>0.687</c:v>
                </c:pt>
                <c:pt idx="93">
                  <c:v>0.704</c:v>
                </c:pt>
                <c:pt idx="94">
                  <c:v>0.719</c:v>
                </c:pt>
                <c:pt idx="95">
                  <c:v>0.733</c:v>
                </c:pt>
                <c:pt idx="96">
                  <c:v>0.749</c:v>
                </c:pt>
                <c:pt idx="97">
                  <c:v>0.763</c:v>
                </c:pt>
                <c:pt idx="98">
                  <c:v>0.776</c:v>
                </c:pt>
                <c:pt idx="99">
                  <c:v>0.793</c:v>
                </c:pt>
                <c:pt idx="100">
                  <c:v>0.811</c:v>
                </c:pt>
                <c:pt idx="101">
                  <c:v>0.827</c:v>
                </c:pt>
                <c:pt idx="102">
                  <c:v>0.842</c:v>
                </c:pt>
                <c:pt idx="103">
                  <c:v>0.857</c:v>
                </c:pt>
                <c:pt idx="104">
                  <c:v>0.871</c:v>
                </c:pt>
                <c:pt idx="105">
                  <c:v>0.888</c:v>
                </c:pt>
                <c:pt idx="106">
                  <c:v>0.905</c:v>
                </c:pt>
                <c:pt idx="107">
                  <c:v>0.921</c:v>
                </c:pt>
                <c:pt idx="108">
                  <c:v>0.934</c:v>
                </c:pt>
                <c:pt idx="109">
                  <c:v>0.937</c:v>
                </c:pt>
                <c:pt idx="110">
                  <c:v>0.948</c:v>
                </c:pt>
                <c:pt idx="111">
                  <c:v>0.957</c:v>
                </c:pt>
                <c:pt idx="112">
                  <c:v>0.965</c:v>
                </c:pt>
                <c:pt idx="113">
                  <c:v>0.976</c:v>
                </c:pt>
                <c:pt idx="114">
                  <c:v>0.987</c:v>
                </c:pt>
                <c:pt idx="115">
                  <c:v>1.0</c:v>
                </c:pt>
                <c:pt idx="116">
                  <c:v>1.0</c:v>
                </c:pt>
                <c:pt idx="117">
                  <c:v>1.01</c:v>
                </c:pt>
                <c:pt idx="118">
                  <c:v>1.02</c:v>
                </c:pt>
                <c:pt idx="119" formatCode="0.00E+00">
                  <c:v>1.03</c:v>
                </c:pt>
                <c:pt idx="120" formatCode="0.00E+00">
                  <c:v>1.05</c:v>
                </c:pt>
                <c:pt idx="121" formatCode="0.00E+00">
                  <c:v>1.06</c:v>
                </c:pt>
                <c:pt idx="122" formatCode="0.00E+00">
                  <c:v>1.08</c:v>
                </c:pt>
                <c:pt idx="123" formatCode="0.00E+00">
                  <c:v>1.09</c:v>
                </c:pt>
                <c:pt idx="124" formatCode="0.00E+00">
                  <c:v>1.11</c:v>
                </c:pt>
                <c:pt idx="125" formatCode="0.00E+00">
                  <c:v>1.12</c:v>
                </c:pt>
                <c:pt idx="126" formatCode="0.00E+00">
                  <c:v>1.14</c:v>
                </c:pt>
                <c:pt idx="127" formatCode="0.00E+00">
                  <c:v>1.15</c:v>
                </c:pt>
                <c:pt idx="128" formatCode="0.00E+00">
                  <c:v>1.16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4052200"/>
        <c:axId val="-2124201736"/>
      </c:scatterChart>
      <c:valAx>
        <c:axId val="-2124052200"/>
        <c:scaling>
          <c:orientation val="minMax"/>
          <c:max val="0.3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err="1" smtClean="0"/>
                  <a:t>Strain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-2124201736"/>
        <c:crosses val="autoZero"/>
        <c:crossBetween val="midCat"/>
      </c:valAx>
      <c:valAx>
        <c:axId val="-212420173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smtClean="0"/>
                  <a:t>Nominal</a:t>
                </a:r>
                <a:r>
                  <a:rPr lang="fr-FR" sz="1600" baseline="0" dirty="0" smtClean="0"/>
                  <a:t> Stress (</a:t>
                </a:r>
                <a:r>
                  <a:rPr lang="fr-FR" sz="1600" baseline="0" dirty="0" err="1" smtClean="0"/>
                  <a:t>Mpa</a:t>
                </a:r>
                <a:r>
                  <a:rPr lang="fr-FR" sz="1600" baseline="0" dirty="0" smtClean="0"/>
                  <a:t>)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-212405220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8518" y="2695223"/>
            <a:ext cx="7772400" cy="214489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2930" y="5192889"/>
            <a:ext cx="6400800" cy="9146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7" name="Image 6" descr="Capture d’écran 2014-06-30 à 08.58.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93084"/>
          </a:xfrm>
          <a:prstGeom prst="rect">
            <a:avLst/>
          </a:prstGeom>
        </p:spPr>
      </p:pic>
      <p:pic>
        <p:nvPicPr>
          <p:cNvPr id="9" name="Image 8" descr="Capture d’écran 2014-06-30 à 09.01.0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4170"/>
            <a:ext cx="540000" cy="346235"/>
          </a:xfrm>
          <a:prstGeom prst="rect">
            <a:avLst/>
          </a:prstGeom>
        </p:spPr>
      </p:pic>
      <p:pic>
        <p:nvPicPr>
          <p:cNvPr id="10" name="Image 9" descr="Capture d’écran 2014-06-30 à 09.01.49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" y="6505182"/>
            <a:ext cx="540000" cy="284211"/>
          </a:xfrm>
          <a:prstGeom prst="rect">
            <a:avLst/>
          </a:prstGeom>
        </p:spPr>
      </p:pic>
      <p:pic>
        <p:nvPicPr>
          <p:cNvPr id="11" name="Image 10" descr="Capture d’écran 2014-06-30 à 09.02.14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6" y="6378944"/>
            <a:ext cx="540000" cy="536687"/>
          </a:xfrm>
          <a:prstGeom prst="rect">
            <a:avLst/>
          </a:prstGeom>
        </p:spPr>
      </p:pic>
      <p:pic>
        <p:nvPicPr>
          <p:cNvPr id="14" name="Image 13" descr="Capture d’écran 2014-06-30 à 09.03.4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54" y="6431971"/>
            <a:ext cx="540000" cy="430633"/>
          </a:xfrm>
          <a:prstGeom prst="rect">
            <a:avLst/>
          </a:prstGeom>
        </p:spPr>
      </p:pic>
      <p:pic>
        <p:nvPicPr>
          <p:cNvPr id="16" name="Image 15" descr="Capture d’écran 2014-06-30 à 09.04.34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2" y="6493537"/>
            <a:ext cx="540000" cy="307500"/>
          </a:xfrm>
          <a:prstGeom prst="rect">
            <a:avLst/>
          </a:prstGeom>
        </p:spPr>
      </p:pic>
      <p:pic>
        <p:nvPicPr>
          <p:cNvPr id="17" name="Image 16" descr="Capture d’écran 2014-06-30 à 09.04.59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44" y="6361508"/>
            <a:ext cx="540000" cy="571559"/>
          </a:xfrm>
          <a:prstGeom prst="rect">
            <a:avLst/>
          </a:prstGeom>
        </p:spPr>
      </p:pic>
      <p:pic>
        <p:nvPicPr>
          <p:cNvPr id="18" name="Image 17" descr="Capture d’écran 2014-06-30 à 09.05.23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590" y="6515705"/>
            <a:ext cx="540000" cy="263164"/>
          </a:xfrm>
          <a:prstGeom prst="rect">
            <a:avLst/>
          </a:prstGeom>
        </p:spPr>
      </p:pic>
      <p:pic>
        <p:nvPicPr>
          <p:cNvPr id="19" name="Image 18" descr="Capture d’écran 2014-06-30 à 09.05.4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08" y="6544513"/>
            <a:ext cx="540000" cy="205548"/>
          </a:xfrm>
          <a:prstGeom prst="rect">
            <a:avLst/>
          </a:prstGeom>
        </p:spPr>
      </p:pic>
      <p:pic>
        <p:nvPicPr>
          <p:cNvPr id="20" name="Image 19" descr="Capture d’écran 2014-06-30 à 09.06.37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26" y="6435023"/>
            <a:ext cx="540000" cy="424528"/>
          </a:xfrm>
          <a:prstGeom prst="rect">
            <a:avLst/>
          </a:prstGeom>
        </p:spPr>
      </p:pic>
      <p:pic>
        <p:nvPicPr>
          <p:cNvPr id="21" name="Image 20" descr="Capture d’écran 2014-06-30 à 09.07.07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62" y="6519585"/>
            <a:ext cx="540000" cy="255405"/>
          </a:xfrm>
          <a:prstGeom prst="rect">
            <a:avLst/>
          </a:prstGeom>
        </p:spPr>
      </p:pic>
      <p:pic>
        <p:nvPicPr>
          <p:cNvPr id="22" name="Image 21" descr="Capture d’écran 2014-06-30 à 09.07.44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08" y="1962150"/>
            <a:ext cx="540000" cy="190000"/>
          </a:xfrm>
          <a:prstGeom prst="rect">
            <a:avLst/>
          </a:prstGeom>
        </p:spPr>
      </p:pic>
      <p:pic>
        <p:nvPicPr>
          <p:cNvPr id="23" name="Image 22" descr="Capture d’écran 2014-06-30 à 09.08.26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0" y="6426378"/>
            <a:ext cx="540000" cy="441818"/>
          </a:xfrm>
          <a:prstGeom prst="rect">
            <a:avLst/>
          </a:prstGeom>
        </p:spPr>
      </p:pic>
      <p:pic>
        <p:nvPicPr>
          <p:cNvPr id="24" name="Image 23" descr="Capture d’écran 2014-06-30 à 09.09.00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98" y="6485464"/>
            <a:ext cx="540000" cy="323647"/>
          </a:xfrm>
          <a:prstGeom prst="rect">
            <a:avLst/>
          </a:prstGeom>
        </p:spPr>
      </p:pic>
      <p:pic>
        <p:nvPicPr>
          <p:cNvPr id="26" name="Image 25" descr="Capture d’écran 2014-06-30 à 09.15.48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20" y="6535889"/>
            <a:ext cx="540000" cy="2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2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91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65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10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4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054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957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31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098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87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918"/>
          </a:xfrm>
        </p:spPr>
        <p:txBody>
          <a:bodyPr/>
          <a:lstStyle>
            <a:lvl1pPr algn="l">
              <a:defRPr>
                <a:solidFill>
                  <a:srgbClr val="1A0A3C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4222"/>
            <a:ext cx="8229600" cy="5081941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801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e la date 3"/>
          <p:cNvSpPr txBox="1">
            <a:spLocks/>
          </p:cNvSpPr>
          <p:nvPr userDrawn="1"/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mtClean="0"/>
              <a:t>ECLille - LML</a:t>
            </a:r>
            <a:endParaRPr lang="fr-FR" dirty="0"/>
          </a:p>
        </p:txBody>
      </p:sp>
      <p:sp>
        <p:nvSpPr>
          <p:cNvPr id="10" name="Espace réservé du pied de page 4"/>
          <p:cNvSpPr txBox="1">
            <a:spLocks/>
          </p:cNvSpPr>
          <p:nvPr userDrawn="1"/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dirty="0" err="1" smtClean="0"/>
              <a:t>Villeurbane</a:t>
            </a:r>
            <a:r>
              <a:rPr lang="fr-FR" dirty="0" smtClean="0"/>
              <a:t>, du 30 juin au 4 juillet 2014</a:t>
            </a:r>
            <a:endParaRPr lang="fr-FR" dirty="0"/>
          </a:p>
        </p:txBody>
      </p:sp>
      <p:sp>
        <p:nvSpPr>
          <p:cNvPr id="11" name="Espace réservé du numéro de diapositive 5"/>
          <p:cNvSpPr txBox="1">
            <a:spLocks/>
          </p:cNvSpPr>
          <p:nvPr userDrawn="1"/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478992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74697" y="6478992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720" y="6478992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803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04122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80990"/>
            <a:ext cx="4040188" cy="44432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04122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680990"/>
            <a:ext cx="4041775" cy="44432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1" name="Espace réservé de la date 3"/>
          <p:cNvSpPr txBox="1">
            <a:spLocks/>
          </p:cNvSpPr>
          <p:nvPr userDrawn="1"/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mtClean="0"/>
              <a:t>ECLille - LML</a:t>
            </a:r>
            <a:endParaRPr lang="fr-FR" dirty="0"/>
          </a:p>
        </p:txBody>
      </p: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Ecole thématique 2014 : Conception de simulateurs médico-chirugicaux</a:t>
            </a:r>
          </a:p>
          <a:p>
            <a:r>
              <a:rPr lang="fr-FR" smtClean="0"/>
              <a:t>Villeurbane, du 30 juin au 4 juillet 2014</a:t>
            </a:r>
            <a:endParaRPr lang="fr-FR" dirty="0"/>
          </a:p>
        </p:txBody>
      </p:sp>
      <p:sp>
        <p:nvSpPr>
          <p:cNvPr id="13" name="Espace réservé du numéro de diapositive 5"/>
          <p:cNvSpPr txBox="1">
            <a:spLocks/>
          </p:cNvSpPr>
          <p:nvPr userDrawn="1"/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918"/>
          </a:xfrm>
        </p:spPr>
        <p:txBody>
          <a:bodyPr/>
          <a:lstStyle>
            <a:lvl1pPr algn="l">
              <a:defRPr>
                <a:solidFill>
                  <a:srgbClr val="1A0A3C"/>
                </a:solidFill>
                <a:latin typeface="Avenir Black"/>
                <a:cs typeface="Avenir Black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457200" y="818444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3215" y="6478992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98312" y="6478992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96335" y="6478992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45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 txBox="1">
            <a:spLocks/>
          </p:cNvSpPr>
          <p:nvPr userDrawn="1"/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mtClean="0"/>
              <a:t>ECLille - LML</a:t>
            </a:r>
            <a:endParaRPr lang="fr-FR" dirty="0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Ecole thématique 2014 : Conception de simulateurs médico-chirugicaux</a:t>
            </a:r>
          </a:p>
          <a:p>
            <a:r>
              <a:rPr lang="fr-FR" smtClean="0"/>
              <a:t>Villeurbane, du 30 juin au 4 juillet 2014</a:t>
            </a:r>
            <a:endParaRPr lang="fr-FR" dirty="0"/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918"/>
          </a:xfrm>
        </p:spPr>
        <p:txBody>
          <a:bodyPr/>
          <a:lstStyle>
            <a:lvl1pPr algn="l">
              <a:defRPr>
                <a:solidFill>
                  <a:srgbClr val="1A0A3C"/>
                </a:solidFill>
                <a:latin typeface="Avenir Black"/>
                <a:cs typeface="Avenir Black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818444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1456" y="643196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86553" y="643196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576" y="643196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917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Mathias Brieu</a:t>
            </a:r>
          </a:p>
          <a:p>
            <a:r>
              <a:rPr lang="fr-FR" sz="1600" smtClean="0"/>
              <a:t>ECLille - LML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fr-FR" smtClean="0"/>
              <a:t>Ecole thématique 2014 : Conception de simulateurs médico-chirugicaux</a:t>
            </a:r>
          </a:p>
          <a:p>
            <a:r>
              <a:rPr lang="fr-FR" sz="1200" smtClean="0"/>
              <a:t>Villeurbane, du 30 juin au 4 juillet 2014</a:t>
            </a:r>
            <a:endParaRPr lang="fr-FR" sz="1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1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Mathias Brieu</a:t>
            </a:r>
          </a:p>
          <a:p>
            <a:r>
              <a:rPr lang="fr-FR" sz="1600" smtClean="0"/>
              <a:t>ECLille - LML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fr-FR" smtClean="0"/>
              <a:t>Ecole thématique 2014 : Conception de simulateurs médico-chirugicaux</a:t>
            </a:r>
          </a:p>
          <a:p>
            <a:r>
              <a:rPr lang="fr-FR" sz="1200" smtClean="0"/>
              <a:t>Villeurbane, du 30 juin au 4 juillet 2014</a:t>
            </a:r>
            <a:endParaRPr lang="fr-FR" sz="1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504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80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17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086556"/>
            <a:ext cx="8229600" cy="503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 descr="Capture d’écran 2014-06-30 à 08.58.04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84477"/>
          <a:stretch/>
        </p:blipFill>
        <p:spPr>
          <a:xfrm>
            <a:off x="0" y="6356350"/>
            <a:ext cx="9144000" cy="564284"/>
          </a:xfrm>
          <a:prstGeom prst="rect">
            <a:avLst/>
          </a:prstGeom>
        </p:spPr>
      </p:pic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67888"/>
            <a:ext cx="1260000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62703" y="6452450"/>
            <a:ext cx="5432741" cy="39600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26800" y="6467888"/>
            <a:ext cx="126000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57200" y="818444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51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small">
          <a:solidFill>
            <a:schemeClr val="tx1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A0A3C"/>
        </a:buClr>
        <a:buFont typeface="Wingdings" charset="2"/>
        <a:buChar char="u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Wingdings" charset="2"/>
        <a:buChar char="v"/>
        <a:defRPr sz="18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20000"/>
            <a:lumOff val="80000"/>
          </a:schemeClr>
        </a:buClr>
        <a:buFont typeface="Wingdings" charset="2"/>
        <a:buChar char="²"/>
        <a:defRPr sz="16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20000"/>
            <a:lumOff val="80000"/>
          </a:schemeClr>
        </a:buClr>
        <a:buFont typeface="Wingdings" charset="2"/>
        <a:buChar char="²"/>
        <a:defRPr sz="14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>
            <a:lumMod val="20000"/>
            <a:lumOff val="80000"/>
          </a:schemeClr>
        </a:buClr>
        <a:buFont typeface="Wingdings" charset="2"/>
        <a:buChar char="²"/>
        <a:defRPr sz="14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 descr="Capture d’écran 2014-06-30 à 08.58.04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84477"/>
          <a:stretch/>
        </p:blipFill>
        <p:spPr>
          <a:xfrm>
            <a:off x="0" y="6356350"/>
            <a:ext cx="9144000" cy="564284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457200" y="6467888"/>
            <a:ext cx="1260000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lnSpc>
                <a:spcPct val="70000"/>
              </a:lnSpc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z="1600" smtClean="0"/>
              <a:t>ECLille - LML</a:t>
            </a:r>
            <a:endParaRPr lang="fr-FR" sz="1600" dirty="0"/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1862703" y="6452450"/>
            <a:ext cx="5432741" cy="396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fr-FR" smtClean="0"/>
              <a:t>Ecole thématique 2014 : Conception de simulateurs médico-chirugicaux</a:t>
            </a:r>
          </a:p>
          <a:p>
            <a:r>
              <a:rPr lang="fr-FR" sz="1200" smtClean="0"/>
              <a:t>Villeurbane,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7426800" y="6467888"/>
            <a:ext cx="1260000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ctr" defTabSz="457200" rtl="0" eaLnBrk="1" latinLnBrk="0" hangingPunct="1">
              <a:lnSpc>
                <a:spcPct val="70000"/>
              </a:lnSpc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47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package" Target="../embeddings/Document_Microsoft_Word2.docx"/><Relationship Id="rId5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3.emf"/><Relationship Id="rId5" Type="http://schemas.openxmlformats.org/officeDocument/2006/relationships/package" Target="../embeddings/Document_Microsoft_Word3.docx"/><Relationship Id="rId6" Type="http://schemas.openxmlformats.org/officeDocument/2006/relationships/image" Target="../media/image5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microsoft.com/office/2007/relationships/hdphoto" Target="../media/hdphoto4.wdp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microsoft.com/office/2007/relationships/hdphoto" Target="../media/hdphoto5.wdp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5" Type="http://schemas.microsoft.com/office/2007/relationships/hdphoto" Target="../media/hdphoto2.wdp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microsoft.com/office/2007/relationships/media" Target="../media/media4.avi"/><Relationship Id="rId6" Type="http://schemas.openxmlformats.org/officeDocument/2006/relationships/video" Target="../media/media4.avi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4" Type="http://schemas.openxmlformats.org/officeDocument/2006/relationships/video" Target="../media/media5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2.png"/><Relationship Id="rId9" Type="http://schemas.openxmlformats.org/officeDocument/2006/relationships/image" Target="../media/image29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4.JPG"/><Relationship Id="rId7" Type="http://schemas.openxmlformats.org/officeDocument/2006/relationships/package" Target="../embeddings/Feuille_Microsoft_Excel1.xlsx"/><Relationship Id="rId8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De la composition des tissus biologiques à la modélisation de leur comportement mécanique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MATHIAS BRIEU</a:t>
            </a:r>
          </a:p>
          <a:p>
            <a:r>
              <a:rPr lang="fr-FR" dirty="0" smtClean="0"/>
              <a:t>EC Lille – Laboratoire de Mécanique de Lille (UMR 8107)</a:t>
            </a:r>
            <a:endParaRPr lang="fr-FR" dirty="0"/>
          </a:p>
        </p:txBody>
      </p:sp>
      <p:pic>
        <p:nvPicPr>
          <p:cNvPr id="4" name="Image 3" descr="logo LM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3" y="4945239"/>
            <a:ext cx="1460500" cy="495300"/>
          </a:xfrm>
          <a:prstGeom prst="rect">
            <a:avLst/>
          </a:prstGeom>
        </p:spPr>
      </p:pic>
      <p:pic>
        <p:nvPicPr>
          <p:cNvPr id="5" name="Image 4" descr="ECLil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" y="4840113"/>
            <a:ext cx="603504" cy="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6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Comparaison des comportement</a:t>
            </a:r>
            <a:endParaRPr lang="fr-FR" dirty="0"/>
          </a:p>
        </p:txBody>
      </p:sp>
      <p:pic>
        <p:nvPicPr>
          <p:cNvPr id="6" name="Image 5" descr="slide_1_-_comportement_des_polymer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1"/>
          <a:stretch/>
        </p:blipFill>
        <p:spPr>
          <a:xfrm>
            <a:off x="282928" y="1400529"/>
            <a:ext cx="8267700" cy="2846915"/>
          </a:xfrm>
          <a:prstGeom prst="rect">
            <a:avLst/>
          </a:prstGeom>
        </p:spPr>
      </p:pic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77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Pourquoi « établir » des liens entre histologie et mécanique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3200" dirty="0" smtClean="0"/>
              <a:t>« La Fonction fait la propriété »</a:t>
            </a:r>
          </a:p>
          <a:p>
            <a:endParaRPr lang="fr-FR" dirty="0" smtClean="0"/>
          </a:p>
          <a:p>
            <a:r>
              <a:rPr lang="fr-FR" dirty="0" smtClean="0"/>
              <a:t>La fonction conditionne la présence des éléments biologiques (collagènes, élastines, fibres musculaires, ...)</a:t>
            </a:r>
          </a:p>
          <a:p>
            <a:r>
              <a:rPr lang="fr-FR" dirty="0" smtClean="0"/>
              <a:t>Les éléments biologiques conditionnent le comportement mécanique</a:t>
            </a:r>
          </a:p>
          <a:p>
            <a:endParaRPr lang="fr-FR" dirty="0"/>
          </a:p>
          <a:p>
            <a:endParaRPr lang="fr-FR" dirty="0" smtClean="0"/>
          </a:p>
          <a:p>
            <a:pPr marL="0" indent="0" algn="just">
              <a:buNone/>
            </a:pPr>
            <a:r>
              <a:rPr lang="fr-FR" sz="2800" dirty="0" smtClean="0"/>
              <a:t>Comprendre les liens entre compositions et comportement permet de mieux appréhender (modéliser ?) le comportement des tissus.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744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vision simplifiée de l’histologie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906889"/>
            <a:ext cx="8229600" cy="3219274"/>
          </a:xfrm>
        </p:spPr>
        <p:txBody>
          <a:bodyPr numCol="2"/>
          <a:lstStyle/>
          <a:p>
            <a:r>
              <a:rPr lang="fr-FR" dirty="0" smtClean="0"/>
              <a:t>Epithéliums</a:t>
            </a:r>
          </a:p>
          <a:p>
            <a:pPr lvl="1"/>
            <a:r>
              <a:rPr lang="fr-FR" dirty="0" smtClean="0"/>
              <a:t>de « rev</a:t>
            </a:r>
            <a:r>
              <a:rPr lang="fr-FR" dirty="0" smtClean="0"/>
              <a:t>êtement »</a:t>
            </a:r>
          </a:p>
          <a:p>
            <a:pPr lvl="1"/>
            <a:r>
              <a:rPr lang="fr-FR" dirty="0" smtClean="0"/>
              <a:t>Glandulaires</a:t>
            </a: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Tissues nerveux</a:t>
            </a:r>
          </a:p>
          <a:p>
            <a:pPr lvl="1"/>
            <a:r>
              <a:rPr lang="fr-FR" dirty="0" smtClean="0"/>
              <a:t>Système nerveux central</a:t>
            </a:r>
          </a:p>
          <a:p>
            <a:pPr lvl="1"/>
            <a:r>
              <a:rPr lang="fr-FR" dirty="0" smtClean="0"/>
              <a:t>Système nerveux périphériques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r>
              <a:rPr lang="fr-FR" dirty="0" smtClean="0"/>
              <a:t>Tissus conjonctifs</a:t>
            </a:r>
          </a:p>
          <a:p>
            <a:pPr lvl="1"/>
            <a:r>
              <a:rPr lang="fr-FR" dirty="0" smtClean="0"/>
              <a:t>Non spécialisés</a:t>
            </a:r>
          </a:p>
          <a:p>
            <a:pPr lvl="1"/>
            <a:r>
              <a:rPr lang="fr-FR" dirty="0" smtClean="0"/>
              <a:t>Spécialisés</a:t>
            </a:r>
          </a:p>
          <a:p>
            <a:r>
              <a:rPr lang="fr-FR" dirty="0" smtClean="0"/>
              <a:t>Tissus musculaires</a:t>
            </a:r>
          </a:p>
          <a:p>
            <a:pPr lvl="1"/>
            <a:r>
              <a:rPr lang="fr-FR" dirty="0" smtClean="0"/>
              <a:t>Striés squelettiques</a:t>
            </a:r>
          </a:p>
          <a:p>
            <a:pPr lvl="1"/>
            <a:r>
              <a:rPr lang="fr-FR" dirty="0" smtClean="0"/>
              <a:t>Lisses</a:t>
            </a:r>
          </a:p>
          <a:p>
            <a:pPr lvl="1"/>
            <a:r>
              <a:rPr lang="fr-FR" dirty="0" smtClean="0"/>
              <a:t>Cardiaques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03111" y="1284111"/>
            <a:ext cx="67168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Franklin Gothic Book"/>
                <a:cs typeface="Franklin Gothic Book"/>
              </a:rPr>
              <a:t>4 grandes familles de tissus</a:t>
            </a:r>
            <a:endParaRPr lang="fr-FR" sz="3200" dirty="0">
              <a:latin typeface="Franklin Gothic Book"/>
              <a:cs typeface="Franklin Gothic Book"/>
            </a:endParaRP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266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vision réductrice du mécanicien</a:t>
            </a:r>
            <a:endParaRPr lang="fr-FR" dirty="0"/>
          </a:p>
        </p:txBody>
      </p:sp>
      <p:pic>
        <p:nvPicPr>
          <p:cNvPr id="6" name="Image 5" descr="slide1-illu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8" y="1667934"/>
            <a:ext cx="2895600" cy="3606800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445000" y="1044222"/>
            <a:ext cx="4241800" cy="5081941"/>
          </a:xfrm>
        </p:spPr>
        <p:txBody>
          <a:bodyPr/>
          <a:lstStyle/>
          <a:p>
            <a:r>
              <a:rPr lang="fr-FR" dirty="0" smtClean="0"/>
              <a:t>Les tissus structurels</a:t>
            </a:r>
          </a:p>
          <a:p>
            <a:pPr lvl="1"/>
            <a:r>
              <a:rPr lang="fr-FR" dirty="0" smtClean="0"/>
              <a:t>Les os</a:t>
            </a:r>
          </a:p>
          <a:p>
            <a:pPr lvl="1"/>
            <a:r>
              <a:rPr lang="fr-FR" dirty="0" smtClean="0"/>
              <a:t>Les cartilages</a:t>
            </a:r>
          </a:p>
          <a:p>
            <a:endParaRPr lang="fr-FR" dirty="0"/>
          </a:p>
          <a:p>
            <a:r>
              <a:rPr lang="fr-FR" dirty="0" smtClean="0"/>
              <a:t>Les tissus fonctionnels</a:t>
            </a:r>
          </a:p>
          <a:p>
            <a:pPr lvl="1"/>
            <a:r>
              <a:rPr lang="fr-FR" dirty="0" smtClean="0"/>
              <a:t>Les organes,</a:t>
            </a:r>
          </a:p>
          <a:p>
            <a:pPr lvl="1"/>
            <a:r>
              <a:rPr lang="fr-FR" dirty="0" smtClean="0"/>
              <a:t>Les muscles,</a:t>
            </a:r>
          </a:p>
          <a:p>
            <a:pPr lvl="1"/>
            <a:r>
              <a:rPr lang="fr-FR" dirty="0" smtClean="0"/>
              <a:t>Les ligaments,</a:t>
            </a:r>
          </a:p>
          <a:p>
            <a:pPr lvl="1"/>
            <a:r>
              <a:rPr lang="fr-FR" dirty="0" smtClean="0"/>
              <a:t>...</a:t>
            </a:r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785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tissus structurels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60332" y="1044222"/>
            <a:ext cx="4326467" cy="5081941"/>
          </a:xfrm>
        </p:spPr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sz="2400" dirty="0" smtClean="0"/>
              <a:t>Les os, les </a:t>
            </a:r>
            <a:r>
              <a:rPr lang="fr-FR" sz="2400" dirty="0" err="1" smtClean="0"/>
              <a:t>cartillages</a:t>
            </a:r>
            <a:endParaRPr lang="fr-FR" sz="2400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Matériau de consistance solide,</a:t>
            </a:r>
          </a:p>
          <a:p>
            <a:r>
              <a:rPr lang="fr-FR" dirty="0" smtClean="0"/>
              <a:t>Rigide ou semi-rigide</a:t>
            </a:r>
          </a:p>
          <a:p>
            <a:r>
              <a:rPr lang="fr-FR" dirty="0" smtClean="0"/>
              <a:t>Fonction structurale : </a:t>
            </a:r>
          </a:p>
          <a:p>
            <a:pPr marL="457200" lvl="1" indent="0">
              <a:buNone/>
            </a:pPr>
            <a:r>
              <a:rPr lang="fr-FR" dirty="0" smtClean="0"/>
              <a:t>Capacité à résister à la traction et la compression</a:t>
            </a:r>
            <a:endParaRPr lang="fr-FR" dirty="0"/>
          </a:p>
        </p:txBody>
      </p:sp>
      <p:pic>
        <p:nvPicPr>
          <p:cNvPr id="4" name="Image 3" descr="slide_intro-illu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941211"/>
            <a:ext cx="2260600" cy="5295900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4095043" y="4345894"/>
            <a:ext cx="409222" cy="1440000"/>
            <a:chOff x="2994378" y="857956"/>
            <a:chExt cx="409222" cy="2667000"/>
          </a:xfrm>
        </p:grpSpPr>
        <p:sp>
          <p:nvSpPr>
            <p:cNvPr id="6" name="Rectangle 5"/>
            <p:cNvSpPr/>
            <p:nvPr/>
          </p:nvSpPr>
          <p:spPr>
            <a:xfrm>
              <a:off x="2994378" y="1605845"/>
              <a:ext cx="409222" cy="117122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r 6"/>
            <p:cNvGrpSpPr/>
            <p:nvPr/>
          </p:nvGrpSpPr>
          <p:grpSpPr>
            <a:xfrm>
              <a:off x="2994378" y="857956"/>
              <a:ext cx="409222" cy="2667000"/>
              <a:chOff x="1044222" y="1876778"/>
              <a:chExt cx="409222" cy="2667000"/>
            </a:xfrm>
          </p:grpSpPr>
          <p:sp>
            <p:nvSpPr>
              <p:cNvPr id="8" name="Flèche vers le haut 7"/>
              <p:cNvSpPr/>
              <p:nvPr/>
            </p:nvSpPr>
            <p:spPr>
              <a:xfrm>
                <a:off x="1044222" y="1876778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Flèche vers le haut 8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" name="Grouper 9"/>
          <p:cNvGrpSpPr/>
          <p:nvPr/>
        </p:nvGrpSpPr>
        <p:grpSpPr>
          <a:xfrm>
            <a:off x="7964304" y="4345895"/>
            <a:ext cx="409222" cy="1440000"/>
            <a:chOff x="2994378" y="857956"/>
            <a:chExt cx="409222" cy="2667000"/>
          </a:xfrm>
        </p:grpSpPr>
        <p:sp>
          <p:nvSpPr>
            <p:cNvPr id="11" name="Rectangle 10"/>
            <p:cNvSpPr/>
            <p:nvPr/>
          </p:nvSpPr>
          <p:spPr>
            <a:xfrm>
              <a:off x="2994378" y="1605845"/>
              <a:ext cx="409222" cy="11712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r 11"/>
            <p:cNvGrpSpPr/>
            <p:nvPr/>
          </p:nvGrpSpPr>
          <p:grpSpPr>
            <a:xfrm>
              <a:off x="2994378" y="857956"/>
              <a:ext cx="409222" cy="2667000"/>
              <a:chOff x="1044222" y="1876778"/>
              <a:chExt cx="409222" cy="2667000"/>
            </a:xfrm>
          </p:grpSpPr>
          <p:sp>
            <p:nvSpPr>
              <p:cNvPr id="13" name="Flèche vers le haut 12"/>
              <p:cNvSpPr/>
              <p:nvPr/>
            </p:nvSpPr>
            <p:spPr>
              <a:xfrm>
                <a:off x="1044222" y="1876778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lèche vers le haut 13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5" name="ZoneTexte 14"/>
          <p:cNvSpPr txBox="1"/>
          <p:nvPr/>
        </p:nvSpPr>
        <p:spPr>
          <a:xfrm>
            <a:off x="3059524" y="3897564"/>
            <a:ext cx="2480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ranklin Gothic Book"/>
                <a:cs typeface="Franklin Gothic Book"/>
              </a:rPr>
              <a:t>Déplacement imposé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59524" y="5785895"/>
            <a:ext cx="248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Book"/>
                <a:cs typeface="Franklin Gothic Book"/>
              </a:rPr>
              <a:t>Effort important</a:t>
            </a:r>
            <a:endParaRPr lang="fr-FR" dirty="0">
              <a:latin typeface="Franklin Gothic Book"/>
              <a:cs typeface="Franklin Gothic Book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945959" y="3963223"/>
            <a:ext cx="2480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ranklin Gothic Book"/>
                <a:cs typeface="Franklin Gothic Book"/>
              </a:rPr>
              <a:t>Force imposée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945959" y="5785896"/>
            <a:ext cx="248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Book"/>
                <a:cs typeface="Franklin Gothic Book"/>
              </a:rPr>
              <a:t>Déplacement faible</a:t>
            </a:r>
            <a:endParaRPr lang="fr-FR" dirty="0">
              <a:latin typeface="Franklin Gothic Book"/>
              <a:cs typeface="Franklin Gothic Book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487331" y="4723970"/>
            <a:ext cx="321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Matériau fortement rigide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487331" y="5061036"/>
            <a:ext cx="337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Matériau faiblement déformable</a:t>
            </a:r>
            <a:endParaRPr lang="fr-FR" dirty="0"/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tissus structurels: Les cartilages</a:t>
            </a:r>
            <a:endParaRPr lang="fr-FR" dirty="0"/>
          </a:p>
        </p:txBody>
      </p:sp>
      <p:pic>
        <p:nvPicPr>
          <p:cNvPr id="4" name="Image 3" descr="slide_intro-illu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23" y="2280356"/>
            <a:ext cx="2566810" cy="1941468"/>
          </a:xfrm>
          <a:prstGeom prst="rect">
            <a:avLst/>
          </a:prstGeom>
        </p:spPr>
      </p:pic>
      <p:pic>
        <p:nvPicPr>
          <p:cNvPr id="5" name="Image 4" descr="slide_intro-illus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5" y="2280356"/>
            <a:ext cx="2933700" cy="1930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9705" y="1636889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Cellules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30523" y="1636889"/>
            <a:ext cx="256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Matrice Extra Cellulaire</a:t>
            </a:r>
          </a:p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(MEC)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30523" y="4371622"/>
            <a:ext cx="256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Franklin Gothic Medium"/>
                <a:cs typeface="Franklin Gothic Medium"/>
              </a:rPr>
              <a:t>Constitués de collagène I et III (rigidité) et d’élastine (déformabilité)</a:t>
            </a:r>
            <a:endParaRPr lang="fr-FR" sz="1600" dirty="0">
              <a:latin typeface="Franklin Gothic Medium"/>
              <a:cs typeface="Franklin Gothic Medium"/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674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tissus structurels : Les os</a:t>
            </a:r>
            <a:endParaRPr lang="fr-FR" dirty="0"/>
          </a:p>
        </p:txBody>
      </p:sp>
      <p:pic>
        <p:nvPicPr>
          <p:cNvPr id="6" name="Image 5" descr="slide_intro-illus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4" y="1993899"/>
            <a:ext cx="2595739" cy="22558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89705" y="1636889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Cellules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360332" y="1044222"/>
            <a:ext cx="4326467" cy="5081941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Constitués en très grandes majorités de collagène et « calcium »,</a:t>
            </a:r>
          </a:p>
          <a:p>
            <a:r>
              <a:rPr lang="fr-FR" dirty="0" smtClean="0"/>
              <a:t>La structure est périodique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Conséquences sur la nature du comportement</a:t>
            </a:r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107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tissus structurels: Motifs des os</a:t>
            </a:r>
            <a:endParaRPr lang="fr-FR" dirty="0"/>
          </a:p>
        </p:txBody>
      </p:sp>
      <p:pic>
        <p:nvPicPr>
          <p:cNvPr id="5" name="Image 4" descr="slide_intro-illus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" y="1777296"/>
            <a:ext cx="4025900" cy="2654300"/>
          </a:xfrm>
          <a:prstGeom prst="rect">
            <a:avLst/>
          </a:prstGeom>
        </p:spPr>
      </p:pic>
      <p:pic>
        <p:nvPicPr>
          <p:cNvPr id="6" name="Image 5" descr="slide_intro-illus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39196"/>
            <a:ext cx="4038600" cy="2692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1111" y="1100667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Structures </a:t>
            </a:r>
            <a:r>
              <a:rPr lang="fr-FR" dirty="0" err="1" smtClean="0">
                <a:latin typeface="Franklin Gothic Medium"/>
                <a:cs typeface="Franklin Gothic Medium"/>
              </a:rPr>
              <a:t>lamélaires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60900" y="1126067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Structures réticulaires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54061" y="4608689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Induit un comportement « orienté »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570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Comportements mécaniques des tissus structurels</a:t>
            </a:r>
            <a:endParaRPr lang="fr-FR" sz="2800" dirty="0"/>
          </a:p>
        </p:txBody>
      </p:sp>
      <p:pic>
        <p:nvPicPr>
          <p:cNvPr id="4" name="Image 3" descr="slide_intro-illu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6" y="1480961"/>
            <a:ext cx="2552700" cy="3187700"/>
          </a:xfrm>
          <a:prstGeom prst="rect">
            <a:avLst/>
          </a:prstGeom>
        </p:spPr>
      </p:pic>
      <p:pic>
        <p:nvPicPr>
          <p:cNvPr id="5" name="Image 4" descr="slide_intro-illus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65" y="1480961"/>
            <a:ext cx="4310827" cy="31877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41463" y="5215467"/>
            <a:ext cx="664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Avant « rupture » : Comportement apparent élastique linéaire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309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tissus fonctionnels</a:t>
            </a:r>
            <a:endParaRPr lang="fr-FR" dirty="0"/>
          </a:p>
        </p:txBody>
      </p:sp>
      <p:pic>
        <p:nvPicPr>
          <p:cNvPr id="6" name="Image 5" descr="slide_intro-illu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9"/>
            <a:ext cx="5146656" cy="3690055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146656" y="668636"/>
            <a:ext cx="4326467" cy="5081941"/>
          </a:xfrm>
        </p:spPr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sz="2400" dirty="0" smtClean="0"/>
              <a:t>La peau, les muscles, les organes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Matériau de consistance souple,</a:t>
            </a:r>
          </a:p>
          <a:p>
            <a:r>
              <a:rPr lang="fr-FR" dirty="0" smtClean="0"/>
              <a:t>Faiblement, très faiblement rigide</a:t>
            </a:r>
          </a:p>
          <a:p>
            <a:r>
              <a:rPr lang="fr-FR" dirty="0" smtClean="0"/>
              <a:t>Fortement, très fortement déformable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5868108" y="4494054"/>
            <a:ext cx="409222" cy="1440000"/>
            <a:chOff x="2994378" y="857956"/>
            <a:chExt cx="409222" cy="2667000"/>
          </a:xfrm>
        </p:grpSpPr>
        <p:sp>
          <p:nvSpPr>
            <p:cNvPr id="9" name="Rectangle 8"/>
            <p:cNvSpPr/>
            <p:nvPr/>
          </p:nvSpPr>
          <p:spPr>
            <a:xfrm>
              <a:off x="2994378" y="1605845"/>
              <a:ext cx="409222" cy="11712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r 9"/>
            <p:cNvGrpSpPr/>
            <p:nvPr/>
          </p:nvGrpSpPr>
          <p:grpSpPr>
            <a:xfrm>
              <a:off x="2994378" y="857956"/>
              <a:ext cx="409222" cy="2667000"/>
              <a:chOff x="1044222" y="1876778"/>
              <a:chExt cx="409222" cy="2667000"/>
            </a:xfrm>
          </p:grpSpPr>
          <p:sp>
            <p:nvSpPr>
              <p:cNvPr id="11" name="Flèche vers le haut 10"/>
              <p:cNvSpPr/>
              <p:nvPr/>
            </p:nvSpPr>
            <p:spPr>
              <a:xfrm>
                <a:off x="1044222" y="1876778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Flèche vers le haut 11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3" name="Grouper 12"/>
          <p:cNvGrpSpPr/>
          <p:nvPr/>
        </p:nvGrpSpPr>
        <p:grpSpPr>
          <a:xfrm>
            <a:off x="8259237" y="4083727"/>
            <a:ext cx="409222" cy="2176833"/>
            <a:chOff x="2994378" y="-506720"/>
            <a:chExt cx="409222" cy="4031676"/>
          </a:xfrm>
        </p:grpSpPr>
        <p:sp>
          <p:nvSpPr>
            <p:cNvPr id="14" name="Rectangle 13"/>
            <p:cNvSpPr/>
            <p:nvPr/>
          </p:nvSpPr>
          <p:spPr>
            <a:xfrm>
              <a:off x="2994378" y="241172"/>
              <a:ext cx="409222" cy="2535898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er 14"/>
            <p:cNvGrpSpPr/>
            <p:nvPr/>
          </p:nvGrpSpPr>
          <p:grpSpPr>
            <a:xfrm>
              <a:off x="2994378" y="-506720"/>
              <a:ext cx="409222" cy="4031676"/>
              <a:chOff x="1044222" y="512102"/>
              <a:chExt cx="409222" cy="4031676"/>
            </a:xfrm>
          </p:grpSpPr>
          <p:sp>
            <p:nvSpPr>
              <p:cNvPr id="16" name="Flèche vers le haut 15"/>
              <p:cNvSpPr/>
              <p:nvPr/>
            </p:nvSpPr>
            <p:spPr>
              <a:xfrm>
                <a:off x="1044222" y="512102"/>
                <a:ext cx="409222" cy="747890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lèche vers le haut 16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8" name="ZoneTexte 17"/>
          <p:cNvSpPr txBox="1"/>
          <p:nvPr/>
        </p:nvSpPr>
        <p:spPr>
          <a:xfrm>
            <a:off x="4814579" y="6019275"/>
            <a:ext cx="248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Franklin Gothic Book"/>
                <a:cs typeface="Franklin Gothic Book"/>
              </a:rPr>
              <a:t>Effort faible</a:t>
            </a:r>
            <a:endParaRPr lang="fr-FR" sz="1600" dirty="0">
              <a:latin typeface="Franklin Gothic Book"/>
              <a:cs typeface="Franklin Gothic Book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663739" y="6034593"/>
            <a:ext cx="248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Franklin Gothic Book"/>
                <a:cs typeface="Franklin Gothic Book"/>
              </a:rPr>
              <a:t>Déplacement important</a:t>
            </a:r>
            <a:endParaRPr lang="fr-FR" sz="1600" dirty="0">
              <a:latin typeface="Franklin Gothic Book"/>
              <a:cs typeface="Franklin Gothic Book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814579" y="3736678"/>
            <a:ext cx="248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Franklin Gothic Book"/>
                <a:cs typeface="Franklin Gothic Book"/>
              </a:rPr>
              <a:t>Déplacement imposé</a:t>
            </a:r>
            <a:endParaRPr lang="fr-FR" sz="1600" dirty="0">
              <a:latin typeface="Franklin Gothic Book"/>
              <a:cs typeface="Franklin Gothic Book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96718" y="3745173"/>
            <a:ext cx="248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Franklin Gothic Book"/>
                <a:cs typeface="Franklin Gothic Book"/>
              </a:rPr>
              <a:t>Force imposée</a:t>
            </a:r>
            <a:endParaRPr lang="fr-FR" sz="1600" dirty="0">
              <a:latin typeface="Franklin Gothic Book"/>
              <a:cs typeface="Franklin Gothic Book"/>
            </a:endParaRPr>
          </a:p>
        </p:txBody>
      </p:sp>
      <p:sp>
        <p:nvSpPr>
          <p:cNvPr id="2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86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un mécanicien – Une approche mécanisme</a:t>
            </a:r>
            <a:endParaRPr lang="fr-FR" dirty="0"/>
          </a:p>
        </p:txBody>
      </p:sp>
      <p:pic>
        <p:nvPicPr>
          <p:cNvPr id="4" name="Espace réservé du contenu 3" descr="coeur_artificiel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" b="3605"/>
          <a:stretch>
            <a:fillRect/>
          </a:stretch>
        </p:blipFill>
        <p:spPr>
          <a:xfrm>
            <a:off x="488714" y="2342439"/>
            <a:ext cx="2914886" cy="1800000"/>
          </a:xfrm>
        </p:spPr>
      </p:pic>
      <p:pic>
        <p:nvPicPr>
          <p:cNvPr id="5" name="Image 4" descr="jambe_bioniq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12" y="2342439"/>
            <a:ext cx="2132039" cy="18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200" y="945444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Franklin Gothic Book"/>
                <a:cs typeface="Franklin Gothic Book"/>
              </a:rPr>
              <a:t>« La mécanique est la science des forces et des mouvements, celles des machines... »</a:t>
            </a:r>
          </a:p>
          <a:p>
            <a:r>
              <a:rPr lang="fr-FR" sz="2800" dirty="0" smtClean="0">
                <a:latin typeface="Franklin Gothic Book"/>
                <a:cs typeface="Franklin Gothic Book"/>
              </a:rPr>
              <a:t>(d’Alembert, </a:t>
            </a:r>
            <a:r>
              <a:rPr lang="fr-FR" sz="2800" dirty="0" err="1" smtClean="0">
                <a:latin typeface="Franklin Gothic Book"/>
                <a:cs typeface="Franklin Gothic Book"/>
              </a:rPr>
              <a:t>enciclopaedia</a:t>
            </a:r>
            <a:r>
              <a:rPr lang="fr-FR" sz="2800" dirty="0" smtClean="0">
                <a:latin typeface="Franklin Gothic Book"/>
                <a:cs typeface="Franklin Gothic Book"/>
              </a:rPr>
              <a:t> </a:t>
            </a:r>
            <a:r>
              <a:rPr lang="fr-FR" sz="2800" dirty="0" err="1" smtClean="0">
                <a:latin typeface="Franklin Gothic Book"/>
                <a:cs typeface="Franklin Gothic Book"/>
              </a:rPr>
              <a:t>universalis</a:t>
            </a:r>
            <a:r>
              <a:rPr lang="fr-FR" sz="2800" dirty="0" smtClean="0">
                <a:latin typeface="Franklin Gothic Book"/>
                <a:cs typeface="Franklin Gothic Book"/>
              </a:rPr>
              <a:t>, XVII° </a:t>
            </a:r>
            <a:r>
              <a:rPr lang="fr-FR" sz="2800" dirty="0" err="1" smtClean="0">
                <a:latin typeface="Franklin Gothic Book"/>
                <a:cs typeface="Franklin Gothic Book"/>
              </a:rPr>
              <a:t>siécle</a:t>
            </a:r>
            <a:r>
              <a:rPr lang="fr-FR" sz="2800" dirty="0" smtClean="0">
                <a:latin typeface="Franklin Gothic Book"/>
                <a:cs typeface="Franklin Gothic Book"/>
              </a:rPr>
              <a:t>)</a:t>
            </a:r>
            <a:endParaRPr lang="fr-FR" sz="2800" dirty="0">
              <a:latin typeface="Franklin Gothic Book"/>
              <a:cs typeface="Franklin Gothic Boo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8714" y="4763328"/>
            <a:ext cx="806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ranklin Gothic Book"/>
                <a:cs typeface="Franklin Gothic Book"/>
              </a:rPr>
              <a:t>Encore faut-il qu’elles fonctionnent, résistent, tiennent dans la durée ....</a:t>
            </a:r>
            <a:endParaRPr lang="fr-FR" sz="2400" dirty="0">
              <a:latin typeface="Franklin Gothic Book"/>
              <a:cs typeface="Franklin Gothic Book"/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974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tissus fonctionnels : leurs compositions</a:t>
            </a:r>
            <a:endParaRPr lang="fr-FR" dirty="0"/>
          </a:p>
        </p:txBody>
      </p:sp>
      <p:pic>
        <p:nvPicPr>
          <p:cNvPr id="4" name="Image 3" descr="slide_intro-illus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2" y="1502467"/>
            <a:ext cx="9144000" cy="3345068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730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différences entre élastine et collagène</a:t>
            </a:r>
            <a:endParaRPr lang="fr-FR" dirty="0"/>
          </a:p>
        </p:txBody>
      </p:sp>
      <p:pic>
        <p:nvPicPr>
          <p:cNvPr id="4" name="Espace réservé du contenu 3" descr="slide_intro-illus1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" b="947"/>
          <a:stretch>
            <a:fillRect/>
          </a:stretch>
        </p:blipFill>
        <p:spPr>
          <a:xfrm>
            <a:off x="457200" y="832556"/>
            <a:ext cx="8229600" cy="5081941"/>
          </a:xfrm>
        </p:spPr>
      </p:pic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47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/>
              <a:t>Comportement mécanique des tissus fonctionnels</a:t>
            </a:r>
            <a:endParaRPr lang="fr-FR" sz="2800" dirty="0"/>
          </a:p>
        </p:txBody>
      </p:sp>
      <p:pic>
        <p:nvPicPr>
          <p:cNvPr id="4" name="Image 3" descr="slide_intro-illu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61" y="1208011"/>
            <a:ext cx="4581171" cy="34938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5313" y="5215467"/>
            <a:ext cx="8224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Avant « </a:t>
            </a:r>
            <a:r>
              <a:rPr lang="fr-FR" strike="sngStrike" dirty="0" smtClean="0">
                <a:latin typeface="Franklin Gothic Medium"/>
                <a:cs typeface="Franklin Gothic Medium"/>
              </a:rPr>
              <a:t>rupture</a:t>
            </a:r>
            <a:r>
              <a:rPr lang="fr-FR" dirty="0" smtClean="0">
                <a:latin typeface="Franklin Gothic Medium"/>
                <a:cs typeface="Franklin Gothic Medium"/>
              </a:rPr>
              <a:t> » « déchirure » : Comportement apparent élastique  non linéaire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122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 de la modélisation du comportement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57200" y="3993444"/>
            <a:ext cx="8229600" cy="1552222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A0A3C"/>
              </a:buClr>
              <a:buFont typeface="Wingdings" charset="2"/>
              <a:buChar char="u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charset="2"/>
              <a:buChar char="v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²"/>
              <a:defRPr sz="16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²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²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Elasticité</a:t>
            </a:r>
          </a:p>
          <a:p>
            <a:r>
              <a:rPr lang="fr-FR" dirty="0" smtClean="0"/>
              <a:t>Linéaire</a:t>
            </a:r>
          </a:p>
          <a:p>
            <a:r>
              <a:rPr lang="fr-FR" dirty="0" smtClean="0"/>
              <a:t>Faible déformation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Elasticité</a:t>
            </a:r>
          </a:p>
          <a:p>
            <a:r>
              <a:rPr lang="fr-FR" dirty="0" smtClean="0"/>
              <a:t>Non linéaire</a:t>
            </a:r>
          </a:p>
          <a:p>
            <a:r>
              <a:rPr lang="fr-FR" dirty="0" smtClean="0"/>
              <a:t>Grande déformation</a:t>
            </a:r>
          </a:p>
        </p:txBody>
      </p:sp>
      <p:pic>
        <p:nvPicPr>
          <p:cNvPr id="5" name="Image 4" descr="slide_intro-illu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17" y="1199444"/>
            <a:ext cx="3260200" cy="2486378"/>
          </a:xfrm>
          <a:prstGeom prst="rect">
            <a:avLst/>
          </a:prstGeom>
        </p:spPr>
      </p:pic>
      <p:pic>
        <p:nvPicPr>
          <p:cNvPr id="6" name="Image 5" descr="slide_intro-illus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99444"/>
            <a:ext cx="3587584" cy="2652888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457201" y="5477934"/>
            <a:ext cx="8229600" cy="618066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1A0A3C"/>
              </a:buClr>
              <a:buFont typeface="Wingdings" charset="2"/>
              <a:buChar char="u"/>
              <a:defRPr sz="20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charset="2"/>
              <a:buChar char="v"/>
              <a:defRPr sz="18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²"/>
              <a:defRPr sz="16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²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>
                  <a:lumMod val="20000"/>
                  <a:lumOff val="80000"/>
                </a:schemeClr>
              </a:buClr>
              <a:buFont typeface="Wingdings" charset="2"/>
              <a:buChar char="²"/>
              <a:defRPr sz="140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dirty="0" smtClean="0"/>
              <a:t>Elasticité linéaire en HPP</a:t>
            </a:r>
          </a:p>
          <a:p>
            <a:r>
              <a:rPr lang="fr-FR" dirty="0" smtClean="0"/>
              <a:t>Elasticité non linéaire en gde transfo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79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Attention : Contexte de l’élasticité</a:t>
            </a:r>
            <a:endParaRPr lang="fr-FR" dirty="0"/>
          </a:p>
        </p:txBody>
      </p:sp>
      <p:pic>
        <p:nvPicPr>
          <p:cNvPr id="4" name="Image 3" descr="slide2__illu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94" y="1627717"/>
            <a:ext cx="3416300" cy="2247900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764702"/>
              </p:ext>
            </p:extLst>
          </p:nvPr>
        </p:nvGraphicFramePr>
        <p:xfrm>
          <a:off x="-5667841" y="4211814"/>
          <a:ext cx="20703305" cy="672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Document" r:id="rId4" imgW="5753100" imgH="177800" progId="Word.Document.12">
                  <p:embed/>
                </p:oleObj>
              </mc:Choice>
              <mc:Fallback>
                <p:oleObj name="Document" r:id="rId4" imgW="5753100" imgH="17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667841" y="4211814"/>
                        <a:ext cx="20703305" cy="672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04433" y="5424601"/>
            <a:ext cx="88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Par de dissipation</a:t>
            </a:r>
          </a:p>
          <a:p>
            <a:pPr algn="ctr"/>
            <a:r>
              <a:rPr lang="fr-FR" dirty="0" smtClean="0"/>
              <a:t>(endommagement, viscosité (dépendance au temps), plasticité (déformation non réversible) 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820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aux tissus : Les cartilages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62544" y="1044222"/>
            <a:ext cx="4324255" cy="5081941"/>
          </a:xfrm>
        </p:spPr>
        <p:txBody>
          <a:bodyPr/>
          <a:lstStyle/>
          <a:p>
            <a:r>
              <a:rPr lang="fr-FR" dirty="0" smtClean="0"/>
              <a:t>Cellules</a:t>
            </a:r>
          </a:p>
          <a:p>
            <a:r>
              <a:rPr lang="fr-FR" dirty="0" smtClean="0"/>
              <a:t>Matrices extra cellulaires</a:t>
            </a:r>
          </a:p>
          <a:p>
            <a:endParaRPr lang="fr-FR" dirty="0"/>
          </a:p>
          <a:p>
            <a:r>
              <a:rPr lang="fr-FR" dirty="0" smtClean="0"/>
              <a:t>C’est la MEC qui confère les propriétés mécaniques</a:t>
            </a:r>
          </a:p>
          <a:p>
            <a:pPr lvl="1"/>
            <a:r>
              <a:rPr lang="fr-FR" dirty="0" smtClean="0"/>
              <a:t>Riches en collagènes</a:t>
            </a:r>
          </a:p>
          <a:p>
            <a:pPr lvl="1"/>
            <a:r>
              <a:rPr lang="fr-FR" dirty="0" smtClean="0"/>
              <a:t>Réparties aléatoirement</a:t>
            </a:r>
          </a:p>
          <a:p>
            <a:pPr lvl="1"/>
            <a:endParaRPr lang="fr-FR" dirty="0"/>
          </a:p>
          <a:p>
            <a:pPr>
              <a:buFont typeface="Wingdings" charset="2"/>
              <a:buChar char="Ø"/>
            </a:pPr>
            <a:r>
              <a:rPr lang="fr-FR" dirty="0" smtClean="0"/>
              <a:t>Comportement élastique linéaire isotrope</a:t>
            </a:r>
          </a:p>
          <a:p>
            <a:pPr>
              <a:buFont typeface="Wingdings" charset="2"/>
              <a:buChar char="Ø"/>
            </a:pPr>
            <a:r>
              <a:rPr lang="fr-FR" dirty="0" smtClean="0"/>
              <a:t>Module d’Young de cartilage 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env. 25 </a:t>
            </a:r>
            <a:r>
              <a:rPr lang="fr-FR" dirty="0" err="1" smtClean="0"/>
              <a:t>MPa</a:t>
            </a:r>
            <a:endParaRPr lang="fr-FR" dirty="0" smtClean="0"/>
          </a:p>
          <a:p>
            <a:pPr>
              <a:buFont typeface="Wingdings" charset="2"/>
              <a:buChar char="Ø"/>
            </a:pPr>
            <a:endParaRPr lang="fr-FR" dirty="0"/>
          </a:p>
        </p:txBody>
      </p:sp>
      <p:pic>
        <p:nvPicPr>
          <p:cNvPr id="4" name="Image 3" descr="slide_intro-illu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55" y="1575179"/>
            <a:ext cx="4358792" cy="3296877"/>
          </a:xfrm>
          <a:prstGeom prst="rect">
            <a:avLst/>
          </a:prstGeom>
        </p:spPr>
      </p:pic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710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aux tissus: Les os « </a:t>
            </a:r>
            <a:r>
              <a:rPr lang="fr-FR" dirty="0" err="1" smtClean="0"/>
              <a:t>reticulaires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3098" y="1044222"/>
            <a:ext cx="4253702" cy="5081941"/>
          </a:xfrm>
        </p:spPr>
        <p:txBody>
          <a:bodyPr/>
          <a:lstStyle/>
          <a:p>
            <a:r>
              <a:rPr lang="fr-FR" dirty="0" smtClean="0"/>
              <a:t>Cellules</a:t>
            </a:r>
          </a:p>
          <a:p>
            <a:r>
              <a:rPr lang="fr-FR" dirty="0" smtClean="0"/>
              <a:t>MEC</a:t>
            </a:r>
          </a:p>
          <a:p>
            <a:endParaRPr lang="fr-FR" dirty="0"/>
          </a:p>
          <a:p>
            <a:r>
              <a:rPr lang="fr-FR" dirty="0" smtClean="0"/>
              <a:t>C’est toujours la MEC qui pilote le comportement</a:t>
            </a:r>
          </a:p>
          <a:p>
            <a:r>
              <a:rPr lang="fr-FR" dirty="0" smtClean="0"/>
              <a:t>Celle-ci est architecturé de manière aléatoire</a:t>
            </a:r>
          </a:p>
          <a:p>
            <a:endParaRPr lang="fr-FR" dirty="0"/>
          </a:p>
          <a:p>
            <a:pPr>
              <a:buFont typeface="Wingdings" charset="2"/>
              <a:buChar char="Ø"/>
            </a:pPr>
            <a:r>
              <a:rPr lang="fr-FR" dirty="0" smtClean="0"/>
              <a:t>Comportement élastique linéaire isotrope</a:t>
            </a:r>
          </a:p>
          <a:p>
            <a:pPr>
              <a:buFont typeface="Wingdings" charset="2"/>
              <a:buChar char="Ø"/>
            </a:pPr>
            <a:r>
              <a:rPr lang="fr-FR" dirty="0" smtClean="0"/>
              <a:t>Module d’Young de disque vertébraux :</a:t>
            </a:r>
          </a:p>
          <a:p>
            <a:pPr marL="0" indent="0">
              <a:buNone/>
            </a:pPr>
            <a:r>
              <a:rPr lang="fr-FR" dirty="0" smtClean="0"/>
              <a:t>	env. 250 </a:t>
            </a:r>
            <a:r>
              <a:rPr lang="fr-FR" dirty="0" err="1" smtClean="0"/>
              <a:t>MPa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slide_intro-illus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5" y="1739196"/>
            <a:ext cx="4038600" cy="2692400"/>
          </a:xfrm>
          <a:prstGeom prst="rect">
            <a:avLst/>
          </a:prstGeom>
        </p:spPr>
      </p:pic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00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aux tissus: Les os « </a:t>
            </a:r>
            <a:r>
              <a:rPr lang="fr-FR" dirty="0" err="1" smtClean="0"/>
              <a:t>Lamelaires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4956" y="1044222"/>
            <a:ext cx="4441844" cy="5081941"/>
          </a:xfrm>
        </p:spPr>
        <p:txBody>
          <a:bodyPr/>
          <a:lstStyle/>
          <a:p>
            <a:r>
              <a:rPr lang="fr-FR" dirty="0" smtClean="0"/>
              <a:t>Cellules</a:t>
            </a:r>
          </a:p>
          <a:p>
            <a:r>
              <a:rPr lang="fr-FR" dirty="0" smtClean="0"/>
              <a:t>MEC</a:t>
            </a:r>
          </a:p>
          <a:p>
            <a:endParaRPr lang="fr-FR" dirty="0" smtClean="0"/>
          </a:p>
          <a:p>
            <a:r>
              <a:rPr lang="fr-FR" dirty="0" smtClean="0"/>
              <a:t>C’est toujours la MEC qui pilote le comportement</a:t>
            </a:r>
          </a:p>
          <a:p>
            <a:r>
              <a:rPr lang="fr-FR" dirty="0" smtClean="0"/>
              <a:t>Celle-ci est architecturé de manière orienté</a:t>
            </a:r>
          </a:p>
          <a:p>
            <a:endParaRPr lang="fr-FR" dirty="0" smtClean="0"/>
          </a:p>
          <a:p>
            <a:pPr>
              <a:buFont typeface="Wingdings" charset="2"/>
              <a:buChar char="Ø"/>
            </a:pPr>
            <a:r>
              <a:rPr lang="fr-FR" dirty="0" smtClean="0"/>
              <a:t>Comportement élastique linéaire</a:t>
            </a:r>
            <a:endParaRPr lang="fr-FR" dirty="0"/>
          </a:p>
        </p:txBody>
      </p:sp>
      <p:pic>
        <p:nvPicPr>
          <p:cNvPr id="4" name="Image 3" descr="slide_intro-illus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6" y="2118285"/>
            <a:ext cx="4025900" cy="2654300"/>
          </a:xfrm>
          <a:prstGeom prst="rect">
            <a:avLst/>
          </a:prstGeom>
        </p:spPr>
      </p:pic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76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slide5-illu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43" y="1094886"/>
            <a:ext cx="3807646" cy="2530964"/>
          </a:xfrm>
          <a:prstGeom prst="rect">
            <a:avLst/>
          </a:prstGeom>
        </p:spPr>
      </p:pic>
      <p:pic>
        <p:nvPicPr>
          <p:cNvPr id="5" name="Image 4" descr="slide_intro-illus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6" y="1412790"/>
            <a:ext cx="2897048" cy="19100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46143" y="4588658"/>
            <a:ext cx="582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Rigidité différente en fonction des directions de l’espace</a:t>
            </a:r>
          </a:p>
          <a:p>
            <a:endParaRPr lang="fr-FR" dirty="0">
              <a:latin typeface="Franklin Gothic Medium"/>
              <a:cs typeface="Franklin Gothic Medium"/>
            </a:endParaRPr>
          </a:p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On parle d’anisotropie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28</a:t>
            </a:fld>
            <a:endParaRPr lang="fr-FR" dirty="0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583511"/>
              </p:ext>
            </p:extLst>
          </p:nvPr>
        </p:nvGraphicFramePr>
        <p:xfrm>
          <a:off x="1396743" y="3467329"/>
          <a:ext cx="7200000" cy="38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Document" r:id="rId5" imgW="5753100" imgH="304800" progId="Word.Document.12">
                  <p:embed/>
                </p:oleObj>
              </mc:Choice>
              <mc:Fallback>
                <p:oleObj name="Document" r:id="rId5" imgW="57531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6743" y="3467329"/>
                        <a:ext cx="7200000" cy="381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599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aux tissus: Les os « </a:t>
            </a:r>
            <a:r>
              <a:rPr lang="fr-FR" dirty="0" err="1" smtClean="0"/>
              <a:t>Lamelaires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4956" y="1044222"/>
            <a:ext cx="4441844" cy="5081941"/>
          </a:xfrm>
        </p:spPr>
        <p:txBody>
          <a:bodyPr/>
          <a:lstStyle/>
          <a:p>
            <a:r>
              <a:rPr lang="fr-FR" dirty="0" smtClean="0"/>
              <a:t>Cellules</a:t>
            </a:r>
          </a:p>
          <a:p>
            <a:r>
              <a:rPr lang="fr-FR" dirty="0" smtClean="0"/>
              <a:t>MEC</a:t>
            </a:r>
          </a:p>
          <a:p>
            <a:endParaRPr lang="fr-FR" dirty="0" smtClean="0"/>
          </a:p>
          <a:p>
            <a:r>
              <a:rPr lang="fr-FR" dirty="0" smtClean="0"/>
              <a:t>C’est toujours la MEC qui pilote le comportement</a:t>
            </a:r>
          </a:p>
          <a:p>
            <a:r>
              <a:rPr lang="fr-FR" dirty="0" smtClean="0"/>
              <a:t>Celle-ci est architecturé de manière orienté</a:t>
            </a:r>
          </a:p>
          <a:p>
            <a:endParaRPr lang="fr-FR" dirty="0" smtClean="0"/>
          </a:p>
          <a:p>
            <a:pPr>
              <a:buFont typeface="Wingdings" charset="2"/>
              <a:buChar char="Ø"/>
            </a:pPr>
            <a:r>
              <a:rPr lang="fr-FR" dirty="0" smtClean="0"/>
              <a:t>Comportement élastique linéaire</a:t>
            </a: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ANISOTROPE</a:t>
            </a:r>
            <a:endParaRPr lang="fr-FR" dirty="0"/>
          </a:p>
        </p:txBody>
      </p:sp>
      <p:pic>
        <p:nvPicPr>
          <p:cNvPr id="4" name="Image 3" descr="slide_intro-illus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6" y="2118285"/>
            <a:ext cx="4025900" cy="2654300"/>
          </a:xfrm>
          <a:prstGeom prst="rect">
            <a:avLst/>
          </a:prstGeom>
        </p:spPr>
      </p:pic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44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un mécanicien – Une approche structure</a:t>
            </a:r>
            <a:endParaRPr lang="fr-FR" dirty="0"/>
          </a:p>
        </p:txBody>
      </p:sp>
      <p:pic>
        <p:nvPicPr>
          <p:cNvPr id="5" name="Image 4" descr="slide_intro-illu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24213"/>
            <a:ext cx="8890000" cy="3263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2312" y="1066217"/>
            <a:ext cx="8783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Franklin Gothic Book"/>
                <a:cs typeface="Franklin Gothic Book"/>
              </a:rPr>
              <a:t>Pour garantir fonctionnalité, résistance et durabilité </a:t>
            </a:r>
          </a:p>
          <a:p>
            <a:r>
              <a:rPr lang="fr-FR" sz="3200" b="1" dirty="0" smtClean="0">
                <a:latin typeface="Franklin Gothic Book"/>
                <a:cs typeface="Franklin Gothic Book"/>
              </a:rPr>
              <a:t>la simulation s’impose</a:t>
            </a:r>
            <a:endParaRPr lang="fr-FR" sz="3200" b="1" dirty="0">
              <a:latin typeface="Franklin Gothic Book"/>
              <a:cs typeface="Franklin Gothic Boo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8714" y="5188113"/>
            <a:ext cx="80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ranklin Gothic Book"/>
                <a:cs typeface="Franklin Gothic Book"/>
              </a:rPr>
              <a:t>Encore faut-il qu’elles soient pertinentes...</a:t>
            </a:r>
            <a:endParaRPr lang="fr-FR" sz="2400" dirty="0">
              <a:latin typeface="Franklin Gothic Book"/>
              <a:cs typeface="Franklin Gothic Book"/>
            </a:endParaRP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77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aux tissus: les tissus mous</a:t>
            </a:r>
            <a:endParaRPr lang="fr-FR" dirty="0"/>
          </a:p>
        </p:txBody>
      </p:sp>
      <p:grpSp>
        <p:nvGrpSpPr>
          <p:cNvPr id="4" name="Grouper 3"/>
          <p:cNvGrpSpPr/>
          <p:nvPr/>
        </p:nvGrpSpPr>
        <p:grpSpPr>
          <a:xfrm>
            <a:off x="372997" y="1680526"/>
            <a:ext cx="1389668" cy="1021318"/>
            <a:chOff x="369620" y="1652550"/>
            <a:chExt cx="2364322" cy="1861939"/>
          </a:xfrm>
        </p:grpSpPr>
        <p:pic>
          <p:nvPicPr>
            <p:cNvPr id="5" name="Picture 9" descr="A SMA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20" y="1652550"/>
              <a:ext cx="2364322" cy="186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9"/>
            <p:cNvSpPr txBox="1">
              <a:spLocks noChangeArrowheads="1"/>
            </p:cNvSpPr>
            <p:nvPr/>
          </p:nvSpPr>
          <p:spPr bwMode="auto">
            <a:xfrm>
              <a:off x="675482" y="1652550"/>
              <a:ext cx="2058460" cy="106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dirty="0" err="1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Collagéne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 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(α</a:t>
              </a:r>
              <a:r>
                <a:rPr lang="fr-FR" sz="1600" dirty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-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SMA)</a:t>
              </a:r>
              <a:endParaRPr lang="fr-FR" sz="1600" dirty="0">
                <a:solidFill>
                  <a:srgbClr val="1A0A3C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7401063" y="1680526"/>
            <a:ext cx="1600896" cy="1021318"/>
            <a:chOff x="6492587" y="1652550"/>
            <a:chExt cx="2366214" cy="1861939"/>
          </a:xfrm>
        </p:grpSpPr>
        <p:pic>
          <p:nvPicPr>
            <p:cNvPr id="8" name="Picture 10" descr="Orcéine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587" y="1652550"/>
              <a:ext cx="2366214" cy="186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0"/>
            <p:cNvSpPr txBox="1">
              <a:spLocks noChangeArrowheads="1"/>
            </p:cNvSpPr>
            <p:nvPr/>
          </p:nvSpPr>
          <p:spPr bwMode="auto">
            <a:xfrm>
              <a:off x="6646994" y="1652550"/>
              <a:ext cx="2057399" cy="106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Elastine (</a:t>
              </a:r>
              <a:r>
                <a:rPr lang="fr-FR" sz="1600" dirty="0" err="1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Orcéine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)</a:t>
              </a:r>
              <a:endParaRPr lang="fr-FR" sz="1600" dirty="0">
                <a:solidFill>
                  <a:srgbClr val="1A0A3C"/>
                </a:solidFill>
                <a:latin typeface="Franklin Gothic Medium"/>
                <a:cs typeface="Franklin Gothic Medium"/>
              </a:endParaRPr>
            </a:p>
          </p:txBody>
        </p:sp>
      </p:grpSp>
      <p:pic>
        <p:nvPicPr>
          <p:cNvPr id="10" name="Image 9" descr="DSCN0336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555" b="74665" l="27432" r="74766"/>
                    </a14:imgEffect>
                  </a14:imgLayer>
                </a14:imgProps>
              </a:ext>
            </a:extLst>
          </a:blip>
          <a:srcRect l="21515" t="43041" r="19318" b="21821"/>
          <a:stretch/>
        </p:blipFill>
        <p:spPr>
          <a:xfrm>
            <a:off x="3379387" y="1344841"/>
            <a:ext cx="1944000" cy="866024"/>
          </a:xfrm>
          <a:prstGeom prst="rect">
            <a:avLst/>
          </a:prstGeom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334010" y="883176"/>
            <a:ext cx="4064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 smtClean="0">
                <a:solidFill>
                  <a:srgbClr val="1A0A3C"/>
                </a:solidFill>
                <a:latin typeface="Franklin Gothic Medium"/>
                <a:cs typeface="Franklin Gothic Medium"/>
              </a:rPr>
              <a:t>Les tissus conjonctifs mous</a:t>
            </a:r>
            <a:endParaRPr lang="fr-FR" dirty="0">
              <a:solidFill>
                <a:srgbClr val="1A0A3C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12" name="Connecteur en arc 11"/>
          <p:cNvCxnSpPr>
            <a:stCxn id="14" idx="3"/>
            <a:endCxn id="9" idx="0"/>
          </p:cNvCxnSpPr>
          <p:nvPr/>
        </p:nvCxnSpPr>
        <p:spPr>
          <a:xfrm flipV="1">
            <a:off x="6630577" y="1680526"/>
            <a:ext cx="1570934" cy="1003952"/>
          </a:xfrm>
          <a:prstGeom prst="curvedConnector4">
            <a:avLst>
              <a:gd name="adj1" fmla="val 27848"/>
              <a:gd name="adj2" fmla="val 12277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rc 12"/>
          <p:cNvCxnSpPr>
            <a:stCxn id="14" idx="1"/>
            <a:endCxn id="6" idx="0"/>
          </p:cNvCxnSpPr>
          <p:nvPr/>
        </p:nvCxnSpPr>
        <p:spPr>
          <a:xfrm rot="10800000">
            <a:off x="1157719" y="1680526"/>
            <a:ext cx="1408352" cy="1003952"/>
          </a:xfrm>
          <a:prstGeom prst="curvedConnector4">
            <a:avLst>
              <a:gd name="adj1" fmla="val 28523"/>
              <a:gd name="adj2" fmla="val 12277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0"/>
          <p:cNvSpPr txBox="1">
            <a:spLocks noChangeArrowheads="1"/>
          </p:cNvSpPr>
          <p:nvPr/>
        </p:nvSpPr>
        <p:spPr bwMode="auto">
          <a:xfrm>
            <a:off x="2566071" y="2268979"/>
            <a:ext cx="4064506" cy="830997"/>
          </a:xfrm>
          <a:prstGeom prst="rect">
            <a:avLst/>
          </a:prstGeom>
          <a:solidFill>
            <a:srgbClr val="1A0A3C"/>
          </a:solidFill>
          <a:ln w="28575">
            <a:solidFill>
              <a:srgbClr val="660066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Analyse </a:t>
            </a:r>
            <a:r>
              <a:rPr lang="fr-FR" dirty="0" err="1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Histo</a:t>
            </a:r>
            <a:r>
              <a:rPr lang="fr-FR" dirty="0" err="1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-</a:t>
            </a:r>
            <a:r>
              <a:rPr lang="fr-FR" dirty="0" err="1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morphométrique</a:t>
            </a:r>
            <a:endParaRPr lang="fr-FR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graphicFrame>
        <p:nvGraphicFramePr>
          <p:cNvPr id="15" name="Graphique 1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6194462"/>
              </p:ext>
            </p:extLst>
          </p:nvPr>
        </p:nvGraphicFramePr>
        <p:xfrm>
          <a:off x="169821" y="3316943"/>
          <a:ext cx="5636897" cy="289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Flèche vers la gauche 15"/>
          <p:cNvSpPr/>
          <p:nvPr/>
        </p:nvSpPr>
        <p:spPr>
          <a:xfrm rot="16200000">
            <a:off x="5944345" y="4492249"/>
            <a:ext cx="1322952" cy="631903"/>
          </a:xfrm>
          <a:prstGeom prst="leftArrow">
            <a:avLst/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Elastine</a:t>
            </a:r>
            <a:endParaRPr lang="fr-FR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7" name="Flèche vers la gauche 16"/>
          <p:cNvSpPr/>
          <p:nvPr/>
        </p:nvSpPr>
        <p:spPr>
          <a:xfrm rot="5400000">
            <a:off x="6662979" y="4492249"/>
            <a:ext cx="1322952" cy="631903"/>
          </a:xfrm>
          <a:prstGeom prst="leftArrow">
            <a:avLst/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Rigidité</a:t>
            </a:r>
            <a:endParaRPr lang="fr-FR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18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4" name="Connecteur en arc 3"/>
          <p:cNvCxnSpPr>
            <a:stCxn id="8" idx="6"/>
          </p:cNvCxnSpPr>
          <p:nvPr/>
        </p:nvCxnSpPr>
        <p:spPr>
          <a:xfrm flipV="1">
            <a:off x="5162629" y="2191185"/>
            <a:ext cx="2238434" cy="901162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en arc 4"/>
          <p:cNvCxnSpPr>
            <a:stCxn id="8" idx="2"/>
          </p:cNvCxnSpPr>
          <p:nvPr/>
        </p:nvCxnSpPr>
        <p:spPr>
          <a:xfrm rot="10800000">
            <a:off x="1762665" y="2191185"/>
            <a:ext cx="1675518" cy="901162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r 52"/>
          <p:cNvGrpSpPr/>
          <p:nvPr/>
        </p:nvGrpSpPr>
        <p:grpSpPr>
          <a:xfrm>
            <a:off x="3438183" y="2789274"/>
            <a:ext cx="1724446" cy="606145"/>
            <a:chOff x="1226707" y="4532431"/>
            <a:chExt cx="2565400" cy="965200"/>
          </a:xfrm>
        </p:grpSpPr>
        <p:sp>
          <p:nvSpPr>
            <p:cNvPr id="8" name="Ellipse 7"/>
            <p:cNvSpPr/>
            <p:nvPr/>
          </p:nvSpPr>
          <p:spPr>
            <a:xfrm>
              <a:off x="1226707" y="4532431"/>
              <a:ext cx="2565400" cy="965200"/>
            </a:xfrm>
            <a:prstGeom prst="ellips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2643352" y="4682567"/>
              <a:ext cx="933397" cy="660610"/>
              <a:chOff x="544817" y="4482519"/>
              <a:chExt cx="2172978" cy="1511875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1152222" y="4482519"/>
                <a:ext cx="1487478" cy="1079499"/>
              </a:xfrm>
              <a:custGeom>
                <a:avLst/>
                <a:gdLst>
                  <a:gd name="connsiteX0" fmla="*/ 39680 w 1487480"/>
                  <a:gd name="connsiteY0" fmla="*/ 0 h 1079500"/>
                  <a:gd name="connsiteX1" fmla="*/ 115880 w 1487480"/>
                  <a:gd name="connsiteY1" fmla="*/ 25400 h 1079500"/>
                  <a:gd name="connsiteX2" fmla="*/ 268280 w 1487480"/>
                  <a:gd name="connsiteY2" fmla="*/ 139700 h 1079500"/>
                  <a:gd name="connsiteX3" fmla="*/ 280980 w 1487480"/>
                  <a:gd name="connsiteY3" fmla="*/ 177800 h 1079500"/>
                  <a:gd name="connsiteX4" fmla="*/ 306380 w 1487480"/>
                  <a:gd name="connsiteY4" fmla="*/ 266700 h 1079500"/>
                  <a:gd name="connsiteX5" fmla="*/ 293680 w 1487480"/>
                  <a:gd name="connsiteY5" fmla="*/ 584200 h 1079500"/>
                  <a:gd name="connsiteX6" fmla="*/ 280980 w 1487480"/>
                  <a:gd name="connsiteY6" fmla="*/ 622300 h 1079500"/>
                  <a:gd name="connsiteX7" fmla="*/ 242880 w 1487480"/>
                  <a:gd name="connsiteY7" fmla="*/ 673100 h 1079500"/>
                  <a:gd name="connsiteX8" fmla="*/ 166680 w 1487480"/>
                  <a:gd name="connsiteY8" fmla="*/ 749300 h 1079500"/>
                  <a:gd name="connsiteX9" fmla="*/ 77780 w 1487480"/>
                  <a:gd name="connsiteY9" fmla="*/ 774700 h 1079500"/>
                  <a:gd name="connsiteX10" fmla="*/ 14280 w 1487480"/>
                  <a:gd name="connsiteY10" fmla="*/ 762000 h 1079500"/>
                  <a:gd name="connsiteX11" fmla="*/ 1580 w 1487480"/>
                  <a:gd name="connsiteY11" fmla="*/ 711200 h 1079500"/>
                  <a:gd name="connsiteX12" fmla="*/ 26980 w 1487480"/>
                  <a:gd name="connsiteY12" fmla="*/ 622300 h 1079500"/>
                  <a:gd name="connsiteX13" fmla="*/ 128580 w 1487480"/>
                  <a:gd name="connsiteY13" fmla="*/ 571500 h 1079500"/>
                  <a:gd name="connsiteX14" fmla="*/ 382580 w 1487480"/>
                  <a:gd name="connsiteY14" fmla="*/ 584200 h 1079500"/>
                  <a:gd name="connsiteX15" fmla="*/ 458780 w 1487480"/>
                  <a:gd name="connsiteY15" fmla="*/ 660400 h 1079500"/>
                  <a:gd name="connsiteX16" fmla="*/ 598480 w 1487480"/>
                  <a:gd name="connsiteY16" fmla="*/ 647700 h 1079500"/>
                  <a:gd name="connsiteX17" fmla="*/ 725480 w 1487480"/>
                  <a:gd name="connsiteY17" fmla="*/ 571500 h 1079500"/>
                  <a:gd name="connsiteX18" fmla="*/ 763580 w 1487480"/>
                  <a:gd name="connsiteY18" fmla="*/ 558800 h 1079500"/>
                  <a:gd name="connsiteX19" fmla="*/ 801680 w 1487480"/>
                  <a:gd name="connsiteY19" fmla="*/ 533400 h 1079500"/>
                  <a:gd name="connsiteX20" fmla="*/ 877880 w 1487480"/>
                  <a:gd name="connsiteY20" fmla="*/ 508000 h 1079500"/>
                  <a:gd name="connsiteX21" fmla="*/ 992180 w 1487480"/>
                  <a:gd name="connsiteY21" fmla="*/ 444500 h 1079500"/>
                  <a:gd name="connsiteX22" fmla="*/ 1042980 w 1487480"/>
                  <a:gd name="connsiteY22" fmla="*/ 406400 h 1079500"/>
                  <a:gd name="connsiteX23" fmla="*/ 1081080 w 1487480"/>
                  <a:gd name="connsiteY23" fmla="*/ 381000 h 1079500"/>
                  <a:gd name="connsiteX24" fmla="*/ 1093780 w 1487480"/>
                  <a:gd name="connsiteY24" fmla="*/ 342900 h 1079500"/>
                  <a:gd name="connsiteX25" fmla="*/ 1169980 w 1487480"/>
                  <a:gd name="connsiteY25" fmla="*/ 292100 h 1079500"/>
                  <a:gd name="connsiteX26" fmla="*/ 1246180 w 1487480"/>
                  <a:gd name="connsiteY26" fmla="*/ 330200 h 1079500"/>
                  <a:gd name="connsiteX27" fmla="*/ 1271580 w 1487480"/>
                  <a:gd name="connsiteY27" fmla="*/ 381000 h 1079500"/>
                  <a:gd name="connsiteX28" fmla="*/ 1322380 w 1487480"/>
                  <a:gd name="connsiteY28" fmla="*/ 469900 h 1079500"/>
                  <a:gd name="connsiteX29" fmla="*/ 1335080 w 1487480"/>
                  <a:gd name="connsiteY29" fmla="*/ 520700 h 1079500"/>
                  <a:gd name="connsiteX30" fmla="*/ 1322380 w 1487480"/>
                  <a:gd name="connsiteY30" fmla="*/ 647700 h 1079500"/>
                  <a:gd name="connsiteX31" fmla="*/ 1284280 w 1487480"/>
                  <a:gd name="connsiteY31" fmla="*/ 698500 h 1079500"/>
                  <a:gd name="connsiteX32" fmla="*/ 1220780 w 1487480"/>
                  <a:gd name="connsiteY32" fmla="*/ 774700 h 1079500"/>
                  <a:gd name="connsiteX33" fmla="*/ 1195380 w 1487480"/>
                  <a:gd name="connsiteY33" fmla="*/ 812800 h 1079500"/>
                  <a:gd name="connsiteX34" fmla="*/ 1195380 w 1487480"/>
                  <a:gd name="connsiteY34" fmla="*/ 1003300 h 1079500"/>
                  <a:gd name="connsiteX35" fmla="*/ 1220780 w 1487480"/>
                  <a:gd name="connsiteY35" fmla="*/ 1041400 h 1079500"/>
                  <a:gd name="connsiteX36" fmla="*/ 1309680 w 1487480"/>
                  <a:gd name="connsiteY36" fmla="*/ 1079500 h 1079500"/>
                  <a:gd name="connsiteX37" fmla="*/ 1436680 w 1487480"/>
                  <a:gd name="connsiteY37" fmla="*/ 1066800 h 1079500"/>
                  <a:gd name="connsiteX38" fmla="*/ 1474780 w 1487480"/>
                  <a:gd name="connsiteY38" fmla="*/ 1054100 h 1079500"/>
                  <a:gd name="connsiteX39" fmla="*/ 1487480 w 1487480"/>
                  <a:gd name="connsiteY39" fmla="*/ 1028700 h 107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487480" h="1079500">
                    <a:moveTo>
                      <a:pt x="39680" y="0"/>
                    </a:moveTo>
                    <a:cubicBezTo>
                      <a:pt x="65080" y="8467"/>
                      <a:pt x="91933" y="13426"/>
                      <a:pt x="115880" y="25400"/>
                    </a:cubicBezTo>
                    <a:cubicBezTo>
                      <a:pt x="207310" y="71115"/>
                      <a:pt x="207515" y="78935"/>
                      <a:pt x="268280" y="139700"/>
                    </a:cubicBezTo>
                    <a:cubicBezTo>
                      <a:pt x="272513" y="152400"/>
                      <a:pt x="277302" y="164928"/>
                      <a:pt x="280980" y="177800"/>
                    </a:cubicBezTo>
                    <a:cubicBezTo>
                      <a:pt x="312874" y="289428"/>
                      <a:pt x="275930" y="175349"/>
                      <a:pt x="306380" y="266700"/>
                    </a:cubicBezTo>
                    <a:cubicBezTo>
                      <a:pt x="302147" y="372533"/>
                      <a:pt x="301226" y="478551"/>
                      <a:pt x="293680" y="584200"/>
                    </a:cubicBezTo>
                    <a:cubicBezTo>
                      <a:pt x="292726" y="597553"/>
                      <a:pt x="287622" y="610677"/>
                      <a:pt x="280980" y="622300"/>
                    </a:cubicBezTo>
                    <a:cubicBezTo>
                      <a:pt x="270478" y="640678"/>
                      <a:pt x="255183" y="655876"/>
                      <a:pt x="242880" y="673100"/>
                    </a:cubicBezTo>
                    <a:cubicBezTo>
                      <a:pt x="211049" y="717664"/>
                      <a:pt x="222327" y="717502"/>
                      <a:pt x="166680" y="749300"/>
                    </a:cubicBezTo>
                    <a:cubicBezTo>
                      <a:pt x="152509" y="757398"/>
                      <a:pt x="88777" y="771951"/>
                      <a:pt x="77780" y="774700"/>
                    </a:cubicBezTo>
                    <a:cubicBezTo>
                      <a:pt x="56613" y="770467"/>
                      <a:pt x="30863" y="775819"/>
                      <a:pt x="14280" y="762000"/>
                    </a:cubicBezTo>
                    <a:cubicBezTo>
                      <a:pt x="871" y="750826"/>
                      <a:pt x="0" y="728583"/>
                      <a:pt x="1580" y="711200"/>
                    </a:cubicBezTo>
                    <a:cubicBezTo>
                      <a:pt x="4370" y="680507"/>
                      <a:pt x="9306" y="647548"/>
                      <a:pt x="26980" y="622300"/>
                    </a:cubicBezTo>
                    <a:cubicBezTo>
                      <a:pt x="45236" y="596220"/>
                      <a:pt x="97825" y="581752"/>
                      <a:pt x="128580" y="571500"/>
                    </a:cubicBezTo>
                    <a:lnTo>
                      <a:pt x="382580" y="584200"/>
                    </a:lnTo>
                    <a:cubicBezTo>
                      <a:pt x="417266" y="593539"/>
                      <a:pt x="458780" y="660400"/>
                      <a:pt x="458780" y="660400"/>
                    </a:cubicBezTo>
                    <a:cubicBezTo>
                      <a:pt x="505347" y="656167"/>
                      <a:pt x="552964" y="658410"/>
                      <a:pt x="598480" y="647700"/>
                    </a:cubicBezTo>
                    <a:cubicBezTo>
                      <a:pt x="671096" y="630614"/>
                      <a:pt x="668744" y="603920"/>
                      <a:pt x="725480" y="571500"/>
                    </a:cubicBezTo>
                    <a:cubicBezTo>
                      <a:pt x="737103" y="564858"/>
                      <a:pt x="751606" y="564787"/>
                      <a:pt x="763580" y="558800"/>
                    </a:cubicBezTo>
                    <a:cubicBezTo>
                      <a:pt x="777232" y="551974"/>
                      <a:pt x="787732" y="539599"/>
                      <a:pt x="801680" y="533400"/>
                    </a:cubicBezTo>
                    <a:cubicBezTo>
                      <a:pt x="826146" y="522526"/>
                      <a:pt x="853933" y="519974"/>
                      <a:pt x="877880" y="508000"/>
                    </a:cubicBezTo>
                    <a:cubicBezTo>
                      <a:pt x="926297" y="483791"/>
                      <a:pt x="944340" y="476394"/>
                      <a:pt x="992180" y="444500"/>
                    </a:cubicBezTo>
                    <a:cubicBezTo>
                      <a:pt x="1009792" y="432759"/>
                      <a:pt x="1025756" y="418703"/>
                      <a:pt x="1042980" y="406400"/>
                    </a:cubicBezTo>
                    <a:cubicBezTo>
                      <a:pt x="1055400" y="397528"/>
                      <a:pt x="1068380" y="389467"/>
                      <a:pt x="1081080" y="381000"/>
                    </a:cubicBezTo>
                    <a:cubicBezTo>
                      <a:pt x="1085313" y="368300"/>
                      <a:pt x="1086354" y="354039"/>
                      <a:pt x="1093780" y="342900"/>
                    </a:cubicBezTo>
                    <a:cubicBezTo>
                      <a:pt x="1120961" y="302129"/>
                      <a:pt x="1130036" y="305415"/>
                      <a:pt x="1169980" y="292100"/>
                    </a:cubicBezTo>
                    <a:cubicBezTo>
                      <a:pt x="1195380" y="304800"/>
                      <a:pt x="1224808" y="311500"/>
                      <a:pt x="1246180" y="330200"/>
                    </a:cubicBezTo>
                    <a:cubicBezTo>
                      <a:pt x="1260428" y="342667"/>
                      <a:pt x="1262187" y="364562"/>
                      <a:pt x="1271580" y="381000"/>
                    </a:cubicBezTo>
                    <a:cubicBezTo>
                      <a:pt x="1298377" y="427895"/>
                      <a:pt x="1301446" y="414077"/>
                      <a:pt x="1322380" y="469900"/>
                    </a:cubicBezTo>
                    <a:cubicBezTo>
                      <a:pt x="1328509" y="486243"/>
                      <a:pt x="1330847" y="503767"/>
                      <a:pt x="1335080" y="520700"/>
                    </a:cubicBezTo>
                    <a:cubicBezTo>
                      <a:pt x="1330847" y="563033"/>
                      <a:pt x="1334068" y="606792"/>
                      <a:pt x="1322380" y="647700"/>
                    </a:cubicBezTo>
                    <a:cubicBezTo>
                      <a:pt x="1316565" y="668052"/>
                      <a:pt x="1295498" y="680551"/>
                      <a:pt x="1284280" y="698500"/>
                    </a:cubicBezTo>
                    <a:cubicBezTo>
                      <a:pt x="1238243" y="772160"/>
                      <a:pt x="1285767" y="731375"/>
                      <a:pt x="1220780" y="774700"/>
                    </a:cubicBezTo>
                    <a:cubicBezTo>
                      <a:pt x="1212313" y="787400"/>
                      <a:pt x="1202206" y="799148"/>
                      <a:pt x="1195380" y="812800"/>
                    </a:cubicBezTo>
                    <a:cubicBezTo>
                      <a:pt x="1166070" y="871420"/>
                      <a:pt x="1183434" y="943571"/>
                      <a:pt x="1195380" y="1003300"/>
                    </a:cubicBezTo>
                    <a:cubicBezTo>
                      <a:pt x="1198373" y="1018267"/>
                      <a:pt x="1209987" y="1030607"/>
                      <a:pt x="1220780" y="1041400"/>
                    </a:cubicBezTo>
                    <a:cubicBezTo>
                      <a:pt x="1250015" y="1070635"/>
                      <a:pt x="1270817" y="1069784"/>
                      <a:pt x="1309680" y="1079500"/>
                    </a:cubicBezTo>
                    <a:cubicBezTo>
                      <a:pt x="1352013" y="1075267"/>
                      <a:pt x="1394630" y="1073269"/>
                      <a:pt x="1436680" y="1066800"/>
                    </a:cubicBezTo>
                    <a:cubicBezTo>
                      <a:pt x="1449911" y="1064764"/>
                      <a:pt x="1464070" y="1062132"/>
                      <a:pt x="1474780" y="1054100"/>
                    </a:cubicBezTo>
                    <a:cubicBezTo>
                      <a:pt x="1482353" y="1048420"/>
                      <a:pt x="1483247" y="1037167"/>
                      <a:pt x="1487480" y="102870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658998" y="4559300"/>
                <a:ext cx="1271402" cy="1417729"/>
              </a:xfrm>
              <a:custGeom>
                <a:avLst/>
                <a:gdLst>
                  <a:gd name="connsiteX0" fmla="*/ 1195202 w 1271402"/>
                  <a:gd name="connsiteY0" fmla="*/ 0 h 1417729"/>
                  <a:gd name="connsiteX1" fmla="*/ 1207902 w 1271402"/>
                  <a:gd name="connsiteY1" fmla="*/ 279400 h 1417729"/>
                  <a:gd name="connsiteX2" fmla="*/ 1258702 w 1271402"/>
                  <a:gd name="connsiteY2" fmla="*/ 406400 h 1417729"/>
                  <a:gd name="connsiteX3" fmla="*/ 1271402 w 1271402"/>
                  <a:gd name="connsiteY3" fmla="*/ 444500 h 1417729"/>
                  <a:gd name="connsiteX4" fmla="*/ 1258702 w 1271402"/>
                  <a:gd name="connsiteY4" fmla="*/ 736600 h 1417729"/>
                  <a:gd name="connsiteX5" fmla="*/ 1246002 w 1271402"/>
                  <a:gd name="connsiteY5" fmla="*/ 787400 h 1417729"/>
                  <a:gd name="connsiteX6" fmla="*/ 1220602 w 1271402"/>
                  <a:gd name="connsiteY6" fmla="*/ 863600 h 1417729"/>
                  <a:gd name="connsiteX7" fmla="*/ 1195202 w 1271402"/>
                  <a:gd name="connsiteY7" fmla="*/ 1003300 h 1417729"/>
                  <a:gd name="connsiteX8" fmla="*/ 1119002 w 1271402"/>
                  <a:gd name="connsiteY8" fmla="*/ 1066800 h 1417729"/>
                  <a:gd name="connsiteX9" fmla="*/ 1042802 w 1271402"/>
                  <a:gd name="connsiteY9" fmla="*/ 1092200 h 1417729"/>
                  <a:gd name="connsiteX10" fmla="*/ 979302 w 1271402"/>
                  <a:gd name="connsiteY10" fmla="*/ 1117600 h 1417729"/>
                  <a:gd name="connsiteX11" fmla="*/ 801502 w 1271402"/>
                  <a:gd name="connsiteY11" fmla="*/ 1104900 h 1417729"/>
                  <a:gd name="connsiteX12" fmla="*/ 814202 w 1271402"/>
                  <a:gd name="connsiteY12" fmla="*/ 1257300 h 1417729"/>
                  <a:gd name="connsiteX13" fmla="*/ 801502 w 1271402"/>
                  <a:gd name="connsiteY13" fmla="*/ 1346200 h 1417729"/>
                  <a:gd name="connsiteX14" fmla="*/ 725302 w 1271402"/>
                  <a:gd name="connsiteY14" fmla="*/ 1054100 h 1417729"/>
                  <a:gd name="connsiteX15" fmla="*/ 382402 w 1271402"/>
                  <a:gd name="connsiteY15" fmla="*/ 1079500 h 1417729"/>
                  <a:gd name="connsiteX16" fmla="*/ 179202 w 1271402"/>
                  <a:gd name="connsiteY16" fmla="*/ 1054100 h 1417729"/>
                  <a:gd name="connsiteX17" fmla="*/ 166502 w 1271402"/>
                  <a:gd name="connsiteY17" fmla="*/ 1016000 h 1417729"/>
                  <a:gd name="connsiteX18" fmla="*/ 141102 w 1271402"/>
                  <a:gd name="connsiteY18" fmla="*/ 952500 h 1417729"/>
                  <a:gd name="connsiteX19" fmla="*/ 115702 w 1271402"/>
                  <a:gd name="connsiteY19" fmla="*/ 901700 h 1417729"/>
                  <a:gd name="connsiteX20" fmla="*/ 90302 w 1271402"/>
                  <a:gd name="connsiteY20" fmla="*/ 838200 h 1417729"/>
                  <a:gd name="connsiteX21" fmla="*/ 64902 w 1271402"/>
                  <a:gd name="connsiteY21" fmla="*/ 787400 h 1417729"/>
                  <a:gd name="connsiteX22" fmla="*/ 39502 w 1271402"/>
                  <a:gd name="connsiteY22" fmla="*/ 698500 h 1417729"/>
                  <a:gd name="connsiteX23" fmla="*/ 14102 w 1271402"/>
                  <a:gd name="connsiteY23" fmla="*/ 457200 h 1417729"/>
                  <a:gd name="connsiteX24" fmla="*/ 1402 w 1271402"/>
                  <a:gd name="connsiteY24" fmla="*/ 304800 h 141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71402" h="1417729">
                    <a:moveTo>
                      <a:pt x="1195202" y="0"/>
                    </a:moveTo>
                    <a:cubicBezTo>
                      <a:pt x="1199435" y="93133"/>
                      <a:pt x="1193510" y="187288"/>
                      <a:pt x="1207902" y="279400"/>
                    </a:cubicBezTo>
                    <a:cubicBezTo>
                      <a:pt x="1214941" y="324448"/>
                      <a:pt x="1244284" y="363145"/>
                      <a:pt x="1258702" y="406400"/>
                    </a:cubicBezTo>
                    <a:lnTo>
                      <a:pt x="1271402" y="444500"/>
                    </a:lnTo>
                    <a:cubicBezTo>
                      <a:pt x="1267169" y="541867"/>
                      <a:pt x="1265901" y="639408"/>
                      <a:pt x="1258702" y="736600"/>
                    </a:cubicBezTo>
                    <a:cubicBezTo>
                      <a:pt x="1257413" y="754007"/>
                      <a:pt x="1251018" y="770682"/>
                      <a:pt x="1246002" y="787400"/>
                    </a:cubicBezTo>
                    <a:cubicBezTo>
                      <a:pt x="1238309" y="813045"/>
                      <a:pt x="1220602" y="863600"/>
                      <a:pt x="1220602" y="863600"/>
                    </a:cubicBezTo>
                    <a:cubicBezTo>
                      <a:pt x="1220104" y="867085"/>
                      <a:pt x="1206608" y="983340"/>
                      <a:pt x="1195202" y="1003300"/>
                    </a:cubicBezTo>
                    <a:cubicBezTo>
                      <a:pt x="1185021" y="1021117"/>
                      <a:pt x="1139148" y="1057846"/>
                      <a:pt x="1119002" y="1066800"/>
                    </a:cubicBezTo>
                    <a:cubicBezTo>
                      <a:pt x="1094536" y="1077674"/>
                      <a:pt x="1067661" y="1082256"/>
                      <a:pt x="1042802" y="1092200"/>
                    </a:cubicBezTo>
                    <a:lnTo>
                      <a:pt x="979302" y="1117600"/>
                    </a:lnTo>
                    <a:cubicBezTo>
                      <a:pt x="920035" y="1113367"/>
                      <a:pt x="846861" y="1066520"/>
                      <a:pt x="801502" y="1104900"/>
                    </a:cubicBezTo>
                    <a:cubicBezTo>
                      <a:pt x="762588" y="1137828"/>
                      <a:pt x="814202" y="1206324"/>
                      <a:pt x="814202" y="1257300"/>
                    </a:cubicBezTo>
                    <a:cubicBezTo>
                      <a:pt x="814202" y="1287234"/>
                      <a:pt x="805735" y="1316567"/>
                      <a:pt x="801502" y="1346200"/>
                    </a:cubicBezTo>
                    <a:cubicBezTo>
                      <a:pt x="610071" y="1298342"/>
                      <a:pt x="1019669" y="1417729"/>
                      <a:pt x="725302" y="1054100"/>
                    </a:cubicBezTo>
                    <a:cubicBezTo>
                      <a:pt x="722251" y="1050332"/>
                      <a:pt x="407336" y="1077422"/>
                      <a:pt x="382402" y="1079500"/>
                    </a:cubicBezTo>
                    <a:cubicBezTo>
                      <a:pt x="314669" y="1071033"/>
                      <a:pt x="244689" y="1073361"/>
                      <a:pt x="179202" y="1054100"/>
                    </a:cubicBezTo>
                    <a:cubicBezTo>
                      <a:pt x="166359" y="1050323"/>
                      <a:pt x="171202" y="1028535"/>
                      <a:pt x="166502" y="1016000"/>
                    </a:cubicBezTo>
                    <a:cubicBezTo>
                      <a:pt x="158497" y="994654"/>
                      <a:pt x="150361" y="973332"/>
                      <a:pt x="141102" y="952500"/>
                    </a:cubicBezTo>
                    <a:cubicBezTo>
                      <a:pt x="133413" y="935200"/>
                      <a:pt x="123391" y="919000"/>
                      <a:pt x="115702" y="901700"/>
                    </a:cubicBezTo>
                    <a:cubicBezTo>
                      <a:pt x="106443" y="880868"/>
                      <a:pt x="99561" y="859032"/>
                      <a:pt x="90302" y="838200"/>
                    </a:cubicBezTo>
                    <a:cubicBezTo>
                      <a:pt x="82613" y="820900"/>
                      <a:pt x="72360" y="804801"/>
                      <a:pt x="64902" y="787400"/>
                    </a:cubicBezTo>
                    <a:cubicBezTo>
                      <a:pt x="53970" y="761893"/>
                      <a:pt x="45947" y="724279"/>
                      <a:pt x="39502" y="698500"/>
                    </a:cubicBezTo>
                    <a:cubicBezTo>
                      <a:pt x="31035" y="618067"/>
                      <a:pt x="22718" y="537617"/>
                      <a:pt x="14102" y="457200"/>
                    </a:cubicBezTo>
                    <a:cubicBezTo>
                      <a:pt x="0" y="325577"/>
                      <a:pt x="1402" y="382792"/>
                      <a:pt x="1402" y="30480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544817" y="4571998"/>
                <a:ext cx="2172978" cy="1422396"/>
              </a:xfrm>
              <a:custGeom>
                <a:avLst/>
                <a:gdLst>
                  <a:gd name="connsiteX0" fmla="*/ 179081 w 2172981"/>
                  <a:gd name="connsiteY0" fmla="*/ 1422400 h 1422400"/>
                  <a:gd name="connsiteX1" fmla="*/ 52081 w 2172981"/>
                  <a:gd name="connsiteY1" fmla="*/ 1346200 h 1422400"/>
                  <a:gd name="connsiteX2" fmla="*/ 13981 w 2172981"/>
                  <a:gd name="connsiteY2" fmla="*/ 1282700 h 1422400"/>
                  <a:gd name="connsiteX3" fmla="*/ 1281 w 2172981"/>
                  <a:gd name="connsiteY3" fmla="*/ 1206500 h 1422400"/>
                  <a:gd name="connsiteX4" fmla="*/ 13981 w 2172981"/>
                  <a:gd name="connsiteY4" fmla="*/ 1003300 h 1422400"/>
                  <a:gd name="connsiteX5" fmla="*/ 52081 w 2172981"/>
                  <a:gd name="connsiteY5" fmla="*/ 965200 h 1422400"/>
                  <a:gd name="connsiteX6" fmla="*/ 115581 w 2172981"/>
                  <a:gd name="connsiteY6" fmla="*/ 914400 h 1422400"/>
                  <a:gd name="connsiteX7" fmla="*/ 204481 w 2172981"/>
                  <a:gd name="connsiteY7" fmla="*/ 901700 h 1422400"/>
                  <a:gd name="connsiteX8" fmla="*/ 318781 w 2172981"/>
                  <a:gd name="connsiteY8" fmla="*/ 889000 h 1422400"/>
                  <a:gd name="connsiteX9" fmla="*/ 547381 w 2172981"/>
                  <a:gd name="connsiteY9" fmla="*/ 901700 h 1422400"/>
                  <a:gd name="connsiteX10" fmla="*/ 585481 w 2172981"/>
                  <a:gd name="connsiteY10" fmla="*/ 914400 h 1422400"/>
                  <a:gd name="connsiteX11" fmla="*/ 648981 w 2172981"/>
                  <a:gd name="connsiteY11" fmla="*/ 939800 h 1422400"/>
                  <a:gd name="connsiteX12" fmla="*/ 801381 w 2172981"/>
                  <a:gd name="connsiteY12" fmla="*/ 1028700 h 1422400"/>
                  <a:gd name="connsiteX13" fmla="*/ 941081 w 2172981"/>
                  <a:gd name="connsiteY13" fmla="*/ 1168400 h 1422400"/>
                  <a:gd name="connsiteX14" fmla="*/ 1004581 w 2172981"/>
                  <a:gd name="connsiteY14" fmla="*/ 1231900 h 1422400"/>
                  <a:gd name="connsiteX15" fmla="*/ 1042681 w 2172981"/>
                  <a:gd name="connsiteY15" fmla="*/ 1257300 h 1422400"/>
                  <a:gd name="connsiteX16" fmla="*/ 1093481 w 2172981"/>
                  <a:gd name="connsiteY16" fmla="*/ 1308100 h 1422400"/>
                  <a:gd name="connsiteX17" fmla="*/ 1131581 w 2172981"/>
                  <a:gd name="connsiteY17" fmla="*/ 1358900 h 1422400"/>
                  <a:gd name="connsiteX18" fmla="*/ 1169681 w 2172981"/>
                  <a:gd name="connsiteY18" fmla="*/ 1371600 h 1422400"/>
                  <a:gd name="connsiteX19" fmla="*/ 1309381 w 2172981"/>
                  <a:gd name="connsiteY19" fmla="*/ 1358900 h 1422400"/>
                  <a:gd name="connsiteX20" fmla="*/ 1385581 w 2172981"/>
                  <a:gd name="connsiteY20" fmla="*/ 1308100 h 1422400"/>
                  <a:gd name="connsiteX21" fmla="*/ 1449081 w 2172981"/>
                  <a:gd name="connsiteY21" fmla="*/ 1206500 h 1422400"/>
                  <a:gd name="connsiteX22" fmla="*/ 1499881 w 2172981"/>
                  <a:gd name="connsiteY22" fmla="*/ 1130300 h 1422400"/>
                  <a:gd name="connsiteX23" fmla="*/ 1461781 w 2172981"/>
                  <a:gd name="connsiteY23" fmla="*/ 1079500 h 1422400"/>
                  <a:gd name="connsiteX24" fmla="*/ 1398281 w 2172981"/>
                  <a:gd name="connsiteY24" fmla="*/ 1016000 h 1422400"/>
                  <a:gd name="connsiteX25" fmla="*/ 1309381 w 2172981"/>
                  <a:gd name="connsiteY25" fmla="*/ 965200 h 1422400"/>
                  <a:gd name="connsiteX26" fmla="*/ 1195081 w 2172981"/>
                  <a:gd name="connsiteY26" fmla="*/ 939800 h 1422400"/>
                  <a:gd name="connsiteX27" fmla="*/ 1144281 w 2172981"/>
                  <a:gd name="connsiteY27" fmla="*/ 914400 h 1422400"/>
                  <a:gd name="connsiteX28" fmla="*/ 1131581 w 2172981"/>
                  <a:gd name="connsiteY28" fmla="*/ 787400 h 1422400"/>
                  <a:gd name="connsiteX29" fmla="*/ 1182381 w 2172981"/>
                  <a:gd name="connsiteY29" fmla="*/ 736600 h 1422400"/>
                  <a:gd name="connsiteX30" fmla="*/ 1436381 w 2172981"/>
                  <a:gd name="connsiteY30" fmla="*/ 685800 h 1422400"/>
                  <a:gd name="connsiteX31" fmla="*/ 1652281 w 2172981"/>
                  <a:gd name="connsiteY31" fmla="*/ 685800 h 1422400"/>
                  <a:gd name="connsiteX32" fmla="*/ 1677681 w 2172981"/>
                  <a:gd name="connsiteY32" fmla="*/ 723900 h 1422400"/>
                  <a:gd name="connsiteX33" fmla="*/ 1614181 w 2172981"/>
                  <a:gd name="connsiteY33" fmla="*/ 889000 h 1422400"/>
                  <a:gd name="connsiteX34" fmla="*/ 1563381 w 2172981"/>
                  <a:gd name="connsiteY34" fmla="*/ 876300 h 1422400"/>
                  <a:gd name="connsiteX35" fmla="*/ 1550681 w 2172981"/>
                  <a:gd name="connsiteY35" fmla="*/ 825500 h 1422400"/>
                  <a:gd name="connsiteX36" fmla="*/ 1563381 w 2172981"/>
                  <a:gd name="connsiteY36" fmla="*/ 749300 h 1422400"/>
                  <a:gd name="connsiteX37" fmla="*/ 1677681 w 2172981"/>
                  <a:gd name="connsiteY37" fmla="*/ 711200 h 1422400"/>
                  <a:gd name="connsiteX38" fmla="*/ 1893581 w 2172981"/>
                  <a:gd name="connsiteY38" fmla="*/ 736600 h 1422400"/>
                  <a:gd name="connsiteX39" fmla="*/ 1931681 w 2172981"/>
                  <a:gd name="connsiteY39" fmla="*/ 749300 h 1422400"/>
                  <a:gd name="connsiteX40" fmla="*/ 1969781 w 2172981"/>
                  <a:gd name="connsiteY40" fmla="*/ 774700 h 1422400"/>
                  <a:gd name="connsiteX41" fmla="*/ 2033281 w 2172981"/>
                  <a:gd name="connsiteY41" fmla="*/ 749300 h 1422400"/>
                  <a:gd name="connsiteX42" fmla="*/ 2109481 w 2172981"/>
                  <a:gd name="connsiteY42" fmla="*/ 673100 h 1422400"/>
                  <a:gd name="connsiteX43" fmla="*/ 2122181 w 2172981"/>
                  <a:gd name="connsiteY43" fmla="*/ 635000 h 1422400"/>
                  <a:gd name="connsiteX44" fmla="*/ 2147581 w 2172981"/>
                  <a:gd name="connsiteY44" fmla="*/ 584200 h 1422400"/>
                  <a:gd name="connsiteX45" fmla="*/ 2172981 w 2172981"/>
                  <a:gd name="connsiteY45" fmla="*/ 482600 h 1422400"/>
                  <a:gd name="connsiteX46" fmla="*/ 2160281 w 2172981"/>
                  <a:gd name="connsiteY46" fmla="*/ 406400 h 1422400"/>
                  <a:gd name="connsiteX47" fmla="*/ 2071381 w 2172981"/>
                  <a:gd name="connsiteY47" fmla="*/ 304800 h 1422400"/>
                  <a:gd name="connsiteX48" fmla="*/ 2020581 w 2172981"/>
                  <a:gd name="connsiteY48" fmla="*/ 279400 h 1422400"/>
                  <a:gd name="connsiteX49" fmla="*/ 1982481 w 2172981"/>
                  <a:gd name="connsiteY49" fmla="*/ 76200 h 1422400"/>
                  <a:gd name="connsiteX50" fmla="*/ 1944381 w 2172981"/>
                  <a:gd name="connsiteY50" fmla="*/ 63500 h 1422400"/>
                  <a:gd name="connsiteX51" fmla="*/ 1842781 w 2172981"/>
                  <a:gd name="connsiteY51" fmla="*/ 38100 h 1422400"/>
                  <a:gd name="connsiteX52" fmla="*/ 1779281 w 2172981"/>
                  <a:gd name="connsiteY52" fmla="*/ 0 h 142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172981" h="1422400">
                    <a:moveTo>
                      <a:pt x="179081" y="1422400"/>
                    </a:moveTo>
                    <a:cubicBezTo>
                      <a:pt x="122155" y="1403425"/>
                      <a:pt x="109106" y="1403225"/>
                      <a:pt x="52081" y="1346200"/>
                    </a:cubicBezTo>
                    <a:cubicBezTo>
                      <a:pt x="34627" y="1328746"/>
                      <a:pt x="26681" y="1303867"/>
                      <a:pt x="13981" y="1282700"/>
                    </a:cubicBezTo>
                    <a:cubicBezTo>
                      <a:pt x="9748" y="1257300"/>
                      <a:pt x="1281" y="1232250"/>
                      <a:pt x="1281" y="1206500"/>
                    </a:cubicBezTo>
                    <a:cubicBezTo>
                      <a:pt x="1281" y="1138635"/>
                      <a:pt x="0" y="1069710"/>
                      <a:pt x="13981" y="1003300"/>
                    </a:cubicBezTo>
                    <a:cubicBezTo>
                      <a:pt x="17681" y="985725"/>
                      <a:pt x="38564" y="977027"/>
                      <a:pt x="52081" y="965200"/>
                    </a:cubicBezTo>
                    <a:cubicBezTo>
                      <a:pt x="72481" y="947350"/>
                      <a:pt x="90560" y="924826"/>
                      <a:pt x="115581" y="914400"/>
                    </a:cubicBezTo>
                    <a:cubicBezTo>
                      <a:pt x="143213" y="902887"/>
                      <a:pt x="174778" y="905413"/>
                      <a:pt x="204481" y="901700"/>
                    </a:cubicBezTo>
                    <a:cubicBezTo>
                      <a:pt x="242519" y="896945"/>
                      <a:pt x="280681" y="893233"/>
                      <a:pt x="318781" y="889000"/>
                    </a:cubicBezTo>
                    <a:cubicBezTo>
                      <a:pt x="394981" y="893233"/>
                      <a:pt x="471407" y="894464"/>
                      <a:pt x="547381" y="901700"/>
                    </a:cubicBezTo>
                    <a:cubicBezTo>
                      <a:pt x="560708" y="902969"/>
                      <a:pt x="572946" y="909700"/>
                      <a:pt x="585481" y="914400"/>
                    </a:cubicBezTo>
                    <a:cubicBezTo>
                      <a:pt x="606827" y="922405"/>
                      <a:pt x="628282" y="930247"/>
                      <a:pt x="648981" y="939800"/>
                    </a:cubicBezTo>
                    <a:cubicBezTo>
                      <a:pt x="707590" y="966850"/>
                      <a:pt x="754906" y="986450"/>
                      <a:pt x="801381" y="1028700"/>
                    </a:cubicBezTo>
                    <a:lnTo>
                      <a:pt x="941081" y="1168400"/>
                    </a:lnTo>
                    <a:cubicBezTo>
                      <a:pt x="962248" y="1189567"/>
                      <a:pt x="979674" y="1215296"/>
                      <a:pt x="1004581" y="1231900"/>
                    </a:cubicBezTo>
                    <a:cubicBezTo>
                      <a:pt x="1017281" y="1240367"/>
                      <a:pt x="1031092" y="1247367"/>
                      <a:pt x="1042681" y="1257300"/>
                    </a:cubicBezTo>
                    <a:cubicBezTo>
                      <a:pt x="1060863" y="1272885"/>
                      <a:pt x="1077712" y="1290078"/>
                      <a:pt x="1093481" y="1308100"/>
                    </a:cubicBezTo>
                    <a:cubicBezTo>
                      <a:pt x="1107419" y="1324030"/>
                      <a:pt x="1115320" y="1345349"/>
                      <a:pt x="1131581" y="1358900"/>
                    </a:cubicBezTo>
                    <a:cubicBezTo>
                      <a:pt x="1141865" y="1367470"/>
                      <a:pt x="1156981" y="1367367"/>
                      <a:pt x="1169681" y="1371600"/>
                    </a:cubicBezTo>
                    <a:cubicBezTo>
                      <a:pt x="1216248" y="1367367"/>
                      <a:pt x="1264522" y="1372094"/>
                      <a:pt x="1309381" y="1358900"/>
                    </a:cubicBezTo>
                    <a:cubicBezTo>
                      <a:pt x="1338668" y="1350286"/>
                      <a:pt x="1385581" y="1308100"/>
                      <a:pt x="1385581" y="1308100"/>
                    </a:cubicBezTo>
                    <a:cubicBezTo>
                      <a:pt x="1427820" y="1223622"/>
                      <a:pt x="1391379" y="1288932"/>
                      <a:pt x="1449081" y="1206500"/>
                    </a:cubicBezTo>
                    <a:cubicBezTo>
                      <a:pt x="1466587" y="1181491"/>
                      <a:pt x="1499881" y="1130300"/>
                      <a:pt x="1499881" y="1130300"/>
                    </a:cubicBezTo>
                    <a:cubicBezTo>
                      <a:pt x="1487181" y="1113367"/>
                      <a:pt x="1475843" y="1095320"/>
                      <a:pt x="1461781" y="1079500"/>
                    </a:cubicBezTo>
                    <a:cubicBezTo>
                      <a:pt x="1441894" y="1057127"/>
                      <a:pt x="1420809" y="1035712"/>
                      <a:pt x="1398281" y="1016000"/>
                    </a:cubicBezTo>
                    <a:cubicBezTo>
                      <a:pt x="1379858" y="999880"/>
                      <a:pt x="1329889" y="972890"/>
                      <a:pt x="1309381" y="965200"/>
                    </a:cubicBezTo>
                    <a:cubicBezTo>
                      <a:pt x="1288883" y="957513"/>
                      <a:pt x="1212324" y="943249"/>
                      <a:pt x="1195081" y="939800"/>
                    </a:cubicBezTo>
                    <a:cubicBezTo>
                      <a:pt x="1178148" y="931333"/>
                      <a:pt x="1158825" y="926520"/>
                      <a:pt x="1144281" y="914400"/>
                    </a:cubicBezTo>
                    <a:cubicBezTo>
                      <a:pt x="1105034" y="881694"/>
                      <a:pt x="1111315" y="831985"/>
                      <a:pt x="1131581" y="787400"/>
                    </a:cubicBezTo>
                    <a:cubicBezTo>
                      <a:pt x="1141490" y="765599"/>
                      <a:pt x="1161296" y="747953"/>
                      <a:pt x="1182381" y="736600"/>
                    </a:cubicBezTo>
                    <a:cubicBezTo>
                      <a:pt x="1268321" y="690324"/>
                      <a:pt x="1341350" y="694439"/>
                      <a:pt x="1436381" y="685800"/>
                    </a:cubicBezTo>
                    <a:cubicBezTo>
                      <a:pt x="1519534" y="665012"/>
                      <a:pt x="1536801" y="655005"/>
                      <a:pt x="1652281" y="685800"/>
                    </a:cubicBezTo>
                    <a:cubicBezTo>
                      <a:pt x="1667029" y="689733"/>
                      <a:pt x="1669214" y="711200"/>
                      <a:pt x="1677681" y="723900"/>
                    </a:cubicBezTo>
                    <a:cubicBezTo>
                      <a:pt x="1673043" y="749412"/>
                      <a:pt x="1684086" y="879014"/>
                      <a:pt x="1614181" y="889000"/>
                    </a:cubicBezTo>
                    <a:cubicBezTo>
                      <a:pt x="1596902" y="891468"/>
                      <a:pt x="1580314" y="880533"/>
                      <a:pt x="1563381" y="876300"/>
                    </a:cubicBezTo>
                    <a:cubicBezTo>
                      <a:pt x="1559148" y="859367"/>
                      <a:pt x="1550681" y="842954"/>
                      <a:pt x="1550681" y="825500"/>
                    </a:cubicBezTo>
                    <a:cubicBezTo>
                      <a:pt x="1550681" y="799750"/>
                      <a:pt x="1551865" y="772332"/>
                      <a:pt x="1563381" y="749300"/>
                    </a:cubicBezTo>
                    <a:cubicBezTo>
                      <a:pt x="1579615" y="716831"/>
                      <a:pt x="1659460" y="714237"/>
                      <a:pt x="1677681" y="711200"/>
                    </a:cubicBezTo>
                    <a:cubicBezTo>
                      <a:pt x="1749648" y="719667"/>
                      <a:pt x="1821920" y="725851"/>
                      <a:pt x="1893581" y="736600"/>
                    </a:cubicBezTo>
                    <a:cubicBezTo>
                      <a:pt x="1906820" y="738586"/>
                      <a:pt x="1919707" y="743313"/>
                      <a:pt x="1931681" y="749300"/>
                    </a:cubicBezTo>
                    <a:cubicBezTo>
                      <a:pt x="1945333" y="756126"/>
                      <a:pt x="1957081" y="766233"/>
                      <a:pt x="1969781" y="774700"/>
                    </a:cubicBezTo>
                    <a:cubicBezTo>
                      <a:pt x="1990948" y="766233"/>
                      <a:pt x="2014844" y="762709"/>
                      <a:pt x="2033281" y="749300"/>
                    </a:cubicBezTo>
                    <a:cubicBezTo>
                      <a:pt x="2062332" y="728172"/>
                      <a:pt x="2109481" y="673100"/>
                      <a:pt x="2109481" y="673100"/>
                    </a:cubicBezTo>
                    <a:cubicBezTo>
                      <a:pt x="2113714" y="660400"/>
                      <a:pt x="2116908" y="647305"/>
                      <a:pt x="2122181" y="635000"/>
                    </a:cubicBezTo>
                    <a:cubicBezTo>
                      <a:pt x="2129639" y="617599"/>
                      <a:pt x="2141594" y="602161"/>
                      <a:pt x="2147581" y="584200"/>
                    </a:cubicBezTo>
                    <a:cubicBezTo>
                      <a:pt x="2158620" y="551082"/>
                      <a:pt x="2172981" y="482600"/>
                      <a:pt x="2172981" y="482600"/>
                    </a:cubicBezTo>
                    <a:cubicBezTo>
                      <a:pt x="2168748" y="457200"/>
                      <a:pt x="2170185" y="430170"/>
                      <a:pt x="2160281" y="406400"/>
                    </a:cubicBezTo>
                    <a:cubicBezTo>
                      <a:pt x="2136799" y="350044"/>
                      <a:pt x="2116989" y="330861"/>
                      <a:pt x="2071381" y="304800"/>
                    </a:cubicBezTo>
                    <a:cubicBezTo>
                      <a:pt x="2054943" y="295407"/>
                      <a:pt x="2037514" y="287867"/>
                      <a:pt x="2020581" y="279400"/>
                    </a:cubicBezTo>
                    <a:cubicBezTo>
                      <a:pt x="1946344" y="168045"/>
                      <a:pt x="2062237" y="355347"/>
                      <a:pt x="1982481" y="76200"/>
                    </a:cubicBezTo>
                    <a:cubicBezTo>
                      <a:pt x="1978803" y="63328"/>
                      <a:pt x="1957296" y="67022"/>
                      <a:pt x="1944381" y="63500"/>
                    </a:cubicBezTo>
                    <a:cubicBezTo>
                      <a:pt x="1910702" y="54315"/>
                      <a:pt x="1842781" y="38100"/>
                      <a:pt x="1842781" y="38100"/>
                    </a:cubicBezTo>
                    <a:cubicBezTo>
                      <a:pt x="1796805" y="7449"/>
                      <a:pt x="1818333" y="19526"/>
                      <a:pt x="1779281" y="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Ellipse 9"/>
            <p:cNvSpPr/>
            <p:nvPr/>
          </p:nvSpPr>
          <p:spPr>
            <a:xfrm rot="20021416">
              <a:off x="1904192" y="480373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2056592" y="495613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 rot="1754145">
              <a:off x="1788275" y="5246946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 rot="3802040">
              <a:off x="1370249" y="5108528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 rot="16759821">
              <a:off x="1580607" y="483170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372997" y="1680526"/>
            <a:ext cx="1389668" cy="1021318"/>
            <a:chOff x="369620" y="1652550"/>
            <a:chExt cx="2364322" cy="1861939"/>
          </a:xfrm>
        </p:grpSpPr>
        <p:pic>
          <p:nvPicPr>
            <p:cNvPr id="19" name="Picture 9" descr="A SMA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20" y="1652550"/>
              <a:ext cx="2364322" cy="186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9"/>
            <p:cNvSpPr txBox="1">
              <a:spLocks noChangeArrowheads="1"/>
            </p:cNvSpPr>
            <p:nvPr/>
          </p:nvSpPr>
          <p:spPr bwMode="auto">
            <a:xfrm>
              <a:off x="675482" y="1652550"/>
              <a:ext cx="2058460" cy="106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dirty="0" err="1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Collagéne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 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(α</a:t>
              </a:r>
              <a:r>
                <a:rPr lang="fr-FR" sz="1600" dirty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-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SMA)</a:t>
              </a:r>
              <a:endParaRPr lang="fr-FR" sz="1600" dirty="0">
                <a:solidFill>
                  <a:srgbClr val="1A0A3C"/>
                </a:solidFill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7401063" y="1680526"/>
            <a:ext cx="1600896" cy="1021318"/>
            <a:chOff x="6492587" y="1652550"/>
            <a:chExt cx="2366214" cy="1861939"/>
          </a:xfrm>
        </p:grpSpPr>
        <p:pic>
          <p:nvPicPr>
            <p:cNvPr id="22" name="Picture 10" descr="Orcéine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587" y="1652550"/>
              <a:ext cx="2366214" cy="186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ZoneTexte 10"/>
            <p:cNvSpPr txBox="1">
              <a:spLocks noChangeArrowheads="1"/>
            </p:cNvSpPr>
            <p:nvPr/>
          </p:nvSpPr>
          <p:spPr bwMode="auto">
            <a:xfrm>
              <a:off x="6646994" y="1652550"/>
              <a:ext cx="2057399" cy="106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Elastine (</a:t>
              </a:r>
              <a:r>
                <a:rPr lang="fr-FR" sz="1600" dirty="0" err="1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Orcéine</a:t>
              </a:r>
              <a:r>
                <a:rPr lang="fr-FR" sz="1600" dirty="0" smtClean="0">
                  <a:solidFill>
                    <a:srgbClr val="1A0A3C"/>
                  </a:solidFill>
                  <a:latin typeface="Franklin Gothic Medium"/>
                  <a:cs typeface="Franklin Gothic Medium"/>
                </a:rPr>
                <a:t>)</a:t>
              </a:r>
              <a:endParaRPr lang="fr-FR" sz="1600" dirty="0">
                <a:solidFill>
                  <a:srgbClr val="1A0A3C"/>
                </a:solidFill>
                <a:latin typeface="Franklin Gothic Medium"/>
                <a:cs typeface="Franklin Gothic Medium"/>
              </a:endParaRPr>
            </a:p>
          </p:txBody>
        </p:sp>
      </p:grpSp>
      <p:pic>
        <p:nvPicPr>
          <p:cNvPr id="24" name="Image 23" descr="DSCN0336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555" b="74665" l="27432" r="74766"/>
                    </a14:imgEffect>
                  </a14:imgLayer>
                </a14:imgProps>
              </a:ext>
            </a:extLst>
          </a:blip>
          <a:srcRect l="21515" t="43041" r="19318" b="21821"/>
          <a:stretch/>
        </p:blipFill>
        <p:spPr>
          <a:xfrm>
            <a:off x="3379387" y="1344841"/>
            <a:ext cx="1944000" cy="866024"/>
          </a:xfrm>
          <a:prstGeom prst="rect">
            <a:avLst/>
          </a:prstGeom>
        </p:spPr>
      </p:pic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2334010" y="883176"/>
            <a:ext cx="40645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 smtClean="0">
                <a:solidFill>
                  <a:srgbClr val="1A0A3C"/>
                </a:solidFill>
                <a:latin typeface="Franklin Gothic Medium"/>
                <a:cs typeface="Franklin Gothic Medium"/>
              </a:rPr>
              <a:t>Les tissus conjonctifs mous</a:t>
            </a:r>
            <a:endParaRPr lang="fr-FR" dirty="0">
              <a:solidFill>
                <a:srgbClr val="1A0A3C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27" name="Connecteur en arc 26"/>
          <p:cNvCxnSpPr>
            <a:stCxn id="24" idx="1"/>
          </p:cNvCxnSpPr>
          <p:nvPr/>
        </p:nvCxnSpPr>
        <p:spPr>
          <a:xfrm rot="10800000" flipV="1">
            <a:off x="1857903" y="1777853"/>
            <a:ext cx="1521484" cy="413332"/>
          </a:xfrm>
          <a:prstGeom prst="curvedConnector3">
            <a:avLst/>
          </a:prstGeom>
          <a:ln>
            <a:solidFill>
              <a:srgbClr val="1A0A3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rc 29"/>
          <p:cNvCxnSpPr>
            <a:stCxn id="24" idx="3"/>
          </p:cNvCxnSpPr>
          <p:nvPr/>
        </p:nvCxnSpPr>
        <p:spPr>
          <a:xfrm>
            <a:off x="5323387" y="1777853"/>
            <a:ext cx="1990637" cy="413332"/>
          </a:xfrm>
          <a:prstGeom prst="curvedConnector3">
            <a:avLst/>
          </a:prstGeom>
          <a:ln>
            <a:solidFill>
              <a:srgbClr val="1A0A3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Graphique 3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75452428"/>
              </p:ext>
            </p:extLst>
          </p:nvPr>
        </p:nvGraphicFramePr>
        <p:xfrm>
          <a:off x="1356400" y="3251673"/>
          <a:ext cx="5636897" cy="306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3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3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098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Et demain ...</a:t>
            </a:r>
            <a:br>
              <a:rPr lang="fr-FR" dirty="0" smtClean="0"/>
            </a:br>
            <a:r>
              <a:rPr lang="fr-FR" dirty="0"/>
              <a:t>	</a:t>
            </a:r>
            <a:r>
              <a:rPr lang="fr-FR" dirty="0" smtClean="0"/>
              <a:t>						Est un </a:t>
            </a:r>
            <a:r>
              <a:rPr lang="fr-FR" smtClean="0"/>
              <a:t>autre jour</a:t>
            </a:r>
            <a:endParaRPr lang="fr-FR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722313" y="1789679"/>
            <a:ext cx="7772400" cy="1500187"/>
          </a:xfrm>
        </p:spPr>
        <p:txBody>
          <a:bodyPr/>
          <a:lstStyle/>
          <a:p>
            <a:pPr algn="ctr"/>
            <a:r>
              <a:rPr lang="fr-FR" dirty="0" smtClean="0"/>
              <a:t>Merci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15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inputs d’une bonne simulation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Une anatomie: Géométrie</a:t>
            </a:r>
            <a:endParaRPr lang="fr-FR" dirty="0"/>
          </a:p>
        </p:txBody>
      </p:sp>
      <p:pic>
        <p:nvPicPr>
          <p:cNvPr id="4" name="Image 3" descr="Capture d’écran 2014-06-30 à 14.10.03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42" b="95602" l="7840" r="98389">
                        <a14:foregroundMark x1="52439" y1="48495" x2="52439" y2="48495"/>
                        <a14:foregroundMark x1="28702" y1="46296" x2="28702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4" r="62893"/>
          <a:stretch/>
        </p:blipFill>
        <p:spPr>
          <a:xfrm>
            <a:off x="0" y="3635928"/>
            <a:ext cx="2187152" cy="2743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3635928"/>
            <a:ext cx="187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ranklin Gothic Book"/>
                <a:cs typeface="Franklin Gothic Book"/>
              </a:rPr>
              <a:t>Sagittale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92545" y="2268684"/>
            <a:ext cx="187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ranklin Gothic Book"/>
                <a:cs typeface="Franklin Gothic Book"/>
              </a:rPr>
              <a:t>Axiale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38858" y="1079200"/>
            <a:ext cx="187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ranklin Gothic Book"/>
                <a:cs typeface="Franklin Gothic Book"/>
              </a:rPr>
              <a:t>Coronale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4368451" y="1079200"/>
            <a:ext cx="4775549" cy="5527780"/>
            <a:chOff x="4368451" y="1079200"/>
            <a:chExt cx="4775549" cy="5527780"/>
          </a:xfrm>
        </p:grpSpPr>
        <p:pic>
          <p:nvPicPr>
            <p:cNvPr id="5" name="Espace réservé du contenu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8" r="33341"/>
            <a:stretch/>
          </p:blipFill>
          <p:spPr>
            <a:xfrm>
              <a:off x="4368451" y="1079200"/>
              <a:ext cx="4775549" cy="552778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7055328" y="1743385"/>
              <a:ext cx="1871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latin typeface="Franklin Gothic Book"/>
                  <a:cs typeface="Franklin Gothic Book"/>
                </a:rPr>
                <a:t>Maillage</a:t>
              </a:r>
              <a:endParaRPr lang="fr-FR" sz="2000" dirty="0">
                <a:latin typeface="Franklin Gothic Book"/>
                <a:cs typeface="Franklin Gothic Book"/>
              </a:endParaRPr>
            </a:p>
          </p:txBody>
        </p:sp>
      </p:grpSp>
      <p:pic>
        <p:nvPicPr>
          <p:cNvPr id="11" name="Image 10" descr="Capture d’écran 2014-06-30 à 14.10.03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42" b="95602" l="7840" r="98389">
                        <a14:foregroundMark x1="52439" y1="48495" x2="52439" y2="48495"/>
                        <a14:foregroundMark x1="28702" y1="46296" x2="28702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97"/>
          <a:stretch/>
        </p:blipFill>
        <p:spPr>
          <a:xfrm>
            <a:off x="3498853" y="1044222"/>
            <a:ext cx="2150701" cy="2743200"/>
          </a:xfrm>
          <a:prstGeom prst="rect">
            <a:avLst/>
          </a:prstGeom>
        </p:spPr>
      </p:pic>
      <p:pic>
        <p:nvPicPr>
          <p:cNvPr id="12" name="Image 11" descr="Capture d’écran 2014-06-30 à 14.10.03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42" b="95602" l="7840" r="98389">
                        <a14:foregroundMark x1="52439" y1="48495" x2="52439" y2="48495"/>
                        <a14:foregroundMark x1="28702" y1="46296" x2="28702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0" r="29191"/>
          <a:stretch/>
        </p:blipFill>
        <p:spPr>
          <a:xfrm>
            <a:off x="1222458" y="1943440"/>
            <a:ext cx="2516400" cy="2743200"/>
          </a:xfrm>
          <a:prstGeom prst="rect">
            <a:avLst/>
          </a:prstGeom>
        </p:spPr>
      </p:pic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20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inputs d’une bonne simulation</a:t>
            </a:r>
            <a:endParaRPr lang="fr-FR" dirty="0"/>
          </a:p>
        </p:txBody>
      </p:sp>
      <p:pic>
        <p:nvPicPr>
          <p:cNvPr id="4" name="video3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311" r="40090" b="40329"/>
          <a:stretch/>
        </p:blipFill>
        <p:spPr>
          <a:xfrm>
            <a:off x="1644231" y="1226590"/>
            <a:ext cx="3263319" cy="387196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Une anatomie</a:t>
            </a:r>
          </a:p>
          <a:p>
            <a:pPr lvl="1"/>
            <a:r>
              <a:rPr lang="fr-FR" dirty="0" smtClean="0"/>
              <a:t>Sauf que...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550" y="1206492"/>
            <a:ext cx="1155867" cy="195608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69959" y="1714442"/>
            <a:ext cx="261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On voit pas tout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57200" y="5408796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v"/>
            </a:pPr>
            <a:r>
              <a:rPr lang="fr-FR" dirty="0" smtClean="0"/>
              <a:t>Et que parfois il n’y a pas de consensus sur la description anatomique...</a:t>
            </a:r>
          </a:p>
          <a:p>
            <a:pPr lvl="2">
              <a:buClr>
                <a:schemeClr val="accent5">
                  <a:lumMod val="60000"/>
                  <a:lumOff val="40000"/>
                </a:schemeClr>
              </a:buClr>
            </a:pPr>
            <a:r>
              <a:rPr lang="fr-FR" i="1" dirty="0" smtClean="0"/>
              <a:t>Ex: Kamina 13 pairs de ligaments pelvien, Petros 8 pars, De </a:t>
            </a:r>
            <a:r>
              <a:rPr lang="fr-FR" i="1" dirty="0" err="1" smtClean="0"/>
              <a:t>Lancey</a:t>
            </a:r>
            <a:r>
              <a:rPr lang="fr-FR" i="1" dirty="0" smtClean="0"/>
              <a:t> 3...</a:t>
            </a:r>
            <a:endParaRPr lang="fr-FR" i="1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589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inputs d’une bonne simulation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79134" y="-413801"/>
            <a:ext cx="8229600" cy="5081941"/>
          </a:xfrm>
        </p:spPr>
        <p:txBody>
          <a:bodyPr/>
          <a:lstStyle/>
          <a:p>
            <a:r>
              <a:rPr lang="fr-FR" dirty="0" smtClean="0"/>
              <a:t>Une anatomie ? Fonctionnelle</a:t>
            </a:r>
            <a:endParaRPr lang="fr-FR" dirty="0"/>
          </a:p>
        </p:txBody>
      </p:sp>
      <p:pic>
        <p:nvPicPr>
          <p:cNvPr id="7" name="NormDis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628510"/>
            <a:ext cx="4669607" cy="3502205"/>
          </a:xfrm>
          <a:prstGeom prst="rect">
            <a:avLst/>
          </a:prstGeom>
        </p:spPr>
      </p:pic>
      <p:pic>
        <p:nvPicPr>
          <p:cNvPr id="8" name="video3D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5091" t="3472" r="31237" b="19687"/>
          <a:stretch/>
        </p:blipFill>
        <p:spPr>
          <a:xfrm>
            <a:off x="4930906" y="1289165"/>
            <a:ext cx="3849965" cy="3582869"/>
          </a:xfrm>
          <a:prstGeom prst="rect">
            <a:avLst/>
          </a:prstGeom>
        </p:spPr>
      </p:pic>
      <p:pic>
        <p:nvPicPr>
          <p:cNvPr id="10" name="videoCoupe_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2735" t="17927" r="38617" b="27068"/>
          <a:stretch/>
        </p:blipFill>
        <p:spPr>
          <a:xfrm>
            <a:off x="5130807" y="1628509"/>
            <a:ext cx="3448409" cy="3345231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2334805" y="1289165"/>
            <a:ext cx="4520208" cy="369332"/>
            <a:chOff x="2334805" y="1289165"/>
            <a:chExt cx="4520208" cy="369332"/>
          </a:xfrm>
        </p:grpSpPr>
        <p:cxnSp>
          <p:nvCxnSpPr>
            <p:cNvPr id="12" name="Connecteur en arc 11"/>
            <p:cNvCxnSpPr>
              <a:stCxn id="7" idx="0"/>
              <a:endCxn id="10" idx="0"/>
            </p:cNvCxnSpPr>
            <p:nvPr/>
          </p:nvCxnSpPr>
          <p:spPr>
            <a:xfrm rot="5400000" flipH="1" flipV="1">
              <a:off x="4594908" y="-631594"/>
              <a:ext cx="1" cy="4520208"/>
            </a:xfrm>
            <a:prstGeom prst="curvedConnector3">
              <a:avLst>
                <a:gd name="adj1" fmla="val 22860100000"/>
              </a:avLst>
            </a:prstGeom>
            <a:ln w="38100" cmpd="sng">
              <a:solidFill>
                <a:srgbClr val="1A0A3C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3151380" y="1289165"/>
              <a:ext cx="32689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Franklin Gothic Medium"/>
                  <a:cs typeface="Franklin Gothic Medium"/>
                </a:rPr>
                <a:t>Comparaison</a:t>
              </a:r>
              <a:endParaRPr lang="fr-FR" dirty="0"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334806" y="4930952"/>
            <a:ext cx="4520206" cy="369332"/>
            <a:chOff x="2334806" y="4930952"/>
            <a:chExt cx="4520206" cy="369332"/>
          </a:xfrm>
        </p:grpSpPr>
        <p:cxnSp>
          <p:nvCxnSpPr>
            <p:cNvPr id="24" name="Connecteur en arc 23"/>
            <p:cNvCxnSpPr>
              <a:stCxn id="10" idx="2"/>
            </p:cNvCxnSpPr>
            <p:nvPr/>
          </p:nvCxnSpPr>
          <p:spPr>
            <a:xfrm rot="5400000">
              <a:off x="4516422" y="2792124"/>
              <a:ext cx="156974" cy="4520206"/>
            </a:xfrm>
            <a:prstGeom prst="curvedConnector2">
              <a:avLst/>
            </a:prstGeom>
            <a:ln w="38100" cmpd="sng">
              <a:solidFill>
                <a:srgbClr val="1A0A3C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3035122" y="4930952"/>
              <a:ext cx="32689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Franklin Gothic Medium"/>
                  <a:cs typeface="Franklin Gothic Medium"/>
                </a:rPr>
                <a:t>Optimisation topologique</a:t>
              </a:r>
              <a:endParaRPr lang="fr-FR" dirty="0">
                <a:latin typeface="Franklin Gothic Medium"/>
                <a:cs typeface="Franklin Gothic Medium"/>
              </a:endParaRPr>
            </a:p>
          </p:txBody>
        </p:sp>
      </p:grpSp>
      <p:sp>
        <p:nvSpPr>
          <p:cNvPr id="3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3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3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295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inputs d’une bonne simulation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Une anatomie fonctionnelle</a:t>
            </a:r>
          </a:p>
          <a:p>
            <a:r>
              <a:rPr lang="fr-FR" dirty="0" smtClean="0"/>
              <a:t>Un (des) comportements mécaniques</a:t>
            </a:r>
            <a:endParaRPr lang="fr-FR" dirty="0"/>
          </a:p>
        </p:txBody>
      </p:sp>
      <p:pic>
        <p:nvPicPr>
          <p:cNvPr id="8" name="videoCoupe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735" t="14007" r="38617" b="27067"/>
          <a:stretch/>
        </p:blipFill>
        <p:spPr>
          <a:xfrm>
            <a:off x="5331123" y="2541669"/>
            <a:ext cx="3448409" cy="3751868"/>
          </a:xfrm>
          <a:prstGeom prst="rect">
            <a:avLst/>
          </a:prstGeom>
        </p:spPr>
      </p:pic>
      <p:pic>
        <p:nvPicPr>
          <p:cNvPr id="4" name="videoCoupe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9297" t="4554" r="31016" b="34060"/>
          <a:stretch/>
        </p:blipFill>
        <p:spPr>
          <a:xfrm>
            <a:off x="339611" y="2892738"/>
            <a:ext cx="3550861" cy="3400799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5778023" y="957630"/>
            <a:ext cx="3148363" cy="2371730"/>
            <a:chOff x="5778023" y="957630"/>
            <a:chExt cx="3148363" cy="2371730"/>
          </a:xfrm>
        </p:grpSpPr>
        <p:pic>
          <p:nvPicPr>
            <p:cNvPr id="6" name="Espace réservé du contenu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8" r="33341"/>
            <a:stretch/>
          </p:blipFill>
          <p:spPr>
            <a:xfrm>
              <a:off x="5778023" y="957630"/>
              <a:ext cx="2048981" cy="237173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7055328" y="1743385"/>
              <a:ext cx="1871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>
                  <a:latin typeface="Franklin Gothic Book"/>
                  <a:cs typeface="Franklin Gothic Book"/>
                </a:rPr>
                <a:t>Maillage</a:t>
              </a:r>
              <a:endParaRPr lang="fr-FR" sz="2000" dirty="0">
                <a:latin typeface="Franklin Gothic Book"/>
                <a:cs typeface="Franklin Gothic Book"/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834" y="2892738"/>
            <a:ext cx="1174838" cy="2132783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350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un mécanicien – Une approche matériaux </a:t>
            </a:r>
            <a:endParaRPr lang="fr-FR" dirty="0"/>
          </a:p>
        </p:txBody>
      </p:sp>
      <p:pic>
        <p:nvPicPr>
          <p:cNvPr id="4" name="Espace réservé du contenu 3" descr="P101059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555979" y="1715471"/>
            <a:ext cx="2914887" cy="1800000"/>
          </a:xfrm>
        </p:spPr>
      </p:pic>
      <p:pic>
        <p:nvPicPr>
          <p:cNvPr id="5" name="Image 4" descr="st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8" y="3628098"/>
            <a:ext cx="3214286" cy="1800000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4947294" y="1405027"/>
            <a:ext cx="3739507" cy="2223071"/>
            <a:chOff x="209991" y="827965"/>
            <a:chExt cx="5149982" cy="2934632"/>
          </a:xfrm>
        </p:grpSpPr>
        <p:pic>
          <p:nvPicPr>
            <p:cNvPr id="7" name="Image 6" descr="traction_uniaxial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4622" y="1780453"/>
              <a:ext cx="1275351" cy="1982144"/>
            </a:xfrm>
            <a:prstGeom prst="rect">
              <a:avLst/>
            </a:prstGeom>
          </p:spPr>
        </p:pic>
        <p:pic>
          <p:nvPicPr>
            <p:cNvPr id="9" name="Image 8" descr="IMG_2680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2" t="7146" r="14178" b="28308"/>
            <a:stretch/>
          </p:blipFill>
          <p:spPr>
            <a:xfrm rot="5400000">
              <a:off x="-72010" y="1109966"/>
              <a:ext cx="1982143" cy="1418141"/>
            </a:xfrm>
            <a:prstGeom prst="rect">
              <a:avLst/>
            </a:prstGeom>
          </p:spPr>
        </p:pic>
      </p:grp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24065"/>
              </p:ext>
            </p:extLst>
          </p:nvPr>
        </p:nvGraphicFramePr>
        <p:xfrm>
          <a:off x="4486920" y="3378200"/>
          <a:ext cx="4199880" cy="235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Feuille de calcul" r:id="rId7" imgW="14008100" imgH="5613400" progId="Excel.Sheet.12">
                  <p:embed/>
                </p:oleObj>
              </mc:Choice>
              <mc:Fallback>
                <p:oleObj name="Feuille de calcul" r:id="rId7" imgW="14008100" imgH="5613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86920" y="3378200"/>
                        <a:ext cx="4199880" cy="235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necteur en arc 11"/>
          <p:cNvCxnSpPr>
            <a:stCxn id="9" idx="0"/>
            <a:endCxn id="7" idx="1"/>
          </p:cNvCxnSpPr>
          <p:nvPr/>
        </p:nvCxnSpPr>
        <p:spPr>
          <a:xfrm>
            <a:off x="5977035" y="2155794"/>
            <a:ext cx="1783708" cy="72153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en arc 14"/>
          <p:cNvCxnSpPr>
            <a:stCxn id="7" idx="1"/>
            <a:endCxn id="10" idx="0"/>
          </p:cNvCxnSpPr>
          <p:nvPr/>
        </p:nvCxnSpPr>
        <p:spPr>
          <a:xfrm rot="10800000" flipV="1">
            <a:off x="6586861" y="2877332"/>
            <a:ext cx="1173883" cy="50086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24181" y="5804005"/>
            <a:ext cx="80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Franklin Gothic Book"/>
                <a:cs typeface="Franklin Gothic Book"/>
              </a:rPr>
              <a:t>Puis modéliser</a:t>
            </a:r>
            <a:endParaRPr lang="fr-FR" sz="2400" dirty="0">
              <a:latin typeface="Franklin Gothic Book"/>
              <a:cs typeface="Franklin Gothic Book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7200" y="943362"/>
            <a:ext cx="806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Franklin Gothic Book"/>
                <a:cs typeface="Franklin Gothic Book"/>
              </a:rPr>
              <a:t>Pour cela il faut :</a:t>
            </a:r>
            <a:endParaRPr lang="fr-FR" sz="2800" dirty="0">
              <a:latin typeface="Franklin Gothic Book"/>
              <a:cs typeface="Franklin Gothic Book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24182" y="1365815"/>
            <a:ext cx="8062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ranklin Gothic Book"/>
                <a:cs typeface="Franklin Gothic Book"/>
              </a:rPr>
              <a:t>Prélever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947293" y="965705"/>
            <a:ext cx="8062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Franklin Gothic Book"/>
                <a:cs typeface="Franklin Gothic Book"/>
              </a:rPr>
              <a:t>Caractériser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2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17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Modéliser ?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25778" y="2711769"/>
            <a:ext cx="409222" cy="904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r 9"/>
          <p:cNvGrpSpPr/>
          <p:nvPr/>
        </p:nvGrpSpPr>
        <p:grpSpPr>
          <a:xfrm>
            <a:off x="225778" y="2134035"/>
            <a:ext cx="409222" cy="2060222"/>
            <a:chOff x="1044222" y="1876778"/>
            <a:chExt cx="409222" cy="2667000"/>
          </a:xfrm>
        </p:grpSpPr>
        <p:sp>
          <p:nvSpPr>
            <p:cNvPr id="7" name="Flèche vers le haut 6"/>
            <p:cNvSpPr/>
            <p:nvPr/>
          </p:nvSpPr>
          <p:spPr>
            <a:xfrm>
              <a:off x="1044222" y="1876778"/>
              <a:ext cx="409222" cy="747889"/>
            </a:xfrm>
            <a:prstGeom prst="upArrow">
              <a:avLst/>
            </a:prstGeom>
            <a:solidFill>
              <a:srgbClr val="1A0A3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lèche vers le haut 8"/>
            <p:cNvSpPr/>
            <p:nvPr/>
          </p:nvSpPr>
          <p:spPr>
            <a:xfrm rot="10800000">
              <a:off x="1044222" y="3795889"/>
              <a:ext cx="409222" cy="747889"/>
            </a:xfrm>
            <a:prstGeom prst="upArrow">
              <a:avLst/>
            </a:prstGeom>
            <a:solidFill>
              <a:srgbClr val="1A0A3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1970151" y="1414035"/>
            <a:ext cx="409222" cy="1440000"/>
            <a:chOff x="2994378" y="857956"/>
            <a:chExt cx="409222" cy="2667000"/>
          </a:xfrm>
        </p:grpSpPr>
        <p:sp>
          <p:nvSpPr>
            <p:cNvPr id="11" name="Rectangle 10"/>
            <p:cNvSpPr/>
            <p:nvPr/>
          </p:nvSpPr>
          <p:spPr>
            <a:xfrm>
              <a:off x="2994378" y="1605845"/>
              <a:ext cx="409222" cy="117122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r 11"/>
            <p:cNvGrpSpPr/>
            <p:nvPr/>
          </p:nvGrpSpPr>
          <p:grpSpPr>
            <a:xfrm>
              <a:off x="2994378" y="857956"/>
              <a:ext cx="409222" cy="2667000"/>
              <a:chOff x="1044222" y="1876778"/>
              <a:chExt cx="409222" cy="2667000"/>
            </a:xfrm>
          </p:grpSpPr>
          <p:sp>
            <p:nvSpPr>
              <p:cNvPr id="13" name="Flèche vers le haut 12"/>
              <p:cNvSpPr/>
              <p:nvPr/>
            </p:nvSpPr>
            <p:spPr>
              <a:xfrm>
                <a:off x="1044222" y="1876778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lèche vers le haut 13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6" name="Grouper 15"/>
          <p:cNvGrpSpPr/>
          <p:nvPr/>
        </p:nvGrpSpPr>
        <p:grpSpPr>
          <a:xfrm>
            <a:off x="1970151" y="4425245"/>
            <a:ext cx="409222" cy="1440000"/>
            <a:chOff x="2994378" y="857956"/>
            <a:chExt cx="409222" cy="2667000"/>
          </a:xfrm>
        </p:grpSpPr>
        <p:sp>
          <p:nvSpPr>
            <p:cNvPr id="17" name="Rectangle 16"/>
            <p:cNvSpPr/>
            <p:nvPr/>
          </p:nvSpPr>
          <p:spPr>
            <a:xfrm>
              <a:off x="2994378" y="1605845"/>
              <a:ext cx="409222" cy="11712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r 17"/>
            <p:cNvGrpSpPr/>
            <p:nvPr/>
          </p:nvGrpSpPr>
          <p:grpSpPr>
            <a:xfrm>
              <a:off x="2994378" y="857956"/>
              <a:ext cx="409222" cy="2667000"/>
              <a:chOff x="1044222" y="1876778"/>
              <a:chExt cx="409222" cy="2667000"/>
            </a:xfrm>
          </p:grpSpPr>
          <p:sp>
            <p:nvSpPr>
              <p:cNvPr id="19" name="Flèche vers le haut 18"/>
              <p:cNvSpPr/>
              <p:nvPr/>
            </p:nvSpPr>
            <p:spPr>
              <a:xfrm>
                <a:off x="1044222" y="1876778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lèche vers le haut 19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1" name="Grouper 20"/>
          <p:cNvGrpSpPr/>
          <p:nvPr/>
        </p:nvGrpSpPr>
        <p:grpSpPr>
          <a:xfrm>
            <a:off x="6592710" y="1414035"/>
            <a:ext cx="409222" cy="1440000"/>
            <a:chOff x="2994378" y="857956"/>
            <a:chExt cx="409222" cy="2667000"/>
          </a:xfrm>
        </p:grpSpPr>
        <p:sp>
          <p:nvSpPr>
            <p:cNvPr id="22" name="Rectangle 21"/>
            <p:cNvSpPr/>
            <p:nvPr/>
          </p:nvSpPr>
          <p:spPr>
            <a:xfrm>
              <a:off x="2994378" y="1605845"/>
              <a:ext cx="409222" cy="117122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r 22"/>
            <p:cNvGrpSpPr/>
            <p:nvPr/>
          </p:nvGrpSpPr>
          <p:grpSpPr>
            <a:xfrm>
              <a:off x="2994378" y="857956"/>
              <a:ext cx="409222" cy="2667000"/>
              <a:chOff x="1044222" y="1876778"/>
              <a:chExt cx="409222" cy="2667000"/>
            </a:xfrm>
          </p:grpSpPr>
          <p:sp>
            <p:nvSpPr>
              <p:cNvPr id="24" name="Flèche vers le haut 23"/>
              <p:cNvSpPr/>
              <p:nvPr/>
            </p:nvSpPr>
            <p:spPr>
              <a:xfrm>
                <a:off x="1044222" y="1876778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Flèche vers le haut 24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6" name="Grouper 25"/>
          <p:cNvGrpSpPr/>
          <p:nvPr/>
        </p:nvGrpSpPr>
        <p:grpSpPr>
          <a:xfrm>
            <a:off x="6609643" y="3687591"/>
            <a:ext cx="409222" cy="2176833"/>
            <a:chOff x="2994378" y="-506720"/>
            <a:chExt cx="409222" cy="4031676"/>
          </a:xfrm>
        </p:grpSpPr>
        <p:sp>
          <p:nvSpPr>
            <p:cNvPr id="27" name="Rectangle 26"/>
            <p:cNvSpPr/>
            <p:nvPr/>
          </p:nvSpPr>
          <p:spPr>
            <a:xfrm>
              <a:off x="2994378" y="241172"/>
              <a:ext cx="409222" cy="2535898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r 27"/>
            <p:cNvGrpSpPr/>
            <p:nvPr/>
          </p:nvGrpSpPr>
          <p:grpSpPr>
            <a:xfrm>
              <a:off x="2994378" y="-506720"/>
              <a:ext cx="409222" cy="4031676"/>
              <a:chOff x="1044222" y="512102"/>
              <a:chExt cx="409222" cy="4031676"/>
            </a:xfrm>
          </p:grpSpPr>
          <p:sp>
            <p:nvSpPr>
              <p:cNvPr id="29" name="Flèche vers le haut 28"/>
              <p:cNvSpPr/>
              <p:nvPr/>
            </p:nvSpPr>
            <p:spPr>
              <a:xfrm>
                <a:off x="1044222" y="512102"/>
                <a:ext cx="409222" cy="747890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lèche vers le haut 29"/>
              <p:cNvSpPr/>
              <p:nvPr/>
            </p:nvSpPr>
            <p:spPr>
              <a:xfrm rot="10800000">
                <a:off x="1044222" y="3795889"/>
                <a:ext cx="409222" cy="747889"/>
              </a:xfrm>
              <a:prstGeom prst="upArrow">
                <a:avLst/>
              </a:prstGeom>
              <a:solidFill>
                <a:srgbClr val="1A0A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2" name="ZoneTexte 31"/>
          <p:cNvSpPr txBox="1"/>
          <p:nvPr/>
        </p:nvSpPr>
        <p:spPr>
          <a:xfrm>
            <a:off x="934632" y="965705"/>
            <a:ext cx="2480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ranklin Gothic Book"/>
                <a:cs typeface="Franklin Gothic Book"/>
              </a:rPr>
              <a:t>Déplacement imposé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934632" y="2854036"/>
            <a:ext cx="248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Book"/>
                <a:cs typeface="Franklin Gothic Book"/>
              </a:rPr>
              <a:t>Effort important</a:t>
            </a:r>
            <a:endParaRPr lang="fr-FR" dirty="0">
              <a:latin typeface="Franklin Gothic Book"/>
              <a:cs typeface="Franklin Gothic Book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934632" y="5849927"/>
            <a:ext cx="248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Book"/>
                <a:cs typeface="Franklin Gothic Book"/>
              </a:rPr>
              <a:t>Effort faible</a:t>
            </a:r>
            <a:endParaRPr lang="fr-FR" dirty="0">
              <a:latin typeface="Franklin Gothic Book"/>
              <a:cs typeface="Franklin Gothic Book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574365" y="1031363"/>
            <a:ext cx="2480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Franklin Gothic Book"/>
                <a:cs typeface="Franklin Gothic Book"/>
              </a:rPr>
              <a:t>Force imposée</a:t>
            </a:r>
            <a:endParaRPr lang="fr-FR" sz="2000" dirty="0">
              <a:latin typeface="Franklin Gothic Book"/>
              <a:cs typeface="Franklin Gothic Book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574365" y="2854036"/>
            <a:ext cx="248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Book"/>
                <a:cs typeface="Franklin Gothic Book"/>
              </a:rPr>
              <a:t>Déplacement faible</a:t>
            </a:r>
            <a:endParaRPr lang="fr-FR" dirty="0">
              <a:latin typeface="Franklin Gothic Book"/>
              <a:cs typeface="Franklin Gothic Book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574365" y="5849927"/>
            <a:ext cx="248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Book"/>
                <a:cs typeface="Franklin Gothic Book"/>
              </a:rPr>
              <a:t>Déplacement important</a:t>
            </a:r>
            <a:endParaRPr lang="fr-FR" dirty="0">
              <a:latin typeface="Franklin Gothic Book"/>
              <a:cs typeface="Franklin Gothic Book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836333" y="1608667"/>
            <a:ext cx="321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Matériau fortement rigide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2681111" y="4829055"/>
            <a:ext cx="321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Matériau faiblement rigide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836333" y="1945733"/>
            <a:ext cx="337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Matériau faiblement déformable</a:t>
            </a:r>
            <a:endParaRPr lang="fr-FR" dirty="0"/>
          </a:p>
        </p:txBody>
      </p:sp>
      <p:sp>
        <p:nvSpPr>
          <p:cNvPr id="41" name="ZoneTexte 40"/>
          <p:cNvSpPr txBox="1"/>
          <p:nvPr/>
        </p:nvSpPr>
        <p:spPr>
          <a:xfrm>
            <a:off x="2681111" y="5275948"/>
            <a:ext cx="337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Matériau fortement déformable</a:t>
            </a:r>
            <a:endParaRPr lang="fr-FR" dirty="0"/>
          </a:p>
        </p:txBody>
      </p:sp>
      <p:sp>
        <p:nvSpPr>
          <p:cNvPr id="4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4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4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419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1419</Words>
  <Application>Microsoft Macintosh PowerPoint</Application>
  <PresentationFormat>Présentation à l'écran (4:3)</PresentationFormat>
  <Paragraphs>360</Paragraphs>
  <Slides>32</Slides>
  <Notes>0</Notes>
  <HiddenSlides>0</HiddenSlides>
  <MMClips>6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Thème Office</vt:lpstr>
      <vt:lpstr>Conception personnalisée</vt:lpstr>
      <vt:lpstr>Feuille Microsoft Excel</vt:lpstr>
      <vt:lpstr>Document Microsoft Word</vt:lpstr>
      <vt:lpstr>De la composition des tissus biologiques à la modélisation de leur comportement mécanique </vt:lpstr>
      <vt:lpstr>Pour un mécanicien – Une approche mécanisme</vt:lpstr>
      <vt:lpstr>Pour un mécanicien – Une approche structure</vt:lpstr>
      <vt:lpstr>Les inputs d’une bonne simulation</vt:lpstr>
      <vt:lpstr>Les inputs d’une bonne simulation</vt:lpstr>
      <vt:lpstr>Les inputs d’une bonne simulation</vt:lpstr>
      <vt:lpstr>Les inputs d’une bonne simulation</vt:lpstr>
      <vt:lpstr>Pour un mécanicien – Une approche matériaux </vt:lpstr>
      <vt:lpstr>Modéliser ?</vt:lpstr>
      <vt:lpstr>Comparaison des comportement</vt:lpstr>
      <vt:lpstr>Pourquoi « établir » des liens entre histologie et mécanique</vt:lpstr>
      <vt:lpstr>Une vision simplifiée de l’histologie</vt:lpstr>
      <vt:lpstr>Une vision réductrice du mécanicien</vt:lpstr>
      <vt:lpstr>Les tissus structurels</vt:lpstr>
      <vt:lpstr>Les tissus structurels: Les cartilages</vt:lpstr>
      <vt:lpstr>Les tissus structurels : Les os</vt:lpstr>
      <vt:lpstr>Les tissus structurels: Motifs des os</vt:lpstr>
      <vt:lpstr>Comportements mécaniques des tissus structurels</vt:lpstr>
      <vt:lpstr>Les tissus fonctionnels</vt:lpstr>
      <vt:lpstr>Les tissus fonctionnels : leurs compositions</vt:lpstr>
      <vt:lpstr>Les différences entre élastine et collagène</vt:lpstr>
      <vt:lpstr>Comportement mécanique des tissus fonctionnels</vt:lpstr>
      <vt:lpstr>Contexte de la modélisation du comportement</vt:lpstr>
      <vt:lpstr>Attention : Contexte de l’élasticité</vt:lpstr>
      <vt:lpstr>Application aux tissus : Les cartilages</vt:lpstr>
      <vt:lpstr>Applications aux tissus: Les os « reticulaires »</vt:lpstr>
      <vt:lpstr>Applications aux tissus: Les os « Lamelaires »</vt:lpstr>
      <vt:lpstr>Présentation PowerPoint</vt:lpstr>
      <vt:lpstr>Applications aux tissus: Les os « Lamelaires »</vt:lpstr>
      <vt:lpstr>Applications aux tissus: les tissus mous</vt:lpstr>
      <vt:lpstr>Présentation PowerPoint</vt:lpstr>
      <vt:lpstr>Et demain ...        Est un autre jour</vt:lpstr>
    </vt:vector>
  </TitlesOfParts>
  <Manager/>
  <Company>Ecole Centrale de Lille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Mathias Brieu</dc:creator>
  <cp:keywords/>
  <dc:description/>
  <cp:lastModifiedBy>Mathias Brieu</cp:lastModifiedBy>
  <cp:revision>25</cp:revision>
  <dcterms:created xsi:type="dcterms:W3CDTF">2014-06-30T06:58:37Z</dcterms:created>
  <dcterms:modified xsi:type="dcterms:W3CDTF">2014-06-30T13:18:34Z</dcterms:modified>
  <cp:category/>
</cp:coreProperties>
</file>