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48" r:id="rId2"/>
  </p:sldMasterIdLst>
  <p:notesMasterIdLst>
    <p:notesMasterId r:id="rId44"/>
  </p:notesMasterIdLst>
  <p:sldIdLst>
    <p:sldId id="256" r:id="rId3"/>
    <p:sldId id="264" r:id="rId4"/>
    <p:sldId id="437" r:id="rId5"/>
    <p:sldId id="438" r:id="rId6"/>
    <p:sldId id="439" r:id="rId7"/>
    <p:sldId id="440" r:id="rId8"/>
    <p:sldId id="441" r:id="rId9"/>
    <p:sldId id="392" r:id="rId10"/>
    <p:sldId id="442" r:id="rId11"/>
    <p:sldId id="408" r:id="rId12"/>
    <p:sldId id="265" r:id="rId13"/>
    <p:sldId id="411" r:id="rId14"/>
    <p:sldId id="413" r:id="rId15"/>
    <p:sldId id="412" r:id="rId16"/>
    <p:sldId id="417" r:id="rId17"/>
    <p:sldId id="393" r:id="rId18"/>
    <p:sldId id="414" r:id="rId19"/>
    <p:sldId id="415" r:id="rId20"/>
    <p:sldId id="443" r:id="rId21"/>
    <p:sldId id="420" r:id="rId22"/>
    <p:sldId id="395" r:id="rId23"/>
    <p:sldId id="396" r:id="rId24"/>
    <p:sldId id="444" r:id="rId25"/>
    <p:sldId id="457" r:id="rId26"/>
    <p:sldId id="445" r:id="rId27"/>
    <p:sldId id="458" r:id="rId28"/>
    <p:sldId id="446" r:id="rId29"/>
    <p:sldId id="447" r:id="rId30"/>
    <p:sldId id="449" r:id="rId31"/>
    <p:sldId id="448" r:id="rId32"/>
    <p:sldId id="450" r:id="rId33"/>
    <p:sldId id="456" r:id="rId34"/>
    <p:sldId id="400" r:id="rId35"/>
    <p:sldId id="451" r:id="rId36"/>
    <p:sldId id="452" r:id="rId37"/>
    <p:sldId id="453" r:id="rId38"/>
    <p:sldId id="454" r:id="rId39"/>
    <p:sldId id="455" r:id="rId40"/>
    <p:sldId id="390" r:id="rId41"/>
    <p:sldId id="409" r:id="rId42"/>
    <p:sldId id="410" r:id="rId4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742950" indent="-285750" algn="l" defTabSz="449263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1143000" indent="-228600" algn="l" defTabSz="449263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600200" indent="-228600" algn="l" defTabSz="449263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2057400" indent="-228600" algn="l" defTabSz="449263" rtl="0" fontAlgn="base">
      <a:spcBef>
        <a:spcPct val="5000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F6DB2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-115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582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55.wmf"/><Relationship Id="rId7" Type="http://schemas.openxmlformats.org/officeDocument/2006/relationships/image" Target="../media/image106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13.wmf"/><Relationship Id="rId10" Type="http://schemas.openxmlformats.org/officeDocument/2006/relationships/image" Target="../media/image118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5.wmf"/><Relationship Id="rId4" Type="http://schemas.openxmlformats.org/officeDocument/2006/relationships/image" Target="../media/image13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10" Type="http://schemas.openxmlformats.org/officeDocument/2006/relationships/image" Target="../media/image146.wmf"/><Relationship Id="rId4" Type="http://schemas.openxmlformats.org/officeDocument/2006/relationships/image" Target="../media/image140.wmf"/><Relationship Id="rId9" Type="http://schemas.openxmlformats.org/officeDocument/2006/relationships/image" Target="../media/image1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65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12" Type="http://schemas.openxmlformats.org/officeDocument/2006/relationships/image" Target="../media/image164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11" Type="http://schemas.openxmlformats.org/officeDocument/2006/relationships/image" Target="../media/image163.wmf"/><Relationship Id="rId5" Type="http://schemas.openxmlformats.org/officeDocument/2006/relationships/image" Target="../media/image157.wmf"/><Relationship Id="rId10" Type="http://schemas.openxmlformats.org/officeDocument/2006/relationships/image" Target="../media/image162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4" Type="http://schemas.openxmlformats.org/officeDocument/2006/relationships/image" Target="../media/image16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7" Type="http://schemas.openxmlformats.org/officeDocument/2006/relationships/image" Target="../media/image178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4" Type="http://schemas.openxmlformats.org/officeDocument/2006/relationships/image" Target="../media/image18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4" Type="http://schemas.openxmlformats.org/officeDocument/2006/relationships/image" Target="../media/image1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0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39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27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703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5605153-80AF-4192-ADC5-8D953EEA92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840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fld id="{94E63941-5081-4F84-80EB-E5E2154F50EA}" type="slidenum">
              <a:rPr lang="fr-FR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fr-F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À partir</a:t>
            </a:r>
            <a:r>
              <a:rPr lang="fr-FR" baseline="0" dirty="0" smtClean="0"/>
              <a:t> de là, on peut étudier trajectoires lignes de courant….. Pas le temps ici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5605153-80AF-4192-ADC5-8D953EEA922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50" y="4329113"/>
            <a:ext cx="7769225" cy="15033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1599" y="1028701"/>
            <a:ext cx="8916989" cy="5703888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"/>
              <a:defRPr sz="2000" b="1">
                <a:sym typeface="Wingdings" pitchFamily="2" charset="2"/>
              </a:defRPr>
            </a:lvl1pPr>
            <a:lvl2pPr marL="714375" indent="-257175">
              <a:buClrTx/>
              <a:buFont typeface="Arial" pitchFamily="34" charset="0"/>
              <a:buChar char="•"/>
              <a:defRPr sz="1600"/>
            </a:lvl2pPr>
            <a:lvl3pPr marL="714375" indent="0">
              <a:buNone/>
              <a:defRPr sz="1400"/>
            </a:lvl3pPr>
            <a:lvl4pPr marL="1657350" indent="-285750">
              <a:buFont typeface="Wingdings" pitchFamily="2" charset="2"/>
              <a:buChar char="§"/>
              <a:defRPr sz="1400"/>
            </a:lvl4pPr>
            <a:lvl5pPr>
              <a:defRPr sz="2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769864" y="760412"/>
            <a:ext cx="3374136" cy="141287"/>
          </a:xfrm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Pierre BADEL - EMSE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1"/>
          </p:nvPr>
        </p:nvSpPr>
        <p:spPr>
          <a:xfrm>
            <a:off x="1763713" y="6519863"/>
            <a:ext cx="69088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</p:spPr>
        <p:txBody>
          <a:bodyPr/>
          <a:lstStyle>
            <a:lvl1pPr marL="180975" indent="0">
              <a:buNone/>
              <a:tabLst>
                <a:tab pos="3228975" algn="l"/>
              </a:tabLst>
              <a:defRPr sz="1200" b="0">
                <a:solidFill>
                  <a:srgbClr val="99CCFF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18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1"/>
          </p:nvPr>
        </p:nvSpPr>
        <p:spPr>
          <a:xfrm>
            <a:off x="1763713" y="6519863"/>
            <a:ext cx="69088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41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007225" y="6629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65E169-1150-43A0-B09E-D19673A7C3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1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329113"/>
            <a:ext cx="77692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573213"/>
            <a:ext cx="91440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 anchorCtr="0"/>
          <a:lstStyle/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CH" sz="2600" b="1" i="1" dirty="0" smtClean="0">
                <a:solidFill>
                  <a:srgbClr val="FFFFFF"/>
                </a:solidFill>
              </a:rPr>
              <a:t>Centre </a:t>
            </a:r>
            <a:r>
              <a:rPr lang="fr-CH" sz="2600" b="1" i="1" dirty="0">
                <a:solidFill>
                  <a:srgbClr val="FFFFFF"/>
                </a:solidFill>
              </a:rPr>
              <a:t>Ingénierie et </a:t>
            </a:r>
            <a:r>
              <a:rPr lang="fr-CH" sz="2600" b="1" i="1" dirty="0" smtClean="0">
                <a:solidFill>
                  <a:srgbClr val="FFFFFF"/>
                </a:solidFill>
              </a:rPr>
              <a:t>Santé</a:t>
            </a:r>
          </a:p>
          <a:p>
            <a:pPr algn="ctr"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CH" sz="2400" i="1" dirty="0" smtClean="0">
                <a:solidFill>
                  <a:srgbClr val="FFFFFF"/>
                </a:solidFill>
              </a:rPr>
              <a:t>LCG - UMR CNRS 5146 </a:t>
            </a:r>
            <a:endParaRPr lang="fr-CH" sz="2400" i="1" dirty="0">
              <a:solidFill>
                <a:srgbClr val="FFFFFF"/>
              </a:solidFill>
            </a:endParaRPr>
          </a:p>
        </p:txBody>
      </p:sp>
      <p:pic>
        <p:nvPicPr>
          <p:cNvPr id="6" name="Picture 2" descr="D:\badel\Documents\Mes images\logo_ci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71" y="818373"/>
            <a:ext cx="739742" cy="73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del\Documents\Mes images\logo_cnrs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0" y="826643"/>
            <a:ext cx="723202" cy="7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bandeau_ppt_f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599" y="942975"/>
            <a:ext cx="8916989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buClrTx/>
              <a:buFont typeface="Wingdings" pitchFamily="2" charset="2"/>
              <a:buChar char=""/>
            </a:pPr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plan de </a:t>
            </a:r>
            <a:r>
              <a:rPr lang="en-GB" dirty="0" err="1" smtClean="0"/>
              <a:t>texte</a:t>
            </a:r>
            <a:endParaRPr lang="en-GB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GB" dirty="0" smtClean="0"/>
              <a:t>Second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marL="809625" lvl="2" indent="0">
              <a:buNone/>
            </a:pPr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740569"/>
            <a:ext cx="5769864" cy="157956"/>
          </a:xfrm>
          <a:prstGeom prst="rect">
            <a:avLst/>
          </a:prstGeom>
          <a:gradFill flip="none" rotWithShape="1">
            <a:gsLst>
              <a:gs pos="0">
                <a:srgbClr val="0F6DB2">
                  <a:shade val="30000"/>
                  <a:satMod val="115000"/>
                </a:srgbClr>
              </a:gs>
              <a:gs pos="50000">
                <a:srgbClr val="0F6DB2">
                  <a:shade val="67500"/>
                  <a:satMod val="115000"/>
                </a:srgbClr>
              </a:gs>
              <a:gs pos="100000">
                <a:srgbClr val="0F6DB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5769864" y="757237"/>
            <a:ext cx="3374136" cy="141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a-DK" smtClean="0"/>
              <a:t>Pierre BADEL - EMSE</a:t>
            </a:r>
            <a:endParaRPr lang="fr-FR" dirty="0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16063" y="57150"/>
            <a:ext cx="50720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</a:t>
            </a:r>
            <a:r>
              <a:rPr lang="en-GB" dirty="0" err="1" smtClean="0"/>
              <a:t>texte</a:t>
            </a:r>
            <a:r>
              <a:rPr lang="en-GB" dirty="0" smtClean="0"/>
              <a:t>-titre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6723063"/>
            <a:ext cx="533400" cy="134937"/>
          </a:xfrm>
          <a:prstGeom prst="rect">
            <a:avLst/>
          </a:prstGeom>
          <a:solidFill>
            <a:srgbClr val="6991C5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7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DC1323D-59DF-4818-BCE0-F4672B521C97}" type="slidenum">
              <a:rPr lang="fr-FR" sz="1000">
                <a:solidFill>
                  <a:srgbClr val="FFFFFF"/>
                </a:solidFill>
              </a:rPr>
              <a:pPr algn="ctr">
                <a:lnSpc>
                  <a:spcPct val="97000"/>
                </a:lnSpc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‹N°›</a:t>
            </a:fld>
            <a:endParaRPr lang="fr-FR" sz="10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668338"/>
            <a:ext cx="45719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</p:sldLayoutIdLst>
  <p:hf sldNum="0" hdr="0" dt="0"/>
  <p:txStyles>
    <p:titleStyle>
      <a:lvl1pPr marL="361950" indent="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ucida Sans Unicode" pitchFamily="34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inux Biolinum G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inux Biolinum G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inux Biolinum G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FFFFFF"/>
          </a:solidFill>
          <a:latin typeface="Linux Biolinum G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ts val="5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lang="en-GB" sz="2000" b="1" dirty="0" smtClean="0">
          <a:solidFill>
            <a:srgbClr val="00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49263" rtl="0" eaLnBrk="0" fontAlgn="base" hangingPunct="0">
        <a:lnSpc>
          <a:spcPct val="97000"/>
        </a:lnSpc>
        <a:spcBef>
          <a:spcPts val="5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lang="en-GB" sz="1600" dirty="0" smtClean="0">
          <a:solidFill>
            <a:srgbClr val="000000"/>
          </a:solidFill>
          <a:latin typeface="Calibri" pitchFamily="34" charset="0"/>
          <a:cs typeface="Calibri" pitchFamily="34" charset="0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lang="en-GB" sz="1400" dirty="0" smtClean="0">
          <a:solidFill>
            <a:srgbClr val="000000"/>
          </a:solidFill>
          <a:latin typeface="Calibri" pitchFamily="34" charset="0"/>
          <a:cs typeface="Calibri" pitchFamily="34" charset="0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4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lang="en-GB" sz="1400" dirty="0" smtClean="0">
          <a:solidFill>
            <a:srgbClr val="000000"/>
          </a:solidFill>
          <a:latin typeface="Calibri" pitchFamily="34" charset="0"/>
          <a:cs typeface="Calibri" pitchFamily="34" charset="0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4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lang="en-GB" sz="2800" dirty="0" smtClean="0">
          <a:solidFill>
            <a:srgbClr val="000000"/>
          </a:solidFill>
          <a:latin typeface="Calibri" pitchFamily="34" charset="0"/>
          <a:cs typeface="Calibri" pitchFamily="34" charset="0"/>
        </a:defRPr>
      </a:lvl5pPr>
      <a:lvl6pPr marL="25146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sz="16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sz="16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sz="16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7000"/>
        </a:lnSpc>
        <a:spcBef>
          <a:spcPts val="475"/>
        </a:spcBef>
        <a:spcAft>
          <a:spcPct val="0"/>
        </a:spcAft>
        <a:buClr>
          <a:srgbClr val="0F6DB2"/>
        </a:buClr>
        <a:buSzPct val="100000"/>
        <a:buFont typeface="Wingdings 3" pitchFamily="18" charset="2"/>
        <a:buChar char="}"/>
        <a:defRPr sz="16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5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6.wmf"/><Relationship Id="rId31" Type="http://schemas.openxmlformats.org/officeDocument/2006/relationships/image" Target="../media/image41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6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4.wmf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75.wmf"/><Relationship Id="rId10" Type="http://schemas.openxmlformats.org/officeDocument/2006/relationships/image" Target="../media/image73.wmf"/><Relationship Id="rId19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1.bin"/><Relationship Id="rId14" Type="http://schemas.openxmlformats.org/officeDocument/2006/relationships/oleObject" Target="../embeddings/oleObject7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85.wmf"/><Relationship Id="rId26" Type="http://schemas.openxmlformats.org/officeDocument/2006/relationships/image" Target="../media/image89.w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1.bin"/><Relationship Id="rId24" Type="http://schemas.openxmlformats.org/officeDocument/2006/relationships/image" Target="../media/image88.w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3.wmf"/><Relationship Id="rId22" Type="http://schemas.openxmlformats.org/officeDocument/2006/relationships/image" Target="../media/image8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0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16.wmf"/><Relationship Id="rId26" Type="http://schemas.openxmlformats.org/officeDocument/2006/relationships/image" Target="../media/image119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5.wmf"/><Relationship Id="rId20" Type="http://schemas.openxmlformats.org/officeDocument/2006/relationships/image" Target="../media/image117.wmf"/><Relationship Id="rId29" Type="http://schemas.openxmlformats.org/officeDocument/2006/relationships/image" Target="../media/image12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18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2.bin"/><Relationship Id="rId28" Type="http://schemas.openxmlformats.org/officeDocument/2006/relationships/oleObject" Target="../embeddings/oleObject124.bin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14.wmf"/><Relationship Id="rId22" Type="http://schemas.openxmlformats.org/officeDocument/2006/relationships/oleObject" Target="../embeddings/oleObject121.bin"/><Relationship Id="rId27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oleObject" Target="../embeddings/oleObject136.bin"/><Relationship Id="rId3" Type="http://schemas.openxmlformats.org/officeDocument/2006/relationships/image" Target="../media/image134.jpeg"/><Relationship Id="rId7" Type="http://schemas.openxmlformats.org/officeDocument/2006/relationships/image" Target="../media/image130.wmf"/><Relationship Id="rId12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5.bin"/><Relationship Id="rId5" Type="http://schemas.openxmlformats.org/officeDocument/2006/relationships/image" Target="../media/image129.wmf"/><Relationship Id="rId10" Type="http://schemas.openxmlformats.org/officeDocument/2006/relationships/image" Target="../media/image131.wmf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3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image" Target="../media/image134.jpeg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36.wmf"/><Relationship Id="rId5" Type="http://schemas.openxmlformats.org/officeDocument/2006/relationships/image" Target="../media/image135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144.wmf"/><Relationship Id="rId3" Type="http://schemas.openxmlformats.org/officeDocument/2006/relationships/oleObject" Target="../embeddings/oleObject141.bin"/><Relationship Id="rId21" Type="http://schemas.openxmlformats.org/officeDocument/2006/relationships/oleObject" Target="../embeddings/oleObject150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41.wmf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wmf"/><Relationship Id="rId20" Type="http://schemas.openxmlformats.org/officeDocument/2006/relationships/image" Target="../media/image14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149.bin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42.wmf"/><Relationship Id="rId22" Type="http://schemas.openxmlformats.org/officeDocument/2006/relationships/image" Target="../media/image14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5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60.wmf"/><Relationship Id="rId26" Type="http://schemas.openxmlformats.org/officeDocument/2006/relationships/image" Target="../media/image164.wmf"/><Relationship Id="rId3" Type="http://schemas.openxmlformats.org/officeDocument/2006/relationships/oleObject" Target="../embeddings/oleObject157.bin"/><Relationship Id="rId21" Type="http://schemas.openxmlformats.org/officeDocument/2006/relationships/oleObject" Target="../embeddings/oleObject166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61.bin"/><Relationship Id="rId24" Type="http://schemas.openxmlformats.org/officeDocument/2006/relationships/image" Target="../media/image163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23" Type="http://schemas.openxmlformats.org/officeDocument/2006/relationships/oleObject" Target="../embeddings/oleObject167.bin"/><Relationship Id="rId28" Type="http://schemas.openxmlformats.org/officeDocument/2006/relationships/image" Target="../media/image165.wmf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58.wmf"/><Relationship Id="rId22" Type="http://schemas.openxmlformats.org/officeDocument/2006/relationships/image" Target="../media/image162.wmf"/><Relationship Id="rId27" Type="http://schemas.openxmlformats.org/officeDocument/2006/relationships/oleObject" Target="../embeddings/oleObject16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71.bin"/><Relationship Id="rId10" Type="http://schemas.openxmlformats.org/officeDocument/2006/relationships/image" Target="../media/image169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17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7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8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75.wmf"/><Relationship Id="rId4" Type="http://schemas.openxmlformats.org/officeDocument/2006/relationships/image" Target="../media/image172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7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80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8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86.w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190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338738"/>
            <a:ext cx="7772400" cy="1506537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 dirty="0" smtClean="0"/>
              <a:t>Bases de MMC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997200"/>
            <a:ext cx="4572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/>
          <a:p>
            <a:pPr algn="ctr"/>
            <a:r>
              <a:rPr lang="fr-FR" b="1" dirty="0" smtClean="0"/>
              <a:t>Pierre BADEL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Notion fondamentale : 2 configurations géométriques du système</a:t>
            </a:r>
            <a:endParaRPr lang="fr-FR" dirty="0"/>
          </a:p>
          <a:p>
            <a:pPr lvl="1"/>
            <a:endParaRPr lang="fr-FR" sz="8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Configurations du système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itchFamily="34" charset="0"/>
                <a:cs typeface="Calibri" pitchFamily="34" charset="0"/>
              </a:rPr>
              <a:t>Pierre BADEL - EMSE</a:t>
            </a: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5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</a:t>
            </a:r>
            <a:r>
              <a:rPr lang="fr-FR" dirty="0" smtClean="0"/>
              <a:t>1 </a:t>
            </a:r>
            <a:r>
              <a:rPr lang="fr-FR" dirty="0"/>
              <a:t>– </a:t>
            </a:r>
            <a:r>
              <a:rPr lang="fr-FR" dirty="0" smtClean="0"/>
              <a:t>Description du mouvement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1981229" y="1410263"/>
            <a:ext cx="5181542" cy="2560576"/>
            <a:chOff x="1517090" y="1718454"/>
            <a:chExt cx="6109820" cy="3019306"/>
          </a:xfrm>
        </p:grpSpPr>
        <p:sp>
          <p:nvSpPr>
            <p:cNvPr id="5177" name="AutoShape 40"/>
            <p:cNvSpPr>
              <a:spLocks noChangeArrowheads="1"/>
            </p:cNvSpPr>
            <p:nvPr/>
          </p:nvSpPr>
          <p:spPr bwMode="auto">
            <a:xfrm>
              <a:off x="1517090" y="2597443"/>
              <a:ext cx="1520453" cy="2116668"/>
            </a:xfrm>
            <a:prstGeom prst="can">
              <a:avLst>
                <a:gd name="adj" fmla="val 33687"/>
              </a:avLst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178" name="Group 46"/>
            <p:cNvGrpSpPr>
              <a:grpSpLocks/>
            </p:cNvGrpSpPr>
            <p:nvPr/>
          </p:nvGrpSpPr>
          <p:grpSpPr bwMode="auto">
            <a:xfrm>
              <a:off x="5194185" y="2388535"/>
              <a:ext cx="2432725" cy="2349225"/>
              <a:chOff x="4128" y="3473"/>
              <a:chExt cx="608" cy="596"/>
            </a:xfrm>
          </p:grpSpPr>
          <p:sp>
            <p:nvSpPr>
              <p:cNvPr id="5186" name="Oval 41"/>
              <p:cNvSpPr>
                <a:spLocks noChangeArrowheads="1"/>
              </p:cNvSpPr>
              <p:nvPr/>
            </p:nvSpPr>
            <p:spPr bwMode="auto">
              <a:xfrm rot="990262">
                <a:off x="4344" y="3478"/>
                <a:ext cx="392" cy="11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7" name="Oval 42"/>
              <p:cNvSpPr>
                <a:spLocks noChangeArrowheads="1"/>
              </p:cNvSpPr>
              <p:nvPr/>
            </p:nvSpPr>
            <p:spPr bwMode="auto">
              <a:xfrm>
                <a:off x="4193" y="3957"/>
                <a:ext cx="392" cy="11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8" name="Rectangle 43"/>
              <p:cNvSpPr>
                <a:spLocks noChangeArrowheads="1"/>
              </p:cNvSpPr>
              <p:nvPr/>
            </p:nvSpPr>
            <p:spPr bwMode="auto">
              <a:xfrm>
                <a:off x="4128" y="3886"/>
                <a:ext cx="529" cy="1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9" name="Freeform 44"/>
              <p:cNvSpPr>
                <a:spLocks/>
              </p:cNvSpPr>
              <p:nvPr/>
            </p:nvSpPr>
            <p:spPr bwMode="auto">
              <a:xfrm>
                <a:off x="4189" y="3473"/>
                <a:ext cx="164" cy="543"/>
              </a:xfrm>
              <a:custGeom>
                <a:avLst/>
                <a:gdLst>
                  <a:gd name="T0" fmla="*/ 5 w 164"/>
                  <a:gd name="T1" fmla="*/ 543 h 543"/>
                  <a:gd name="T2" fmla="*/ 5 w 164"/>
                  <a:gd name="T3" fmla="*/ 394 h 543"/>
                  <a:gd name="T4" fmla="*/ 38 w 164"/>
                  <a:gd name="T5" fmla="*/ 210 h 543"/>
                  <a:gd name="T6" fmla="*/ 83 w 164"/>
                  <a:gd name="T7" fmla="*/ 99 h 543"/>
                  <a:gd name="T8" fmla="*/ 164 w 164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43">
                    <a:moveTo>
                      <a:pt x="5" y="543"/>
                    </a:moveTo>
                    <a:cubicBezTo>
                      <a:pt x="2" y="496"/>
                      <a:pt x="0" y="449"/>
                      <a:pt x="5" y="394"/>
                    </a:cubicBezTo>
                    <a:cubicBezTo>
                      <a:pt x="10" y="339"/>
                      <a:pt x="25" y="259"/>
                      <a:pt x="38" y="210"/>
                    </a:cubicBezTo>
                    <a:cubicBezTo>
                      <a:pt x="51" y="161"/>
                      <a:pt x="62" y="134"/>
                      <a:pt x="83" y="99"/>
                    </a:cubicBezTo>
                    <a:cubicBezTo>
                      <a:pt x="104" y="64"/>
                      <a:pt x="134" y="32"/>
                      <a:pt x="164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90" name="Freeform 45"/>
              <p:cNvSpPr>
                <a:spLocks/>
              </p:cNvSpPr>
              <p:nvPr/>
            </p:nvSpPr>
            <p:spPr bwMode="auto">
              <a:xfrm>
                <a:off x="4581" y="3598"/>
                <a:ext cx="142" cy="417"/>
              </a:xfrm>
              <a:custGeom>
                <a:avLst/>
                <a:gdLst>
                  <a:gd name="T0" fmla="*/ 5 w 164"/>
                  <a:gd name="T1" fmla="*/ 543 h 543"/>
                  <a:gd name="T2" fmla="*/ 5 w 164"/>
                  <a:gd name="T3" fmla="*/ 394 h 543"/>
                  <a:gd name="T4" fmla="*/ 38 w 164"/>
                  <a:gd name="T5" fmla="*/ 210 h 543"/>
                  <a:gd name="T6" fmla="*/ 83 w 164"/>
                  <a:gd name="T7" fmla="*/ 99 h 543"/>
                  <a:gd name="T8" fmla="*/ 164 w 164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43">
                    <a:moveTo>
                      <a:pt x="5" y="543"/>
                    </a:moveTo>
                    <a:cubicBezTo>
                      <a:pt x="2" y="496"/>
                      <a:pt x="0" y="449"/>
                      <a:pt x="5" y="394"/>
                    </a:cubicBezTo>
                    <a:cubicBezTo>
                      <a:pt x="10" y="339"/>
                      <a:pt x="25" y="259"/>
                      <a:pt x="38" y="210"/>
                    </a:cubicBezTo>
                    <a:cubicBezTo>
                      <a:pt x="51" y="161"/>
                      <a:pt x="62" y="134"/>
                      <a:pt x="83" y="99"/>
                    </a:cubicBezTo>
                    <a:cubicBezTo>
                      <a:pt x="104" y="64"/>
                      <a:pt x="134" y="32"/>
                      <a:pt x="164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179" name="Text Box 47"/>
            <p:cNvSpPr txBox="1">
              <a:spLocks noChangeArrowheads="1"/>
            </p:cNvSpPr>
            <p:nvPr/>
          </p:nvSpPr>
          <p:spPr bwMode="auto">
            <a:xfrm>
              <a:off x="1657132" y="3504022"/>
              <a:ext cx="480837" cy="32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>
                  <a:latin typeface="Calibri" pitchFamily="34" charset="0"/>
                  <a:cs typeface="Calibri" pitchFamily="34" charset="0"/>
                </a:rPr>
                <a:t>(C</a:t>
              </a:r>
              <a:r>
                <a:rPr lang="fr-FR" sz="1200" baseline="-25000">
                  <a:latin typeface="Calibri" pitchFamily="34" charset="0"/>
                  <a:cs typeface="Calibri" pitchFamily="34" charset="0"/>
                </a:rPr>
                <a:t>0</a:t>
              </a:r>
              <a:r>
                <a:rPr lang="fr-FR" sz="1200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5180" name="Text Box 48"/>
            <p:cNvSpPr txBox="1">
              <a:spLocks noChangeArrowheads="1"/>
            </p:cNvSpPr>
            <p:nvPr/>
          </p:nvSpPr>
          <p:spPr bwMode="auto">
            <a:xfrm>
              <a:off x="5758353" y="3504022"/>
              <a:ext cx="420351" cy="32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>
                  <a:latin typeface="Calibri" pitchFamily="34" charset="0"/>
                  <a:cs typeface="Calibri" pitchFamily="34" charset="0"/>
                </a:rPr>
                <a:t>(C)</a:t>
              </a:r>
            </a:p>
          </p:txBody>
        </p:sp>
        <p:sp>
          <p:nvSpPr>
            <p:cNvPr id="5181" name="Freeform 49"/>
            <p:cNvSpPr>
              <a:spLocks/>
            </p:cNvSpPr>
            <p:nvPr/>
          </p:nvSpPr>
          <p:spPr bwMode="auto">
            <a:xfrm>
              <a:off x="3553697" y="3267524"/>
              <a:ext cx="1568467" cy="240441"/>
            </a:xfrm>
            <a:custGeom>
              <a:avLst/>
              <a:gdLst>
                <a:gd name="T0" fmla="*/ 0 w 392"/>
                <a:gd name="T1" fmla="*/ 60 h 61"/>
                <a:gd name="T2" fmla="*/ 186 w 392"/>
                <a:gd name="T3" fmla="*/ 1 h 61"/>
                <a:gd name="T4" fmla="*/ 392 w 3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61">
                  <a:moveTo>
                    <a:pt x="0" y="60"/>
                  </a:moveTo>
                  <a:cubicBezTo>
                    <a:pt x="31" y="50"/>
                    <a:pt x="101" y="2"/>
                    <a:pt x="186" y="1"/>
                  </a:cubicBezTo>
                  <a:cubicBezTo>
                    <a:pt x="271" y="0"/>
                    <a:pt x="349" y="49"/>
                    <a:pt x="392" y="6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82" name="Line 50"/>
            <p:cNvSpPr>
              <a:spLocks noChangeShapeType="1"/>
            </p:cNvSpPr>
            <p:nvPr/>
          </p:nvSpPr>
          <p:spPr bwMode="auto">
            <a:xfrm flipV="1">
              <a:off x="2285319" y="2041670"/>
              <a:ext cx="0" cy="792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83" name="Line 51"/>
            <p:cNvSpPr>
              <a:spLocks noChangeShapeType="1"/>
            </p:cNvSpPr>
            <p:nvPr/>
          </p:nvSpPr>
          <p:spPr bwMode="auto">
            <a:xfrm flipV="1">
              <a:off x="6842676" y="1923420"/>
              <a:ext cx="320095" cy="7055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518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441973"/>
                </p:ext>
              </p:extLst>
            </p:nvPr>
          </p:nvGraphicFramePr>
          <p:xfrm>
            <a:off x="2357340" y="1931303"/>
            <a:ext cx="352105" cy="504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3" name="Equation" r:id="rId3" imgW="139680" imgH="203040" progId="Equation.DSMT4">
                    <p:embed/>
                  </p:oleObj>
                </mc:Choice>
                <mc:Fallback>
                  <p:oleObj name="Equation" r:id="rId3" imgW="139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340" y="1931303"/>
                          <a:ext cx="352105" cy="504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85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2151746"/>
                </p:ext>
              </p:extLst>
            </p:nvPr>
          </p:nvGraphicFramePr>
          <p:xfrm>
            <a:off x="7166773" y="1718454"/>
            <a:ext cx="320095" cy="504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4" name="Equation" r:id="rId5" imgW="126720" imgH="203040" progId="Equation.DSMT4">
                    <p:embed/>
                  </p:oleObj>
                </mc:Choice>
                <mc:Fallback>
                  <p:oleObj name="Equation" r:id="rId5" imgW="126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6773" y="1718454"/>
                          <a:ext cx="320095" cy="504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Connecteur droit 5"/>
            <p:cNvCxnSpPr/>
            <p:nvPr/>
          </p:nvCxnSpPr>
          <p:spPr bwMode="auto">
            <a:xfrm>
              <a:off x="2285319" y="2716727"/>
              <a:ext cx="12450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eur droit 8"/>
            <p:cNvCxnSpPr/>
            <p:nvPr/>
          </p:nvCxnSpPr>
          <p:spPr bwMode="auto">
            <a:xfrm>
              <a:off x="2409825" y="2716727"/>
              <a:ext cx="0" cy="11721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eur droit 10"/>
            <p:cNvCxnSpPr/>
            <p:nvPr/>
          </p:nvCxnSpPr>
          <p:spPr bwMode="auto">
            <a:xfrm>
              <a:off x="6889750" y="2504002"/>
              <a:ext cx="116975" cy="5715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91" name="Connecteur droit 5190"/>
            <p:cNvCxnSpPr/>
            <p:nvPr/>
          </p:nvCxnSpPr>
          <p:spPr bwMode="auto">
            <a:xfrm flipV="1">
              <a:off x="6960713" y="2561152"/>
              <a:ext cx="44675" cy="11697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22376" y="5191197"/>
            <a:ext cx="7702424" cy="70391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Configurations initiale et déformée sont différentes!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(mais considérées très proches sous l’hypothèse de petites perturbations, HPP)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22376" y="5997292"/>
            <a:ext cx="7702424" cy="64851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On peut définir/écrire toute équation/grandeur dans l’une ou l’autre des configurations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684019" y="4126639"/>
            <a:ext cx="1953354" cy="630942"/>
            <a:chOff x="1684019" y="4126639"/>
            <a:chExt cx="1953354" cy="630942"/>
          </a:xfrm>
        </p:grpSpPr>
        <p:sp>
          <p:nvSpPr>
            <p:cNvPr id="4" name="ZoneTexte 3"/>
            <p:cNvSpPr txBox="1"/>
            <p:nvPr/>
          </p:nvSpPr>
          <p:spPr>
            <a:xfrm>
              <a:off x="1684019" y="4126639"/>
              <a:ext cx="1897443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Calibri" pitchFamily="34" charset="0"/>
                  <a:cs typeface="Calibri" pitchFamily="34" charset="0"/>
                </a:rPr>
                <a:t>Configuration initiale</a:t>
              </a:r>
            </a:p>
            <a:p>
              <a:pPr algn="ctr"/>
              <a:r>
                <a:rPr lang="fr-FR" sz="1400" dirty="0" smtClean="0">
                  <a:latin typeface="Calibri" pitchFamily="34" charset="0"/>
                  <a:cs typeface="Calibri" pitchFamily="34" charset="0"/>
                </a:rPr>
                <a:t>Variable lagrangienne </a:t>
              </a:r>
              <a:r>
                <a:rPr lang="fr-FR" sz="1400" dirty="0">
                  <a:latin typeface="Calibri" pitchFamily="34" charset="0"/>
                  <a:cs typeface="Calibri" pitchFamily="34" charset="0"/>
                </a:rPr>
                <a:t>: </a:t>
              </a:r>
            </a:p>
          </p:txBody>
        </p:sp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477375"/>
                </p:ext>
              </p:extLst>
            </p:nvPr>
          </p:nvGraphicFramePr>
          <p:xfrm>
            <a:off x="3470686" y="4463446"/>
            <a:ext cx="16668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5" name="Equation" r:id="rId7" imgW="139680" imgH="190440" progId="Equation.DSMT4">
                    <p:embed/>
                  </p:oleObj>
                </mc:Choice>
                <mc:Fallback>
                  <p:oleObj name="Equation" r:id="rId7" imgW="139680" imgH="19044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686" y="4463446"/>
                          <a:ext cx="166687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e 9"/>
          <p:cNvGrpSpPr/>
          <p:nvPr/>
        </p:nvGrpSpPr>
        <p:grpSpPr>
          <a:xfrm>
            <a:off x="4548961" y="4126639"/>
            <a:ext cx="2896435" cy="630942"/>
            <a:chOff x="4548961" y="4126639"/>
            <a:chExt cx="2896435" cy="630942"/>
          </a:xfrm>
        </p:grpSpPr>
        <p:sp>
          <p:nvSpPr>
            <p:cNvPr id="28" name="ZoneTexte 27"/>
            <p:cNvSpPr txBox="1"/>
            <p:nvPr/>
          </p:nvSpPr>
          <p:spPr>
            <a:xfrm>
              <a:off x="4548961" y="4126639"/>
              <a:ext cx="289643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smtClean="0">
                  <a:latin typeface="Calibri" pitchFamily="34" charset="0"/>
                  <a:cs typeface="Calibri" pitchFamily="34" charset="0"/>
                </a:rPr>
                <a:t>Configuration actuelle (ou déformée)</a:t>
              </a:r>
            </a:p>
            <a:p>
              <a:pPr algn="ctr"/>
              <a:r>
                <a:rPr lang="fr-FR" sz="1400" dirty="0" smtClean="0">
                  <a:latin typeface="Calibri" pitchFamily="34" charset="0"/>
                  <a:cs typeface="Calibri" pitchFamily="34" charset="0"/>
                </a:rPr>
                <a:t>Variable eulérienne </a:t>
              </a:r>
              <a:r>
                <a:rPr lang="fr-FR" sz="1400" dirty="0">
                  <a:latin typeface="Calibri" pitchFamily="34" charset="0"/>
                  <a:cs typeface="Calibri" pitchFamily="34" charset="0"/>
                </a:rPr>
                <a:t>: </a:t>
              </a:r>
            </a:p>
          </p:txBody>
        </p:sp>
        <p:graphicFrame>
          <p:nvGraphicFramePr>
            <p:cNvPr id="30" name="Obje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720747"/>
                </p:ext>
              </p:extLst>
            </p:nvPr>
          </p:nvGraphicFramePr>
          <p:xfrm>
            <a:off x="6755384" y="4463161"/>
            <a:ext cx="152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86" name="Equation" r:id="rId9" imgW="126720" imgH="190440" progId="Equation.DSMT4">
                    <p:embed/>
                  </p:oleObj>
                </mc:Choice>
                <mc:Fallback>
                  <p:oleObj name="Equation" r:id="rId9" imgW="1267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5384" y="4463161"/>
                          <a:ext cx="1524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785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Fonction placement (</a:t>
            </a:r>
            <a:r>
              <a:rPr lang="fr-FR" i="1" dirty="0" err="1" smtClean="0"/>
              <a:t>mapping</a:t>
            </a:r>
            <a:r>
              <a:rPr lang="fr-FR" dirty="0" smtClean="0"/>
              <a:t>) : description globale du mouvement du solide</a:t>
            </a:r>
            <a:endParaRPr lang="fr-FR" dirty="0"/>
          </a:p>
          <a:p>
            <a:pPr lvl="1"/>
            <a:endParaRPr lang="fr-FR" sz="800" dirty="0"/>
          </a:p>
          <a:p>
            <a:pPr lvl="1"/>
            <a:r>
              <a:rPr lang="fr-FR" dirty="0" smtClean="0"/>
              <a:t>Fonction qui, à chaque point matériel    </a:t>
            </a:r>
            <a:r>
              <a:rPr lang="fr-FR" dirty="0"/>
              <a:t>de (C</a:t>
            </a:r>
            <a:r>
              <a:rPr lang="fr-FR" baseline="-25000" dirty="0"/>
              <a:t>0</a:t>
            </a:r>
            <a:r>
              <a:rPr lang="fr-FR" dirty="0" smtClean="0"/>
              <a:t>), associe    de (C)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Mouvement du solide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itchFamily="34" charset="0"/>
                <a:cs typeface="Calibri" pitchFamily="34" charset="0"/>
              </a:rPr>
              <a:t>Pierre BADEL - EMSE</a:t>
            </a:r>
            <a:endParaRPr lang="fr-FR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520990" y="2001838"/>
            <a:ext cx="6954455" cy="2933700"/>
            <a:chOff x="1520990" y="2001838"/>
            <a:chExt cx="6954455" cy="2933700"/>
          </a:xfrm>
        </p:grpSpPr>
        <p:sp>
          <p:nvSpPr>
            <p:cNvPr id="5181" name="Freeform 49"/>
            <p:cNvSpPr>
              <a:spLocks/>
            </p:cNvSpPr>
            <p:nvPr/>
          </p:nvSpPr>
          <p:spPr bwMode="auto">
            <a:xfrm>
              <a:off x="3185962" y="2998887"/>
              <a:ext cx="2782736" cy="236499"/>
            </a:xfrm>
            <a:custGeom>
              <a:avLst/>
              <a:gdLst>
                <a:gd name="T0" fmla="*/ 0 w 392"/>
                <a:gd name="T1" fmla="*/ 60 h 61"/>
                <a:gd name="T2" fmla="*/ 186 w 392"/>
                <a:gd name="T3" fmla="*/ 1 h 61"/>
                <a:gd name="T4" fmla="*/ 392 w 3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61">
                  <a:moveTo>
                    <a:pt x="0" y="60"/>
                  </a:moveTo>
                  <a:cubicBezTo>
                    <a:pt x="31" y="50"/>
                    <a:pt x="101" y="2"/>
                    <a:pt x="186" y="1"/>
                  </a:cubicBezTo>
                  <a:cubicBezTo>
                    <a:pt x="271" y="0"/>
                    <a:pt x="349" y="49"/>
                    <a:pt x="392" y="6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520990" y="2001838"/>
              <a:ext cx="2036607" cy="2933700"/>
              <a:chOff x="1520990" y="2001838"/>
              <a:chExt cx="2036607" cy="2933700"/>
            </a:xfrm>
          </p:grpSpPr>
          <p:sp>
            <p:nvSpPr>
              <p:cNvPr id="5177" name="AutoShape 40"/>
              <p:cNvSpPr>
                <a:spLocks noChangeArrowheads="1"/>
              </p:cNvSpPr>
              <p:nvPr/>
            </p:nvSpPr>
            <p:spPr bwMode="auto">
              <a:xfrm>
                <a:off x="1520990" y="2328806"/>
                <a:ext cx="1520453" cy="2116667"/>
              </a:xfrm>
              <a:prstGeom prst="can">
                <a:avLst>
                  <a:gd name="adj" fmla="val 33687"/>
                </a:avLst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79" name="Text Box 47"/>
              <p:cNvSpPr txBox="1">
                <a:spLocks noChangeArrowheads="1"/>
              </p:cNvSpPr>
              <p:nvPr/>
            </p:nvSpPr>
            <p:spPr bwMode="auto">
              <a:xfrm>
                <a:off x="1661032" y="3235386"/>
                <a:ext cx="407782" cy="279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sz="1200">
                    <a:latin typeface="Calibri" pitchFamily="34" charset="0"/>
                    <a:cs typeface="Calibri" pitchFamily="34" charset="0"/>
                  </a:rPr>
                  <a:t>(C</a:t>
                </a:r>
                <a:r>
                  <a:rPr lang="fr-FR" sz="1200" baseline="-25000"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fr-FR" sz="1200">
                    <a:latin typeface="Calibri" pitchFamily="34" charset="0"/>
                    <a:cs typeface="Calibri" pitchFamily="34" charset="0"/>
                  </a:rPr>
                  <a:t>)</a:t>
                </a:r>
              </a:p>
            </p:txBody>
          </p:sp>
          <p:grpSp>
            <p:nvGrpSpPr>
              <p:cNvPr id="36" name="Groupe 35"/>
              <p:cNvGrpSpPr/>
              <p:nvPr/>
            </p:nvGrpSpPr>
            <p:grpSpPr>
              <a:xfrm>
                <a:off x="1868327" y="2119900"/>
                <a:ext cx="1689270" cy="2663217"/>
                <a:chOff x="1864426" y="2894435"/>
                <a:chExt cx="1689270" cy="2663217"/>
              </a:xfrm>
            </p:grpSpPr>
            <p:cxnSp>
              <p:nvCxnSpPr>
                <p:cNvPr id="37" name="Connecteur droit 36"/>
                <p:cNvCxnSpPr/>
                <p:nvPr/>
              </p:nvCxnSpPr>
              <p:spPr bwMode="auto">
                <a:xfrm>
                  <a:off x="2277315" y="4995185"/>
                  <a:ext cx="1276381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 bwMode="auto">
                <a:xfrm flipH="1" flipV="1">
                  <a:off x="2277315" y="2894435"/>
                  <a:ext cx="1" cy="210075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 bwMode="auto">
                <a:xfrm flipH="1">
                  <a:off x="1864426" y="4995185"/>
                  <a:ext cx="412890" cy="562467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2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4698026"/>
                  </p:ext>
                </p:extLst>
              </p:nvPr>
            </p:nvGraphicFramePr>
            <p:xfrm>
              <a:off x="2366963" y="2001838"/>
              <a:ext cx="266700" cy="303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2" name="Equation" r:id="rId4" imgW="177480" imgH="203040" progId="Equation.DSMT4">
                      <p:embed/>
                    </p:oleObj>
                  </mc:Choice>
                  <mc:Fallback>
                    <p:oleObj name="Equation" r:id="rId4" imgW="1774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6963" y="2001838"/>
                            <a:ext cx="266700" cy="303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5290958"/>
                  </p:ext>
                </p:extLst>
              </p:nvPr>
            </p:nvGraphicFramePr>
            <p:xfrm>
              <a:off x="2005013" y="4630738"/>
              <a:ext cx="2667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3" name="Equation" r:id="rId6" imgW="177480" imgH="203040" progId="Equation.DSMT4">
                      <p:embed/>
                    </p:oleObj>
                  </mc:Choice>
                  <mc:Fallback>
                    <p:oleObj name="Equation" r:id="rId6" imgW="1774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5013" y="4630738"/>
                            <a:ext cx="2667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3609254"/>
                  </p:ext>
                </p:extLst>
              </p:nvPr>
            </p:nvGraphicFramePr>
            <p:xfrm>
              <a:off x="3257457" y="4220650"/>
              <a:ext cx="2667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4" name="Equation" r:id="rId8" imgW="177480" imgH="203040" progId="Equation.DSMT4">
                      <p:embed/>
                    </p:oleObj>
                  </mc:Choice>
                  <mc:Fallback>
                    <p:oleObj name="Equation" r:id="rId8" imgW="1774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7457" y="4220650"/>
                            <a:ext cx="26670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e 5"/>
            <p:cNvGrpSpPr/>
            <p:nvPr/>
          </p:nvGrpSpPr>
          <p:grpSpPr>
            <a:xfrm>
              <a:off x="5762253" y="2036763"/>
              <a:ext cx="2713192" cy="2898775"/>
              <a:chOff x="5762253" y="2036763"/>
              <a:chExt cx="2713192" cy="2898775"/>
            </a:xfrm>
          </p:grpSpPr>
          <p:sp>
            <p:nvSpPr>
              <p:cNvPr id="5186" name="Oval 41"/>
              <p:cNvSpPr>
                <a:spLocks noChangeArrowheads="1"/>
              </p:cNvSpPr>
              <p:nvPr/>
            </p:nvSpPr>
            <p:spPr bwMode="auto">
              <a:xfrm rot="990262">
                <a:off x="6906978" y="2139606"/>
                <a:ext cx="1568467" cy="441465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7" name="Oval 42"/>
              <p:cNvSpPr>
                <a:spLocks noChangeArrowheads="1"/>
              </p:cNvSpPr>
              <p:nvPr/>
            </p:nvSpPr>
            <p:spPr bwMode="auto">
              <a:xfrm>
                <a:off x="6302798" y="4027658"/>
                <a:ext cx="1568467" cy="441465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8" name="Rectangle 43"/>
              <p:cNvSpPr>
                <a:spLocks noChangeArrowheads="1"/>
              </p:cNvSpPr>
              <p:nvPr/>
            </p:nvSpPr>
            <p:spPr bwMode="auto">
              <a:xfrm>
                <a:off x="6042720" y="3747801"/>
                <a:ext cx="2116631" cy="49270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9" name="Freeform 44"/>
              <p:cNvSpPr>
                <a:spLocks/>
              </p:cNvSpPr>
              <p:nvPr/>
            </p:nvSpPr>
            <p:spPr bwMode="auto">
              <a:xfrm>
                <a:off x="6286793" y="2119898"/>
                <a:ext cx="656196" cy="2140317"/>
              </a:xfrm>
              <a:custGeom>
                <a:avLst/>
                <a:gdLst>
                  <a:gd name="T0" fmla="*/ 5 w 164"/>
                  <a:gd name="T1" fmla="*/ 543 h 543"/>
                  <a:gd name="T2" fmla="*/ 5 w 164"/>
                  <a:gd name="T3" fmla="*/ 394 h 543"/>
                  <a:gd name="T4" fmla="*/ 38 w 164"/>
                  <a:gd name="T5" fmla="*/ 210 h 543"/>
                  <a:gd name="T6" fmla="*/ 83 w 164"/>
                  <a:gd name="T7" fmla="*/ 99 h 543"/>
                  <a:gd name="T8" fmla="*/ 164 w 164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43">
                    <a:moveTo>
                      <a:pt x="5" y="543"/>
                    </a:moveTo>
                    <a:cubicBezTo>
                      <a:pt x="2" y="496"/>
                      <a:pt x="0" y="449"/>
                      <a:pt x="5" y="394"/>
                    </a:cubicBezTo>
                    <a:cubicBezTo>
                      <a:pt x="10" y="339"/>
                      <a:pt x="25" y="259"/>
                      <a:pt x="38" y="210"/>
                    </a:cubicBezTo>
                    <a:cubicBezTo>
                      <a:pt x="51" y="161"/>
                      <a:pt x="62" y="134"/>
                      <a:pt x="83" y="99"/>
                    </a:cubicBezTo>
                    <a:cubicBezTo>
                      <a:pt x="104" y="64"/>
                      <a:pt x="134" y="32"/>
                      <a:pt x="164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90" name="Freeform 45"/>
              <p:cNvSpPr>
                <a:spLocks/>
              </p:cNvSpPr>
              <p:nvPr/>
            </p:nvSpPr>
            <p:spPr bwMode="auto">
              <a:xfrm>
                <a:off x="7855260" y="2612605"/>
                <a:ext cx="568169" cy="1643669"/>
              </a:xfrm>
              <a:custGeom>
                <a:avLst/>
                <a:gdLst>
                  <a:gd name="T0" fmla="*/ 5 w 164"/>
                  <a:gd name="T1" fmla="*/ 543 h 543"/>
                  <a:gd name="T2" fmla="*/ 5 w 164"/>
                  <a:gd name="T3" fmla="*/ 394 h 543"/>
                  <a:gd name="T4" fmla="*/ 38 w 164"/>
                  <a:gd name="T5" fmla="*/ 210 h 543"/>
                  <a:gd name="T6" fmla="*/ 83 w 164"/>
                  <a:gd name="T7" fmla="*/ 99 h 543"/>
                  <a:gd name="T8" fmla="*/ 164 w 164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43">
                    <a:moveTo>
                      <a:pt x="5" y="543"/>
                    </a:moveTo>
                    <a:cubicBezTo>
                      <a:pt x="2" y="496"/>
                      <a:pt x="0" y="449"/>
                      <a:pt x="5" y="394"/>
                    </a:cubicBezTo>
                    <a:cubicBezTo>
                      <a:pt x="10" y="339"/>
                      <a:pt x="25" y="259"/>
                      <a:pt x="38" y="210"/>
                    </a:cubicBezTo>
                    <a:cubicBezTo>
                      <a:pt x="51" y="161"/>
                      <a:pt x="62" y="134"/>
                      <a:pt x="83" y="99"/>
                    </a:cubicBezTo>
                    <a:cubicBezTo>
                      <a:pt x="104" y="64"/>
                      <a:pt x="134" y="32"/>
                      <a:pt x="164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endParaRPr lang="fr-FR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80" name="Text Box 48"/>
              <p:cNvSpPr txBox="1">
                <a:spLocks noChangeArrowheads="1"/>
              </p:cNvSpPr>
              <p:nvPr/>
            </p:nvSpPr>
            <p:spPr bwMode="auto">
              <a:xfrm>
                <a:off x="6606888" y="3235386"/>
                <a:ext cx="356486" cy="279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sz="1200">
                    <a:latin typeface="Calibri" pitchFamily="34" charset="0"/>
                    <a:cs typeface="Calibri" pitchFamily="34" charset="0"/>
                  </a:rPr>
                  <a:t>(C)</a:t>
                </a:r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5762253" y="2119900"/>
                <a:ext cx="1689270" cy="2663217"/>
                <a:chOff x="1864426" y="2894435"/>
                <a:chExt cx="1689270" cy="2663217"/>
              </a:xfrm>
            </p:grpSpPr>
            <p:cxnSp>
              <p:nvCxnSpPr>
                <p:cNvPr id="5" name="Connecteur droit 4"/>
                <p:cNvCxnSpPr/>
                <p:nvPr/>
              </p:nvCxnSpPr>
              <p:spPr bwMode="auto">
                <a:xfrm>
                  <a:off x="2277315" y="4995185"/>
                  <a:ext cx="1276381" cy="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 bwMode="auto">
                <a:xfrm flipV="1">
                  <a:off x="2277316" y="2894435"/>
                  <a:ext cx="0" cy="2100750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 bwMode="auto">
                <a:xfrm flipH="1">
                  <a:off x="1864426" y="4995185"/>
                  <a:ext cx="412890" cy="562467"/>
                </a:xfrm>
                <a:prstGeom prst="line">
                  <a:avLst/>
                </a:pr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5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7378814"/>
                  </p:ext>
                </p:extLst>
              </p:nvPr>
            </p:nvGraphicFramePr>
            <p:xfrm>
              <a:off x="5926138" y="4630738"/>
              <a:ext cx="24765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5" name="Equation" r:id="rId10" imgW="164880" imgH="203040" progId="Equation.DSMT4">
                      <p:embed/>
                    </p:oleObj>
                  </mc:Choice>
                  <mc:Fallback>
                    <p:oleObj name="Equation" r:id="rId10" imgW="1648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26138" y="4630738"/>
                            <a:ext cx="24765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38031"/>
                  </p:ext>
                </p:extLst>
              </p:nvPr>
            </p:nvGraphicFramePr>
            <p:xfrm>
              <a:off x="7229571" y="4178448"/>
              <a:ext cx="24765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6" name="Equation" r:id="rId12" imgW="164880" imgH="203040" progId="Equation.DSMT4">
                      <p:embed/>
                    </p:oleObj>
                  </mc:Choice>
                  <mc:Fallback>
                    <p:oleObj name="Equation" r:id="rId12" imgW="1648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29571" y="4178448"/>
                            <a:ext cx="24765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8643961"/>
                  </p:ext>
                </p:extLst>
              </p:nvPr>
            </p:nvGraphicFramePr>
            <p:xfrm>
              <a:off x="6273800" y="2036763"/>
              <a:ext cx="24765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887" name="Equation" r:id="rId14" imgW="164880" imgH="203040" progId="Equation.DSMT4">
                      <p:embed/>
                    </p:oleObj>
                  </mc:Choice>
                  <mc:Fallback>
                    <p:oleObj name="Equation" r:id="rId14" imgW="16488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73800" y="2036763"/>
                            <a:ext cx="247650" cy="304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03041"/>
              </p:ext>
            </p:extLst>
          </p:nvPr>
        </p:nvGraphicFramePr>
        <p:xfrm>
          <a:off x="2868613" y="5275263"/>
          <a:ext cx="10096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88" name="Equation" r:id="rId16" imgW="672840" imgH="330120" progId="Equation.DSMT4">
                  <p:embed/>
                </p:oleObj>
              </mc:Choice>
              <mc:Fallback>
                <p:oleObj name="Equation" r:id="rId16" imgW="672840" imgH="33012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5275263"/>
                        <a:ext cx="10096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99605"/>
              </p:ext>
            </p:extLst>
          </p:nvPr>
        </p:nvGraphicFramePr>
        <p:xfrm>
          <a:off x="7015163" y="5275263"/>
          <a:ext cx="1352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89" name="Equation" r:id="rId18" imgW="901440" imgH="330120" progId="Equation.DSMT4">
                  <p:embed/>
                </p:oleObj>
              </mc:Choice>
              <mc:Fallback>
                <p:oleObj name="Equation" r:id="rId18" imgW="901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5275263"/>
                        <a:ext cx="1352550" cy="495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57902"/>
              </p:ext>
            </p:extLst>
          </p:nvPr>
        </p:nvGraphicFramePr>
        <p:xfrm>
          <a:off x="7015163" y="5830888"/>
          <a:ext cx="15049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0" name="Equation" r:id="rId20" imgW="1002960" imgH="330120" progId="Equation.DSMT4">
                  <p:embed/>
                </p:oleObj>
              </mc:Choice>
              <mc:Fallback>
                <p:oleObj name="Equation" r:id="rId20" imgW="1002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5830888"/>
                        <a:ext cx="1504950" cy="495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49093"/>
              </p:ext>
            </p:extLst>
          </p:nvPr>
        </p:nvGraphicFramePr>
        <p:xfrm>
          <a:off x="2876550" y="5830888"/>
          <a:ext cx="1085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1" name="Equation" r:id="rId22" imgW="723600" imgH="330120" progId="Equation.DSMT4">
                  <p:embed/>
                </p:oleObj>
              </mc:Choice>
              <mc:Fallback>
                <p:oleObj name="Equation" r:id="rId22" imgW="723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830888"/>
                        <a:ext cx="1085850" cy="495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4803266" y="5322850"/>
            <a:ext cx="1880620" cy="3715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Déplacement </a:t>
            </a:r>
            <a:r>
              <a:rPr lang="fr-FR" b="1" u="sng" dirty="0" smtClean="0">
                <a:latin typeface="Calibri" pitchFamily="34" charset="0"/>
                <a:cs typeface="Calibri" pitchFamily="34" charset="0"/>
              </a:rPr>
              <a:t>u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68288" y="5322850"/>
            <a:ext cx="2401176" cy="3715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Fonction placement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 – Cinématique 	1 – Description </a:t>
            </a:r>
            <a:r>
              <a:rPr lang="fr-FR" dirty="0" smtClean="0"/>
              <a:t>du mouvement</a:t>
            </a:r>
            <a:endParaRPr lang="fr-FR" dirty="0"/>
          </a:p>
          <a:p>
            <a:endParaRPr lang="fr-FR" dirty="0"/>
          </a:p>
        </p:txBody>
      </p: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268239"/>
              </p:ext>
            </p:extLst>
          </p:nvPr>
        </p:nvGraphicFramePr>
        <p:xfrm>
          <a:off x="3918742" y="1579563"/>
          <a:ext cx="16668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2" name="Equation" r:id="rId24" imgW="139680" imgH="190440" progId="Equation.DSMT4">
                  <p:embed/>
                </p:oleObj>
              </mc:Choice>
              <mc:Fallback>
                <p:oleObj name="Equation" r:id="rId24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742" y="1579563"/>
                        <a:ext cx="16668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9752"/>
              </p:ext>
            </p:extLst>
          </p:nvPr>
        </p:nvGraphicFramePr>
        <p:xfrm>
          <a:off x="5359400" y="1579563"/>
          <a:ext cx="15081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93" name="Equation" r:id="rId26" imgW="126720" imgH="190440" progId="Equation.DSMT4">
                  <p:embed/>
                </p:oleObj>
              </mc:Choice>
              <mc:Fallback>
                <p:oleObj name="Equation" r:id="rId2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1579563"/>
                        <a:ext cx="150813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e 40"/>
          <p:cNvGrpSpPr/>
          <p:nvPr/>
        </p:nvGrpSpPr>
        <p:grpSpPr>
          <a:xfrm>
            <a:off x="576263" y="3512424"/>
            <a:ext cx="6664325" cy="1122078"/>
            <a:chOff x="1223963" y="3415213"/>
            <a:chExt cx="4976008" cy="723695"/>
          </a:xfrm>
        </p:grpSpPr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V="1">
              <a:off x="1516063" y="3546770"/>
              <a:ext cx="950913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1223963" y="3864270"/>
              <a:ext cx="2984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/>
                <a:t>O</a:t>
              </a:r>
            </a:p>
          </p:txBody>
        </p:sp>
        <p:graphicFrame>
          <p:nvGraphicFramePr>
            <p:cNvPr id="5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596983"/>
                </p:ext>
              </p:extLst>
            </p:nvPr>
          </p:nvGraphicFramePr>
          <p:xfrm>
            <a:off x="2557448" y="3415213"/>
            <a:ext cx="104294" cy="122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894" name="Equation" r:id="rId28" imgW="139680" imgH="190440" progId="Equation.DSMT4">
                    <p:embed/>
                  </p:oleObj>
                </mc:Choice>
                <mc:Fallback>
                  <p:oleObj name="Equation" r:id="rId28" imgW="1396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7448" y="3415213"/>
                          <a:ext cx="104294" cy="1228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Oval 22"/>
            <p:cNvSpPr>
              <a:spLocks noChangeAspect="1" noChangeArrowheads="1"/>
            </p:cNvSpPr>
            <p:nvPr/>
          </p:nvSpPr>
          <p:spPr bwMode="auto">
            <a:xfrm>
              <a:off x="1481138" y="3951583"/>
              <a:ext cx="66675" cy="682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57" name="Oval 23"/>
            <p:cNvSpPr>
              <a:spLocks noChangeAspect="1" noChangeArrowheads="1"/>
            </p:cNvSpPr>
            <p:nvPr/>
          </p:nvSpPr>
          <p:spPr bwMode="auto">
            <a:xfrm>
              <a:off x="2451101" y="3503908"/>
              <a:ext cx="66675" cy="682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 flipV="1">
              <a:off x="1516063" y="3638845"/>
              <a:ext cx="4253801" cy="3460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5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214189"/>
                </p:ext>
              </p:extLst>
            </p:nvPr>
          </p:nvGraphicFramePr>
          <p:xfrm>
            <a:off x="5782795" y="3456682"/>
            <a:ext cx="417176" cy="180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895" name="Equation" r:id="rId30" imgW="558720" imgH="279360" progId="Equation.DSMT4">
                    <p:embed/>
                  </p:oleObj>
                </mc:Choice>
                <mc:Fallback>
                  <p:oleObj name="Equation" r:id="rId30" imgW="5587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2795" y="3456682"/>
                          <a:ext cx="417176" cy="180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Oval 29"/>
            <p:cNvSpPr>
              <a:spLocks noChangeAspect="1" noChangeArrowheads="1"/>
            </p:cNvSpPr>
            <p:nvPr/>
          </p:nvSpPr>
          <p:spPr bwMode="auto">
            <a:xfrm>
              <a:off x="5723013" y="3604713"/>
              <a:ext cx="66675" cy="68263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304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Description locale : le tenseur gradient de la transformation (</a:t>
            </a:r>
            <a:r>
              <a:rPr lang="fr-FR" i="1" dirty="0" smtClean="0"/>
              <a:t>gradient </a:t>
            </a:r>
            <a:r>
              <a:rPr lang="fr-FR" i="1" dirty="0" err="1" smtClean="0"/>
              <a:t>tensor</a:t>
            </a:r>
            <a:r>
              <a:rPr lang="fr-FR" dirty="0" smtClean="0"/>
              <a:t>)</a:t>
            </a:r>
          </a:p>
          <a:p>
            <a:pPr marL="457200" lvl="1" indent="-93663">
              <a:buNone/>
            </a:pPr>
            <a:r>
              <a:rPr lang="fr-FR" dirty="0" smtClean="0"/>
              <a:t>(Appelé aussi application linéaire tangente, et parfois, à tort, gradient de la déformation)</a:t>
            </a:r>
            <a:endParaRPr lang="fr-FR" dirty="0"/>
          </a:p>
          <a:p>
            <a:pPr lvl="1"/>
            <a:endParaRPr lang="fr-FR" sz="800" dirty="0"/>
          </a:p>
          <a:p>
            <a:pPr lvl="1"/>
            <a:r>
              <a:rPr lang="fr-FR" dirty="0" smtClean="0"/>
              <a:t>Localement, il définit la transformation d’un vecteur matériel infinitésimal: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Tenseur gradient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75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1 – Description du mouvement</a:t>
            </a: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5534"/>
              </p:ext>
            </p:extLst>
          </p:nvPr>
        </p:nvGraphicFramePr>
        <p:xfrm>
          <a:off x="3838575" y="5218113"/>
          <a:ext cx="14668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24" name="Equation" r:id="rId3" imgW="977760" imgH="1015920" progId="Equation.DSMT4">
                  <p:embed/>
                </p:oleObj>
              </mc:Choice>
              <mc:Fallback>
                <p:oleObj name="Equation" r:id="rId3" imgW="9777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218113"/>
                        <a:ext cx="1466850" cy="1524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1831761" y="2409826"/>
            <a:ext cx="6250497" cy="2636837"/>
            <a:chOff x="1517090" y="2459339"/>
            <a:chExt cx="6954448" cy="2933806"/>
          </a:xfrm>
        </p:grpSpPr>
        <p:sp>
          <p:nvSpPr>
            <p:cNvPr id="5177" name="AutoShape 40"/>
            <p:cNvSpPr>
              <a:spLocks noChangeArrowheads="1"/>
            </p:cNvSpPr>
            <p:nvPr/>
          </p:nvSpPr>
          <p:spPr bwMode="auto">
            <a:xfrm>
              <a:off x="1517090" y="2786613"/>
              <a:ext cx="1520453" cy="2116667"/>
            </a:xfrm>
            <a:prstGeom prst="can">
              <a:avLst>
                <a:gd name="adj" fmla="val 33687"/>
              </a:avLst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endParaRPr lang="fr-FR"/>
            </a:p>
          </p:txBody>
        </p:sp>
        <p:grpSp>
          <p:nvGrpSpPr>
            <p:cNvPr id="5178" name="Group 46"/>
            <p:cNvGrpSpPr>
              <a:grpSpLocks/>
            </p:cNvGrpSpPr>
            <p:nvPr/>
          </p:nvGrpSpPr>
          <p:grpSpPr bwMode="auto">
            <a:xfrm>
              <a:off x="6038814" y="2577705"/>
              <a:ext cx="2432724" cy="2349225"/>
              <a:chOff x="4128" y="3473"/>
              <a:chExt cx="608" cy="596"/>
            </a:xfrm>
          </p:grpSpPr>
          <p:sp>
            <p:nvSpPr>
              <p:cNvPr id="5186" name="Oval 41"/>
              <p:cNvSpPr>
                <a:spLocks noChangeArrowheads="1"/>
              </p:cNvSpPr>
              <p:nvPr/>
            </p:nvSpPr>
            <p:spPr bwMode="auto">
              <a:xfrm rot="990262">
                <a:off x="4344" y="3478"/>
                <a:ext cx="392" cy="11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5187" name="Oval 42"/>
              <p:cNvSpPr>
                <a:spLocks noChangeArrowheads="1"/>
              </p:cNvSpPr>
              <p:nvPr/>
            </p:nvSpPr>
            <p:spPr bwMode="auto">
              <a:xfrm>
                <a:off x="4193" y="3957"/>
                <a:ext cx="392" cy="112"/>
              </a:xfrm>
              <a:prstGeom prst="ellipse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5188" name="Rectangle 43"/>
              <p:cNvSpPr>
                <a:spLocks noChangeArrowheads="1"/>
              </p:cNvSpPr>
              <p:nvPr/>
            </p:nvSpPr>
            <p:spPr bwMode="auto">
              <a:xfrm>
                <a:off x="4128" y="3886"/>
                <a:ext cx="529" cy="1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5189" name="Freeform 44"/>
              <p:cNvSpPr>
                <a:spLocks/>
              </p:cNvSpPr>
              <p:nvPr/>
            </p:nvSpPr>
            <p:spPr bwMode="auto">
              <a:xfrm>
                <a:off x="4189" y="3473"/>
                <a:ext cx="164" cy="543"/>
              </a:xfrm>
              <a:custGeom>
                <a:avLst/>
                <a:gdLst>
                  <a:gd name="T0" fmla="*/ 5 w 164"/>
                  <a:gd name="T1" fmla="*/ 543 h 543"/>
                  <a:gd name="T2" fmla="*/ 5 w 164"/>
                  <a:gd name="T3" fmla="*/ 394 h 543"/>
                  <a:gd name="T4" fmla="*/ 38 w 164"/>
                  <a:gd name="T5" fmla="*/ 210 h 543"/>
                  <a:gd name="T6" fmla="*/ 83 w 164"/>
                  <a:gd name="T7" fmla="*/ 99 h 543"/>
                  <a:gd name="T8" fmla="*/ 164 w 164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43">
                    <a:moveTo>
                      <a:pt x="5" y="543"/>
                    </a:moveTo>
                    <a:cubicBezTo>
                      <a:pt x="2" y="496"/>
                      <a:pt x="0" y="449"/>
                      <a:pt x="5" y="394"/>
                    </a:cubicBezTo>
                    <a:cubicBezTo>
                      <a:pt x="10" y="339"/>
                      <a:pt x="25" y="259"/>
                      <a:pt x="38" y="210"/>
                    </a:cubicBezTo>
                    <a:cubicBezTo>
                      <a:pt x="51" y="161"/>
                      <a:pt x="62" y="134"/>
                      <a:pt x="83" y="99"/>
                    </a:cubicBezTo>
                    <a:cubicBezTo>
                      <a:pt x="104" y="64"/>
                      <a:pt x="134" y="32"/>
                      <a:pt x="164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endParaRPr lang="fr-FR"/>
              </a:p>
            </p:txBody>
          </p:sp>
          <p:sp>
            <p:nvSpPr>
              <p:cNvPr id="5190" name="Freeform 45"/>
              <p:cNvSpPr>
                <a:spLocks/>
              </p:cNvSpPr>
              <p:nvPr/>
            </p:nvSpPr>
            <p:spPr bwMode="auto">
              <a:xfrm>
                <a:off x="4581" y="3598"/>
                <a:ext cx="142" cy="417"/>
              </a:xfrm>
              <a:custGeom>
                <a:avLst/>
                <a:gdLst>
                  <a:gd name="T0" fmla="*/ 5 w 164"/>
                  <a:gd name="T1" fmla="*/ 543 h 543"/>
                  <a:gd name="T2" fmla="*/ 5 w 164"/>
                  <a:gd name="T3" fmla="*/ 394 h 543"/>
                  <a:gd name="T4" fmla="*/ 38 w 164"/>
                  <a:gd name="T5" fmla="*/ 210 h 543"/>
                  <a:gd name="T6" fmla="*/ 83 w 164"/>
                  <a:gd name="T7" fmla="*/ 99 h 543"/>
                  <a:gd name="T8" fmla="*/ 164 w 164"/>
                  <a:gd name="T9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543">
                    <a:moveTo>
                      <a:pt x="5" y="543"/>
                    </a:moveTo>
                    <a:cubicBezTo>
                      <a:pt x="2" y="496"/>
                      <a:pt x="0" y="449"/>
                      <a:pt x="5" y="394"/>
                    </a:cubicBezTo>
                    <a:cubicBezTo>
                      <a:pt x="10" y="339"/>
                      <a:pt x="25" y="259"/>
                      <a:pt x="38" y="210"/>
                    </a:cubicBezTo>
                    <a:cubicBezTo>
                      <a:pt x="51" y="161"/>
                      <a:pt x="62" y="134"/>
                      <a:pt x="83" y="99"/>
                    </a:cubicBezTo>
                    <a:cubicBezTo>
                      <a:pt x="104" y="64"/>
                      <a:pt x="134" y="32"/>
                      <a:pt x="164" y="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90000" tIns="46800" rIns="90000" bIns="46800"/>
              <a:lstStyle/>
              <a:p>
                <a:endParaRPr lang="fr-FR"/>
              </a:p>
            </p:txBody>
          </p:sp>
        </p:grpSp>
        <p:sp>
          <p:nvSpPr>
            <p:cNvPr id="5179" name="Text Box 47"/>
            <p:cNvSpPr txBox="1">
              <a:spLocks noChangeArrowheads="1"/>
            </p:cNvSpPr>
            <p:nvPr/>
          </p:nvSpPr>
          <p:spPr bwMode="auto">
            <a:xfrm>
              <a:off x="1657132" y="3693193"/>
              <a:ext cx="1128336" cy="681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/>
                <a:t>(C</a:t>
              </a:r>
              <a:r>
                <a:rPr lang="fr-FR" sz="1200" baseline="-25000"/>
                <a:t>0</a:t>
              </a:r>
              <a:r>
                <a:rPr lang="fr-FR" sz="1200"/>
                <a:t>)</a:t>
              </a:r>
            </a:p>
          </p:txBody>
        </p:sp>
        <p:sp>
          <p:nvSpPr>
            <p:cNvPr id="5180" name="Text Box 48"/>
            <p:cNvSpPr txBox="1">
              <a:spLocks noChangeArrowheads="1"/>
            </p:cNvSpPr>
            <p:nvPr/>
          </p:nvSpPr>
          <p:spPr bwMode="auto">
            <a:xfrm>
              <a:off x="6602988" y="3693193"/>
              <a:ext cx="968288" cy="681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/>
                <a:t>(C)</a:t>
              </a:r>
            </a:p>
          </p:txBody>
        </p:sp>
        <p:sp>
          <p:nvSpPr>
            <p:cNvPr id="5181" name="Freeform 49"/>
            <p:cNvSpPr>
              <a:spLocks/>
            </p:cNvSpPr>
            <p:nvPr/>
          </p:nvSpPr>
          <p:spPr bwMode="auto">
            <a:xfrm>
              <a:off x="3276859" y="3456694"/>
              <a:ext cx="2590282" cy="236500"/>
            </a:xfrm>
            <a:custGeom>
              <a:avLst/>
              <a:gdLst>
                <a:gd name="T0" fmla="*/ 0 w 392"/>
                <a:gd name="T1" fmla="*/ 60 h 61"/>
                <a:gd name="T2" fmla="*/ 186 w 392"/>
                <a:gd name="T3" fmla="*/ 1 h 61"/>
                <a:gd name="T4" fmla="*/ 392 w 3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61">
                  <a:moveTo>
                    <a:pt x="0" y="60"/>
                  </a:moveTo>
                  <a:cubicBezTo>
                    <a:pt x="31" y="50"/>
                    <a:pt x="101" y="2"/>
                    <a:pt x="186" y="1"/>
                  </a:cubicBezTo>
                  <a:cubicBezTo>
                    <a:pt x="271" y="0"/>
                    <a:pt x="349" y="49"/>
                    <a:pt x="392" y="6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758353" y="2577707"/>
              <a:ext cx="1689270" cy="2663217"/>
              <a:chOff x="1864426" y="2894435"/>
              <a:chExt cx="1689270" cy="2663217"/>
            </a:xfrm>
          </p:grpSpPr>
          <p:cxnSp>
            <p:nvCxnSpPr>
              <p:cNvPr id="5" name="Connecteur droit 4"/>
              <p:cNvCxnSpPr/>
              <p:nvPr/>
            </p:nvCxnSpPr>
            <p:spPr bwMode="auto">
              <a:xfrm>
                <a:off x="2277315" y="4995185"/>
                <a:ext cx="1276381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 bwMode="auto">
              <a:xfrm flipV="1">
                <a:off x="2277316" y="2894435"/>
                <a:ext cx="0" cy="210075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 bwMode="auto">
              <a:xfrm flipH="1">
                <a:off x="1864426" y="4995185"/>
                <a:ext cx="412890" cy="56246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>
              <a:off x="1864427" y="2577707"/>
              <a:ext cx="1689270" cy="2663217"/>
              <a:chOff x="1864426" y="2894435"/>
              <a:chExt cx="1689270" cy="2663217"/>
            </a:xfrm>
          </p:grpSpPr>
          <p:cxnSp>
            <p:nvCxnSpPr>
              <p:cNvPr id="37" name="Connecteur droit 36"/>
              <p:cNvCxnSpPr/>
              <p:nvPr/>
            </p:nvCxnSpPr>
            <p:spPr bwMode="auto">
              <a:xfrm>
                <a:off x="2277315" y="4995185"/>
                <a:ext cx="1276381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 bwMode="auto">
              <a:xfrm flipH="1" flipV="1">
                <a:off x="2277315" y="2894435"/>
                <a:ext cx="1" cy="210075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 bwMode="auto">
              <a:xfrm flipH="1">
                <a:off x="1864426" y="4995185"/>
                <a:ext cx="412890" cy="56246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2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681224"/>
                </p:ext>
              </p:extLst>
            </p:nvPr>
          </p:nvGraphicFramePr>
          <p:xfrm>
            <a:off x="2361614" y="2459339"/>
            <a:ext cx="266710" cy="303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25" name="Equation" r:id="rId5" imgW="177480" imgH="203040" progId="Equation.DSMT4">
                    <p:embed/>
                  </p:oleObj>
                </mc:Choice>
                <mc:Fallback>
                  <p:oleObj name="Equation" r:id="rId5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614" y="2459339"/>
                          <a:ext cx="266710" cy="303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808578"/>
                </p:ext>
              </p:extLst>
            </p:nvPr>
          </p:nvGraphicFramePr>
          <p:xfrm>
            <a:off x="2001291" y="5087576"/>
            <a:ext cx="266710" cy="305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26" name="Equation" r:id="rId7" imgW="177480" imgH="203040" progId="Equation.DSMT4">
                    <p:embed/>
                  </p:oleObj>
                </mc:Choice>
                <mc:Fallback>
                  <p:oleObj name="Equation" r:id="rId7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291" y="5087576"/>
                          <a:ext cx="266710" cy="3055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322145"/>
                </p:ext>
              </p:extLst>
            </p:nvPr>
          </p:nvGraphicFramePr>
          <p:xfrm>
            <a:off x="3363101" y="4312176"/>
            <a:ext cx="266709" cy="303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27"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3101" y="4312176"/>
                          <a:ext cx="266709" cy="303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879122"/>
                </p:ext>
              </p:extLst>
            </p:nvPr>
          </p:nvGraphicFramePr>
          <p:xfrm>
            <a:off x="5920688" y="5087576"/>
            <a:ext cx="247281" cy="305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28" name="Equation" r:id="rId11" imgW="164880" imgH="203040" progId="Equation.DSMT4">
                    <p:embed/>
                  </p:oleObj>
                </mc:Choice>
                <mc:Fallback>
                  <p:oleObj name="Equation" r:id="rId11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0688" y="5087576"/>
                          <a:ext cx="247281" cy="3055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278104"/>
                </p:ext>
              </p:extLst>
            </p:nvPr>
          </p:nvGraphicFramePr>
          <p:xfrm>
            <a:off x="7289562" y="4312176"/>
            <a:ext cx="247281" cy="303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29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562" y="4312176"/>
                          <a:ext cx="247281" cy="303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858051"/>
                </p:ext>
              </p:extLst>
            </p:nvPr>
          </p:nvGraphicFramePr>
          <p:xfrm>
            <a:off x="6268646" y="2494664"/>
            <a:ext cx="247281" cy="303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30" name="Equation" r:id="rId15" imgW="164880" imgH="203040" progId="Equation.DSMT4">
                    <p:embed/>
                  </p:oleObj>
                </mc:Choice>
                <mc:Fallback>
                  <p:oleObj name="Equation" r:id="rId15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8646" y="2494664"/>
                          <a:ext cx="247281" cy="303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Connecteur droit avec flèche 5"/>
            <p:cNvCxnSpPr/>
            <p:nvPr/>
          </p:nvCxnSpPr>
          <p:spPr bwMode="auto">
            <a:xfrm flipV="1">
              <a:off x="2648197" y="3456694"/>
              <a:ext cx="267309" cy="1713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 bwMode="auto">
            <a:xfrm flipV="1">
              <a:off x="7303967" y="3370635"/>
              <a:ext cx="563398" cy="1713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0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616615"/>
                </p:ext>
              </p:extLst>
            </p:nvPr>
          </p:nvGraphicFramePr>
          <p:xfrm>
            <a:off x="2647753" y="3639219"/>
            <a:ext cx="302036" cy="3408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31" name="Equation" r:id="rId17" imgW="203040" imgH="228600" progId="Equation.DSMT4">
                    <p:embed/>
                  </p:oleObj>
                </mc:Choice>
                <mc:Fallback>
                  <p:oleObj name="Equation" r:id="rId17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7753" y="3639219"/>
                          <a:ext cx="302036" cy="3408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903105"/>
                </p:ext>
              </p:extLst>
            </p:nvPr>
          </p:nvGraphicFramePr>
          <p:xfrm>
            <a:off x="7443229" y="3474955"/>
            <a:ext cx="284372" cy="344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32" name="Equation" r:id="rId19" imgW="190440" imgH="228600" progId="Equation.DSMT4">
                    <p:embed/>
                  </p:oleObj>
                </mc:Choice>
                <mc:Fallback>
                  <p:oleObj name="Equation" r:id="rId19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3229" y="3474955"/>
                          <a:ext cx="284372" cy="344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907874"/>
              </p:ext>
            </p:extLst>
          </p:nvPr>
        </p:nvGraphicFramePr>
        <p:xfrm>
          <a:off x="5600700" y="6048375"/>
          <a:ext cx="8191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33" name="Equation" r:id="rId21" imgW="545760" imgH="444240" progId="Equation.DSMT4">
                  <p:embed/>
                </p:oleObj>
              </mc:Choice>
              <mc:Fallback>
                <p:oleObj name="Equation" r:id="rId21" imgW="545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6048375"/>
                        <a:ext cx="819150" cy="666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90717"/>
              </p:ext>
            </p:extLst>
          </p:nvPr>
        </p:nvGraphicFramePr>
        <p:xfrm>
          <a:off x="5610225" y="5251450"/>
          <a:ext cx="1009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34" name="Equation" r:id="rId23" imgW="672840" imgH="228600" progId="Equation.DSMT4">
                  <p:embed/>
                </p:oleObj>
              </mc:Choice>
              <mc:Fallback>
                <p:oleObj name="Equation" r:id="rId23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5251450"/>
                        <a:ext cx="1009650" cy="342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1524047" y="5815873"/>
            <a:ext cx="2042402" cy="3715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Tenseur gradient </a:t>
            </a:r>
            <a:r>
              <a:rPr lang="fr-FR" b="1" u="dbl" dirty="0" smtClean="0">
                <a:latin typeface="Calibri" pitchFamily="34" charset="0"/>
                <a:cs typeface="Calibri" pitchFamily="34" charset="0"/>
              </a:rPr>
              <a:t>F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</a:p>
          <a:p>
            <a:pPr lvl="1"/>
            <a:r>
              <a:rPr lang="fr-FR" dirty="0" smtClean="0"/>
              <a:t>Déformation triaxiale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Cisaillement simple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800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Tenseur gradient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75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1 – Description du mouvement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1269419" y="1583715"/>
            <a:ext cx="2955014" cy="2197607"/>
            <a:chOff x="1718436" y="1651090"/>
            <a:chExt cx="2955014" cy="2197607"/>
          </a:xfrm>
        </p:grpSpPr>
        <p:sp>
          <p:nvSpPr>
            <p:cNvPr id="8" name="Cube 7"/>
            <p:cNvSpPr/>
            <p:nvPr/>
          </p:nvSpPr>
          <p:spPr bwMode="auto">
            <a:xfrm rot="10800000" flipH="1" flipV="1">
              <a:off x="2316318" y="2086147"/>
              <a:ext cx="1255977" cy="1256628"/>
            </a:xfrm>
            <a:prstGeom prst="cube">
              <a:avLst>
                <a:gd name="adj" fmla="val 25553"/>
              </a:avLst>
            </a:prstGeom>
            <a:noFill/>
            <a:ln w="12700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2633264" y="3014169"/>
              <a:ext cx="194968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auto">
            <a:xfrm flipH="1" flipV="1">
              <a:off x="2633264" y="1771048"/>
              <a:ext cx="2" cy="124312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auto">
            <a:xfrm flipH="1">
              <a:off x="1984127" y="3014169"/>
              <a:ext cx="649140" cy="65357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ube 19"/>
            <p:cNvSpPr/>
            <p:nvPr/>
          </p:nvSpPr>
          <p:spPr bwMode="auto">
            <a:xfrm rot="10800000" flipH="1" flipV="1">
              <a:off x="2090004" y="2448014"/>
              <a:ext cx="2146433" cy="1118931"/>
            </a:xfrm>
            <a:prstGeom prst="cube">
              <a:avLst>
                <a:gd name="adj" fmla="val 4972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75514" y="208614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387705" y="3146085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357168" y="279938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85994" y="3325477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dirty="0" smtClean="0">
                  <a:latin typeface="Calibri" pitchFamily="34" charset="0"/>
                  <a:cs typeface="Calibri" pitchFamily="34" charset="0"/>
                </a:rPr>
                <a:t>λ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959357" y="277635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dirty="0" smtClean="0">
                  <a:latin typeface="Calibri" pitchFamily="34" charset="0"/>
                  <a:cs typeface="Calibri" pitchFamily="34" charset="0"/>
                </a:rPr>
                <a:t>λ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585138" y="2420952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dirty="0" smtClean="0">
                  <a:latin typeface="Calibri" pitchFamily="34" charset="0"/>
                  <a:cs typeface="Calibri" pitchFamily="34" charset="0"/>
                </a:rPr>
                <a:t>λ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2025888" y="3587087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718436" y="3406129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55187" y="1660615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2308100" y="165109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368558" y="303796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4362663" y="267441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2253795" y="4229728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Cambria" pitchFamily="18" charset="0"/>
                <a:cs typeface="Arial"/>
              </a:rPr>
              <a:t>X</a:t>
            </a:r>
            <a:r>
              <a:rPr lang="fr-FR" sz="1100" baseline="-25000" dirty="0" smtClean="0">
                <a:latin typeface="Cambria" pitchFamily="18" charset="0"/>
              </a:rPr>
              <a:t>3</a:t>
            </a:r>
            <a:endParaRPr lang="fr-FR" sz="1100" baseline="-25000" dirty="0">
              <a:latin typeface="Cambria" pitchFamily="18" charset="0"/>
            </a:endParaRPr>
          </a:p>
        </p:txBody>
      </p:sp>
      <p:graphicFrame>
        <p:nvGraphicFramePr>
          <p:cNvPr id="3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22558"/>
              </p:ext>
            </p:extLst>
          </p:nvPr>
        </p:nvGraphicFramePr>
        <p:xfrm>
          <a:off x="2038345" y="4262742"/>
          <a:ext cx="1746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3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45" y="4262742"/>
                        <a:ext cx="1746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22324"/>
              </p:ext>
            </p:extLst>
          </p:nvPr>
        </p:nvGraphicFramePr>
        <p:xfrm>
          <a:off x="3639980" y="5405138"/>
          <a:ext cx="1746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4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980" y="5405138"/>
                        <a:ext cx="1746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47955"/>
              </p:ext>
            </p:extLst>
          </p:nvPr>
        </p:nvGraphicFramePr>
        <p:xfrm>
          <a:off x="1535110" y="5961239"/>
          <a:ext cx="1746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5" name="Equation" r:id="rId7" imgW="164880" imgH="203040" progId="Equation.DSMT4">
                  <p:embed/>
                </p:oleObj>
              </mc:Choice>
              <mc:Fallback>
                <p:oleObj name="Equation" r:id="rId7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0" y="5961239"/>
                        <a:ext cx="1746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2213691" y="4733123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</a:t>
            </a:r>
            <a:endParaRPr lang="fr-FR" sz="11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674398" y="5793061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</a:t>
            </a:r>
            <a:endParaRPr lang="fr-FR" sz="11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157132" y="5636381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1</a:t>
            </a:r>
            <a:endParaRPr lang="fr-FR" sz="11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818820" y="6055507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Cambria" pitchFamily="18" charset="0"/>
                <a:cs typeface="Arial"/>
              </a:rPr>
              <a:t>X</a:t>
            </a:r>
            <a:r>
              <a:rPr lang="fr-FR" sz="1100" baseline="-25000" dirty="0" smtClean="0">
                <a:latin typeface="Cambria" pitchFamily="18" charset="0"/>
              </a:rPr>
              <a:t>1</a:t>
            </a:r>
            <a:endParaRPr lang="fr-FR" sz="1100" baseline="-25000" dirty="0">
              <a:latin typeface="Cambria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597534" y="5694630"/>
            <a:ext cx="316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Cambria" pitchFamily="18" charset="0"/>
                <a:cs typeface="Arial"/>
              </a:rPr>
              <a:t>X</a:t>
            </a:r>
            <a:r>
              <a:rPr lang="fr-FR" sz="1100" baseline="-25000" dirty="0" smtClean="0">
                <a:latin typeface="Cambria" pitchFamily="18" charset="0"/>
              </a:rPr>
              <a:t>2</a:t>
            </a:r>
            <a:endParaRPr lang="fr-FR" sz="1100" baseline="-25000" dirty="0">
              <a:latin typeface="Cambria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395446" y="441260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>
                <a:latin typeface="Cambria" pitchFamily="18" charset="0"/>
                <a:cs typeface="Arial"/>
              </a:rPr>
              <a:t>γ</a:t>
            </a:r>
            <a:endParaRPr lang="fr-FR" sz="1100" baseline="-25000" dirty="0">
              <a:latin typeface="Cambria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765480" y="4369898"/>
            <a:ext cx="2040837" cy="1816414"/>
            <a:chOff x="1765480" y="4138871"/>
            <a:chExt cx="2040837" cy="1816414"/>
          </a:xfrm>
        </p:grpSpPr>
        <p:grpSp>
          <p:nvGrpSpPr>
            <p:cNvPr id="49" name="Groupe 48"/>
            <p:cNvGrpSpPr/>
            <p:nvPr/>
          </p:nvGrpSpPr>
          <p:grpSpPr>
            <a:xfrm>
              <a:off x="1956071" y="4424289"/>
              <a:ext cx="1672054" cy="1409634"/>
              <a:chOff x="2317894" y="4722664"/>
              <a:chExt cx="1672054" cy="1409634"/>
            </a:xfrm>
          </p:grpSpPr>
          <p:sp>
            <p:nvSpPr>
              <p:cNvPr id="48" name="Parallélogramme 47"/>
              <p:cNvSpPr/>
              <p:nvPr/>
            </p:nvSpPr>
            <p:spPr bwMode="auto">
              <a:xfrm rot="18810978">
                <a:off x="2915968" y="5267318"/>
                <a:ext cx="1409634" cy="320326"/>
              </a:xfrm>
              <a:prstGeom prst="parallelogram">
                <a:avLst>
                  <a:gd name="adj" fmla="val 30397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  <p:sp>
            <p:nvSpPr>
              <p:cNvPr id="44" name="Parallélogramme 43"/>
              <p:cNvSpPr/>
              <p:nvPr/>
            </p:nvSpPr>
            <p:spPr bwMode="auto">
              <a:xfrm>
                <a:off x="2317894" y="5125651"/>
                <a:ext cx="1387832" cy="920002"/>
              </a:xfrm>
              <a:prstGeom prst="parallelogram">
                <a:avLst>
                  <a:gd name="adj" fmla="val 5115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  <p:sp>
            <p:nvSpPr>
              <p:cNvPr id="47" name="Parallélogramme 46"/>
              <p:cNvSpPr/>
              <p:nvPr/>
            </p:nvSpPr>
            <p:spPr bwMode="auto">
              <a:xfrm>
                <a:off x="2788812" y="4806080"/>
                <a:ext cx="1201136" cy="319571"/>
              </a:xfrm>
              <a:prstGeom prst="parallelogram">
                <a:avLst>
                  <a:gd name="adj" fmla="val 9024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</p:grpSp>
        <p:sp>
          <p:nvSpPr>
            <p:cNvPr id="30" name="Cube 29"/>
            <p:cNvSpPr/>
            <p:nvPr/>
          </p:nvSpPr>
          <p:spPr bwMode="auto">
            <a:xfrm rot="10800000" flipH="1" flipV="1">
              <a:off x="1954496" y="4507704"/>
              <a:ext cx="1255976" cy="1243399"/>
            </a:xfrm>
            <a:prstGeom prst="cube">
              <a:avLst>
                <a:gd name="adj" fmla="val 26350"/>
              </a:avLst>
            </a:prstGeom>
            <a:noFill/>
            <a:ln w="12700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2271441" y="5430118"/>
              <a:ext cx="1534876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 bwMode="auto">
            <a:xfrm flipH="1" flipV="1">
              <a:off x="2271441" y="4138871"/>
              <a:ext cx="2" cy="129124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 bwMode="auto">
            <a:xfrm flipH="1">
              <a:off x="1765480" y="5430118"/>
              <a:ext cx="513584" cy="52516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 bwMode="auto">
            <a:xfrm>
              <a:off x="2271441" y="4434280"/>
              <a:ext cx="47188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29297"/>
              </p:ext>
            </p:extLst>
          </p:nvPr>
        </p:nvGraphicFramePr>
        <p:xfrm>
          <a:off x="6734175" y="2466111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6" name="Equation" r:id="rId9" imgW="457200" imgH="241200" progId="Equation.DSMT4">
                  <p:embed/>
                </p:oleObj>
              </mc:Choice>
              <mc:Fallback>
                <p:oleObj name="Equation" r:id="rId9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2466111"/>
                        <a:ext cx="6858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308921"/>
              </p:ext>
            </p:extLst>
          </p:nvPr>
        </p:nvGraphicFramePr>
        <p:xfrm>
          <a:off x="4572000" y="2161311"/>
          <a:ext cx="60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7" name="Equation" r:id="rId11" imgW="406080" imgH="647640" progId="Equation.DSMT4">
                  <p:embed/>
                </p:oleObj>
              </mc:Choice>
              <mc:Fallback>
                <p:oleObj name="Equation" r:id="rId11" imgW="4060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61311"/>
                        <a:ext cx="609600" cy="971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86173"/>
              </p:ext>
            </p:extLst>
          </p:nvPr>
        </p:nvGraphicFramePr>
        <p:xfrm>
          <a:off x="6734175" y="5092447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8" name="Equation" r:id="rId13" imgW="457200" imgH="241200" progId="Equation.DSMT4">
                  <p:embed/>
                </p:oleObj>
              </mc:Choice>
              <mc:Fallback>
                <p:oleObj name="Equation" r:id="rId13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5092447"/>
                        <a:ext cx="6858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220084"/>
              </p:ext>
            </p:extLst>
          </p:nvPr>
        </p:nvGraphicFramePr>
        <p:xfrm>
          <a:off x="4572000" y="4787647"/>
          <a:ext cx="609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69" name="Equation" r:id="rId14" imgW="406080" imgH="647640" progId="Equation.DSMT4">
                  <p:embed/>
                </p:oleObj>
              </mc:Choice>
              <mc:Fallback>
                <p:oleObj name="Equation" r:id="rId14" imgW="4060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7647"/>
                        <a:ext cx="609600" cy="971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5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Transformation d’une surface, d’un volume</a:t>
            </a:r>
            <a:endParaRPr lang="fr-FR" dirty="0"/>
          </a:p>
          <a:p>
            <a:pPr lvl="1"/>
            <a:endParaRPr lang="fr-FR" sz="800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smtClean="0"/>
              <a:t>Preuve: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Tenseur gradient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75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1 – Description du mouvement</a:t>
            </a:r>
          </a:p>
        </p:txBody>
      </p:sp>
      <p:sp>
        <p:nvSpPr>
          <p:cNvPr id="5181" name="Freeform 49"/>
          <p:cNvSpPr>
            <a:spLocks/>
          </p:cNvSpPr>
          <p:nvPr/>
        </p:nvSpPr>
        <p:spPr bwMode="auto">
          <a:xfrm>
            <a:off x="3657600" y="2271760"/>
            <a:ext cx="1828800" cy="236500"/>
          </a:xfrm>
          <a:custGeom>
            <a:avLst/>
            <a:gdLst>
              <a:gd name="T0" fmla="*/ 0 w 392"/>
              <a:gd name="T1" fmla="*/ 60 h 61"/>
              <a:gd name="T2" fmla="*/ 186 w 392"/>
              <a:gd name="T3" fmla="*/ 1 h 61"/>
              <a:gd name="T4" fmla="*/ 392 w 392"/>
              <a:gd name="T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61">
                <a:moveTo>
                  <a:pt x="0" y="60"/>
                </a:moveTo>
                <a:cubicBezTo>
                  <a:pt x="31" y="50"/>
                  <a:pt x="101" y="2"/>
                  <a:pt x="186" y="1"/>
                </a:cubicBezTo>
                <a:cubicBezTo>
                  <a:pt x="271" y="0"/>
                  <a:pt x="349" y="49"/>
                  <a:pt x="392" y="6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1266"/>
              </p:ext>
            </p:extLst>
          </p:nvPr>
        </p:nvGraphicFramePr>
        <p:xfrm>
          <a:off x="4476750" y="1885478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98" name="Equation" r:id="rId3" imgW="126720" imgH="228600" progId="Equation.DSMT4">
                  <p:embed/>
                </p:oleObj>
              </mc:Choice>
              <mc:Fallback>
                <p:oleObj name="Equation" r:id="rId3" imgW="126720" imgH="22860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1885478"/>
                        <a:ext cx="19050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1452563" y="1562213"/>
            <a:ext cx="2227713" cy="2623897"/>
            <a:chOff x="1452563" y="3063875"/>
            <a:chExt cx="2227713" cy="2623897"/>
          </a:xfrm>
        </p:grpSpPr>
        <p:sp>
          <p:nvSpPr>
            <p:cNvPr id="15" name="Parallélogramme 14"/>
            <p:cNvSpPr/>
            <p:nvPr/>
          </p:nvSpPr>
          <p:spPr bwMode="auto">
            <a:xfrm>
              <a:off x="1813451" y="4995185"/>
              <a:ext cx="1428075" cy="466667"/>
            </a:xfrm>
            <a:prstGeom prst="parallelogram">
              <a:avLst>
                <a:gd name="adj" fmla="val 99435"/>
              </a:avLst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sp>
          <p:nvSpPr>
            <p:cNvPr id="8" name="Cube 7"/>
            <p:cNvSpPr/>
            <p:nvPr/>
          </p:nvSpPr>
          <p:spPr bwMode="auto">
            <a:xfrm rot="10800000" flipH="1" flipV="1">
              <a:off x="1827207" y="4046800"/>
              <a:ext cx="1414319" cy="1415052"/>
            </a:xfrm>
            <a:prstGeom prst="cube">
              <a:avLst>
                <a:gd name="adj" fmla="val 31684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 bwMode="auto">
            <a:xfrm>
              <a:off x="2277316" y="4995185"/>
              <a:ext cx="96421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 bwMode="auto">
            <a:xfrm flipH="1" flipV="1">
              <a:off x="2277316" y="3387140"/>
              <a:ext cx="2" cy="160804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 bwMode="auto">
            <a:xfrm flipH="1">
              <a:off x="1813451" y="4995185"/>
              <a:ext cx="463866" cy="46703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2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174808"/>
                </p:ext>
              </p:extLst>
            </p:nvPr>
          </p:nvGraphicFramePr>
          <p:xfrm>
            <a:off x="1854200" y="3793885"/>
            <a:ext cx="381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999" name="Equation" r:id="rId5" imgW="253800" imgH="228600" progId="Equation.DSMT4">
                    <p:embed/>
                  </p:oleObj>
                </mc:Choice>
                <mc:Fallback>
                  <p:oleObj name="Equation" r:id="rId5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200" y="3793885"/>
                          <a:ext cx="3810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Connecteur droit 33"/>
            <p:cNvCxnSpPr/>
            <p:nvPr/>
          </p:nvCxnSpPr>
          <p:spPr bwMode="auto">
            <a:xfrm flipH="1" flipV="1">
              <a:off x="2277319" y="4047167"/>
              <a:ext cx="1" cy="95866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8" name="Obje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289951"/>
                </p:ext>
              </p:extLst>
            </p:nvPr>
          </p:nvGraphicFramePr>
          <p:xfrm>
            <a:off x="2173288" y="3063875"/>
            <a:ext cx="2095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0" name="Equation" r:id="rId7" imgW="139680" imgH="203040" progId="Equation.DSMT4">
                    <p:embed/>
                  </p:oleObj>
                </mc:Choice>
                <mc:Fallback>
                  <p:oleObj name="Equation" r:id="rId7" imgW="139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288" y="3063875"/>
                          <a:ext cx="209550" cy="304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3728885"/>
                </p:ext>
              </p:extLst>
            </p:nvPr>
          </p:nvGraphicFramePr>
          <p:xfrm>
            <a:off x="1452563" y="5344872"/>
            <a:ext cx="3619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1" name="Equation" r:id="rId9" imgW="241200" imgH="228600" progId="Equation.DSMT4">
                    <p:embed/>
                  </p:oleObj>
                </mc:Choice>
                <mc:Fallback>
                  <p:oleObj name="Equation" r:id="rId9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3" y="5344872"/>
                          <a:ext cx="36195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470303"/>
                </p:ext>
              </p:extLst>
            </p:nvPr>
          </p:nvGraphicFramePr>
          <p:xfrm>
            <a:off x="3299276" y="4818223"/>
            <a:ext cx="381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2" name="Equation" r:id="rId11" imgW="253800" imgH="228600" progId="Equation.DSMT4">
                    <p:embed/>
                  </p:oleObj>
                </mc:Choice>
                <mc:Fallback>
                  <p:oleObj name="Equation" r:id="rId11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9276" y="4818223"/>
                          <a:ext cx="3810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Connecteur droit 23"/>
          <p:cNvCxnSpPr/>
          <p:nvPr/>
        </p:nvCxnSpPr>
        <p:spPr bwMode="auto">
          <a:xfrm>
            <a:off x="2277316" y="3356707"/>
            <a:ext cx="11345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 bwMode="auto">
          <a:xfrm>
            <a:off x="2390775" y="3356707"/>
            <a:ext cx="0" cy="1368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 bwMode="auto">
          <a:xfrm>
            <a:off x="2214562" y="3419603"/>
            <a:ext cx="0" cy="1368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 bwMode="auto">
          <a:xfrm flipH="1">
            <a:off x="2214562" y="3356707"/>
            <a:ext cx="62754" cy="684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5419725" y="1520488"/>
            <a:ext cx="3394075" cy="2378864"/>
            <a:chOff x="5416976" y="3470144"/>
            <a:chExt cx="3394075" cy="2378864"/>
          </a:xfrm>
        </p:grpSpPr>
        <p:graphicFrame>
          <p:nvGraphicFramePr>
            <p:cNvPr id="67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357308"/>
                </p:ext>
              </p:extLst>
            </p:nvPr>
          </p:nvGraphicFramePr>
          <p:xfrm>
            <a:off x="5416976" y="5005466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3" name="Equation" r:id="rId13" imgW="228600" imgH="228600" progId="Equation.DSMT4">
                    <p:embed/>
                  </p:oleObj>
                </mc:Choice>
                <mc:Fallback>
                  <p:oleObj name="Equation" r:id="rId13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6976" y="5005466"/>
                          <a:ext cx="3429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e 18"/>
            <p:cNvGrpSpPr/>
            <p:nvPr/>
          </p:nvGrpSpPr>
          <p:grpSpPr>
            <a:xfrm rot="1523962">
              <a:off x="5958592" y="3755366"/>
              <a:ext cx="2641988" cy="2093642"/>
              <a:chOff x="6057682" y="3551309"/>
              <a:chExt cx="1503983" cy="2093642"/>
            </a:xfrm>
          </p:grpSpPr>
          <p:sp>
            <p:nvSpPr>
              <p:cNvPr id="61" name="Parallélogramme 60"/>
              <p:cNvSpPr/>
              <p:nvPr/>
            </p:nvSpPr>
            <p:spPr bwMode="auto">
              <a:xfrm>
                <a:off x="6142400" y="4842256"/>
                <a:ext cx="1413357" cy="784396"/>
              </a:xfrm>
              <a:prstGeom prst="parallelogram">
                <a:avLst>
                  <a:gd name="adj" fmla="val 102689"/>
                </a:avLst>
              </a:prstGeom>
              <a:pattFill prst="wdDnDiag">
                <a:fgClr>
                  <a:schemeClr val="tx1"/>
                </a:fgClr>
                <a:bgClr>
                  <a:schemeClr val="bg1"/>
                </a:bgClr>
              </a:patt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  <p:sp>
            <p:nvSpPr>
              <p:cNvPr id="62" name="Cube 61"/>
              <p:cNvSpPr/>
              <p:nvPr/>
            </p:nvSpPr>
            <p:spPr bwMode="auto">
              <a:xfrm rot="10800000" flipH="1" flipV="1">
                <a:off x="6147346" y="4229899"/>
                <a:ext cx="1414319" cy="1415052"/>
              </a:xfrm>
              <a:prstGeom prst="cube">
                <a:avLst>
                  <a:gd name="adj" fmla="val 56399"/>
                </a:avLst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  <p:cxnSp>
            <p:nvCxnSpPr>
              <p:cNvPr id="63" name="Connecteur droit 62"/>
              <p:cNvCxnSpPr/>
              <p:nvPr/>
            </p:nvCxnSpPr>
            <p:spPr bwMode="auto">
              <a:xfrm>
                <a:off x="6591551" y="4842260"/>
                <a:ext cx="964210" cy="0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 bwMode="auto">
              <a:xfrm rot="20076038" flipV="1">
                <a:off x="6433032" y="3551309"/>
                <a:ext cx="154166" cy="1285763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 bwMode="auto">
              <a:xfrm rot="20076038" flipH="1">
                <a:off x="6057682" y="5053603"/>
                <a:ext cx="609777" cy="380373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 bwMode="auto">
              <a:xfrm rot="20076038" flipV="1">
                <a:off x="6523651" y="4259329"/>
                <a:ext cx="142490" cy="55088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0" name="Obje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987754"/>
                </p:ext>
              </p:extLst>
            </p:nvPr>
          </p:nvGraphicFramePr>
          <p:xfrm>
            <a:off x="6882237" y="3470144"/>
            <a:ext cx="19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4" name="Equation" r:id="rId15" imgW="126720" imgH="203040" progId="Equation.DSMT4">
                    <p:embed/>
                  </p:oleObj>
                </mc:Choice>
                <mc:Fallback>
                  <p:oleObj name="Equation" r:id="rId15" imgW="126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2237" y="3470144"/>
                          <a:ext cx="190500" cy="3048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9" name="Connecteur droit 78"/>
            <p:cNvCxnSpPr/>
            <p:nvPr/>
          </p:nvCxnSpPr>
          <p:spPr bwMode="auto">
            <a:xfrm>
              <a:off x="6865144" y="4756707"/>
              <a:ext cx="134193" cy="6840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 bwMode="auto">
            <a:xfrm flipH="1">
              <a:off x="6955659" y="4821055"/>
              <a:ext cx="39730" cy="9784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 bwMode="auto">
            <a:xfrm flipV="1">
              <a:off x="6776773" y="4761471"/>
              <a:ext cx="78298" cy="294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 bwMode="auto">
            <a:xfrm flipV="1">
              <a:off x="6752887" y="4793295"/>
              <a:ext cx="21097" cy="992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7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234548"/>
                </p:ext>
              </p:extLst>
            </p:nvPr>
          </p:nvGraphicFramePr>
          <p:xfrm>
            <a:off x="8449101" y="5453141"/>
            <a:ext cx="3619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5" name="Equation" r:id="rId17" imgW="241200" imgH="228600" progId="Equation.DSMT4">
                    <p:embed/>
                  </p:oleObj>
                </mc:Choice>
                <mc:Fallback>
                  <p:oleObj name="Equation" r:id="rId17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9101" y="5453141"/>
                          <a:ext cx="36195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858696"/>
                </p:ext>
              </p:extLst>
            </p:nvPr>
          </p:nvGraphicFramePr>
          <p:xfrm>
            <a:off x="7060039" y="3908504"/>
            <a:ext cx="3619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06" name="Equation" r:id="rId19" imgW="241200" imgH="228600" progId="Equation.DSMT4">
                    <p:embed/>
                  </p:oleObj>
                </mc:Choice>
                <mc:Fallback>
                  <p:oleObj name="Equation" r:id="rId19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0039" y="3908504"/>
                          <a:ext cx="36195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" name="Obje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86963"/>
              </p:ext>
            </p:extLst>
          </p:nvPr>
        </p:nvGraphicFramePr>
        <p:xfrm>
          <a:off x="3267075" y="4325938"/>
          <a:ext cx="26098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7" name="Equation" r:id="rId21" imgW="1739880" imgH="787320" progId="Equation.DSMT4">
                  <p:embed/>
                </p:oleObj>
              </mc:Choice>
              <mc:Fallback>
                <p:oleObj name="Equation" r:id="rId21" imgW="1739880" imgH="78732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325938"/>
                        <a:ext cx="2609850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418557"/>
              </p:ext>
            </p:extLst>
          </p:nvPr>
        </p:nvGraphicFramePr>
        <p:xfrm>
          <a:off x="1471613" y="5886224"/>
          <a:ext cx="40179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8" name="Equation" r:id="rId23" imgW="2869920" imgH="330120" progId="Equation.DSMT4">
                  <p:embed/>
                </p:oleObj>
              </mc:Choice>
              <mc:Fallback>
                <p:oleObj name="Equation" r:id="rId23" imgW="2869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5886224"/>
                        <a:ext cx="4017962" cy="461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21741"/>
              </p:ext>
            </p:extLst>
          </p:nvPr>
        </p:nvGraphicFramePr>
        <p:xfrm>
          <a:off x="1461988" y="6383338"/>
          <a:ext cx="33607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9" name="Equation" r:id="rId25" imgW="2400120" imgH="253800" progId="Equation.DSMT4">
                  <p:embed/>
                </p:oleObj>
              </mc:Choice>
              <mc:Fallback>
                <p:oleObj name="Equation" r:id="rId25" imgW="240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88" y="6383338"/>
                        <a:ext cx="3360737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323804" y="4671109"/>
            <a:ext cx="2253185" cy="646331"/>
          </a:xfrm>
          <a:prstGeom prst="rect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Milieu incompressible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 J=1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Décomposition polaire du tenseur gradient</a:t>
            </a:r>
            <a:endParaRPr lang="fr-FR" dirty="0"/>
          </a:p>
          <a:p>
            <a:pPr lvl="1"/>
            <a:endParaRPr lang="fr-FR" sz="800" dirty="0"/>
          </a:p>
          <a:p>
            <a:pPr lvl="1"/>
            <a:r>
              <a:rPr lang="fr-FR" dirty="0" smtClean="0"/>
              <a:t>Théorème de décomposition polaire: </a:t>
            </a:r>
          </a:p>
          <a:p>
            <a:pPr marL="457200" lvl="1" indent="0">
              <a:buNone/>
            </a:pPr>
            <a:r>
              <a:rPr lang="en-US" i="1" dirty="0"/>
              <a:t>Le </a:t>
            </a:r>
            <a:r>
              <a:rPr lang="en-US" i="1" dirty="0" err="1" smtClean="0"/>
              <a:t>théorème</a:t>
            </a:r>
            <a:r>
              <a:rPr lang="en-US" i="1" dirty="0" smtClean="0"/>
              <a:t> </a:t>
            </a:r>
            <a:r>
              <a:rPr lang="en-US" i="1" dirty="0"/>
              <a:t>de </a:t>
            </a:r>
            <a:r>
              <a:rPr lang="en-US" i="1" dirty="0" err="1"/>
              <a:t>décomposition</a:t>
            </a:r>
            <a:r>
              <a:rPr lang="en-US" i="1" dirty="0"/>
              <a:t> </a:t>
            </a:r>
            <a:r>
              <a:rPr lang="en-US" i="1" dirty="0" err="1" smtClean="0"/>
              <a:t>polaire</a:t>
            </a:r>
            <a:r>
              <a:rPr lang="en-US" i="1" dirty="0" smtClean="0"/>
              <a:t> stipule </a:t>
            </a:r>
            <a:r>
              <a:rPr lang="en-US" i="1" dirty="0" err="1" smtClean="0"/>
              <a:t>que</a:t>
            </a:r>
            <a:r>
              <a:rPr lang="en-US" i="1" dirty="0" smtClean="0"/>
              <a:t> le </a:t>
            </a:r>
            <a:r>
              <a:rPr lang="en-US" i="1" dirty="0" err="1" smtClean="0"/>
              <a:t>tenseur</a:t>
            </a:r>
            <a:r>
              <a:rPr lang="en-US" i="1" dirty="0" smtClean="0"/>
              <a:t> gradient </a:t>
            </a:r>
            <a:r>
              <a:rPr lang="en-US" i="1" dirty="0" err="1" smtClean="0"/>
              <a:t>peut</a:t>
            </a:r>
            <a:r>
              <a:rPr lang="en-US" i="1" dirty="0" smtClean="0"/>
              <a:t> se </a:t>
            </a:r>
            <a:r>
              <a:rPr lang="en-US" i="1" dirty="0" err="1" smtClean="0"/>
              <a:t>décomposer</a:t>
            </a:r>
            <a:r>
              <a:rPr lang="en-US" i="1" dirty="0" smtClean="0"/>
              <a:t>, </a:t>
            </a:r>
            <a:r>
              <a:rPr lang="en-US" i="1" dirty="0" err="1" smtClean="0"/>
              <a:t>multiplicativement</a:t>
            </a:r>
            <a:r>
              <a:rPr lang="en-US" i="1" dirty="0" smtClean="0"/>
              <a:t>, de </a:t>
            </a:r>
            <a:r>
              <a:rPr lang="en-US" i="1" dirty="0" err="1" smtClean="0"/>
              <a:t>manière</a:t>
            </a:r>
            <a:r>
              <a:rPr lang="en-US" i="1" dirty="0" smtClean="0"/>
              <a:t> unique: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     est le </a:t>
            </a:r>
            <a:r>
              <a:rPr lang="fr-FR" b="1" dirty="0" smtClean="0"/>
              <a:t>tenseur de rotation</a:t>
            </a:r>
            <a:r>
              <a:rPr lang="fr-FR" dirty="0" smtClean="0"/>
              <a:t>. Il est orthogonal: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                sont les tenseurs des dilatations droit et gauche. Ils sont symétriques et définis positifs.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Tenseur gradient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75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1 – Description du mouvement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79080"/>
              </p:ext>
            </p:extLst>
          </p:nvPr>
        </p:nvGraphicFramePr>
        <p:xfrm>
          <a:off x="3933825" y="2443163"/>
          <a:ext cx="1276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2" name="Equation" r:id="rId3" imgW="850680" imgH="228600" progId="Equation.DSMT4">
                  <p:embed/>
                </p:oleObj>
              </mc:Choice>
              <mc:Fallback>
                <p:oleObj name="Equation" r:id="rId3" imgW="850680" imgH="22860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443163"/>
                        <a:ext cx="1276350" cy="342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08246"/>
              </p:ext>
            </p:extLst>
          </p:nvPr>
        </p:nvGraphicFramePr>
        <p:xfrm>
          <a:off x="828675" y="3057525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3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3057525"/>
                        <a:ext cx="19050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2258"/>
              </p:ext>
            </p:extLst>
          </p:nvPr>
        </p:nvGraphicFramePr>
        <p:xfrm>
          <a:off x="4706938" y="3019425"/>
          <a:ext cx="83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4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019425"/>
                        <a:ext cx="838200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51837"/>
              </p:ext>
            </p:extLst>
          </p:nvPr>
        </p:nvGraphicFramePr>
        <p:xfrm>
          <a:off x="840265" y="3681413"/>
          <a:ext cx="64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5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265" y="3681413"/>
                        <a:ext cx="64770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à coins arrondis 7"/>
          <p:cNvSpPr/>
          <p:nvPr/>
        </p:nvSpPr>
        <p:spPr bwMode="auto">
          <a:xfrm>
            <a:off x="827772" y="5101387"/>
            <a:ext cx="1080000" cy="1080000"/>
          </a:xfrm>
          <a:prstGeom prst="roundRect">
            <a:avLst>
              <a:gd name="adj" fmla="val 732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54" name="Rectangle à coins arrondis 53"/>
          <p:cNvSpPr/>
          <p:nvPr/>
        </p:nvSpPr>
        <p:spPr bwMode="auto">
          <a:xfrm rot="18900000">
            <a:off x="7238199" y="5318756"/>
            <a:ext cx="1482291" cy="68536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55" name="Rectangle à coins arrondis 54"/>
          <p:cNvSpPr/>
          <p:nvPr/>
        </p:nvSpPr>
        <p:spPr bwMode="auto">
          <a:xfrm>
            <a:off x="3830853" y="6104387"/>
            <a:ext cx="1482291" cy="685364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 bwMode="auto">
          <a:xfrm rot="18900000">
            <a:off x="4032000" y="4217403"/>
            <a:ext cx="1080000" cy="1080000"/>
          </a:xfrm>
          <a:prstGeom prst="roundRect">
            <a:avLst>
              <a:gd name="adj" fmla="val 732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2213809" y="5825718"/>
            <a:ext cx="48547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 bwMode="auto">
          <a:xfrm flipV="1">
            <a:off x="2213809" y="5284269"/>
            <a:ext cx="1443791" cy="4485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 bwMode="auto">
          <a:xfrm>
            <a:off x="2213810" y="5918607"/>
            <a:ext cx="1443791" cy="4485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 bwMode="auto">
          <a:xfrm flipH="1" flipV="1">
            <a:off x="5624791" y="5284269"/>
            <a:ext cx="1443791" cy="44856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 bwMode="auto">
          <a:xfrm flipH="1">
            <a:off x="5624792" y="5918607"/>
            <a:ext cx="1443791" cy="44856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84689"/>
              </p:ext>
            </p:extLst>
          </p:nvPr>
        </p:nvGraphicFramePr>
        <p:xfrm>
          <a:off x="2726154" y="5101387"/>
          <a:ext cx="209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6" name="Equation" r:id="rId11" imgW="139680" imgH="228600" progId="Equation.DSMT4">
                  <p:embed/>
                </p:oleObj>
              </mc:Choice>
              <mc:Fallback>
                <p:oleObj name="Equation" r:id="rId11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154" y="5101387"/>
                        <a:ext cx="20955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84255"/>
              </p:ext>
            </p:extLst>
          </p:nvPr>
        </p:nvGraphicFramePr>
        <p:xfrm>
          <a:off x="6241911" y="6214967"/>
          <a:ext cx="209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7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911" y="6214967"/>
                        <a:ext cx="20955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78566"/>
              </p:ext>
            </p:extLst>
          </p:nvPr>
        </p:nvGraphicFramePr>
        <p:xfrm>
          <a:off x="6241911" y="5112819"/>
          <a:ext cx="209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8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911" y="5112819"/>
                        <a:ext cx="20955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34878"/>
              </p:ext>
            </p:extLst>
          </p:nvPr>
        </p:nvGraphicFramePr>
        <p:xfrm>
          <a:off x="2726154" y="6181171"/>
          <a:ext cx="209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9" name="Equation" r:id="rId16" imgW="139680" imgH="228600" progId="Equation.DSMT4">
                  <p:embed/>
                </p:oleObj>
              </mc:Choice>
              <mc:Fallback>
                <p:oleObj name="Equation" r:id="rId16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154" y="6181171"/>
                        <a:ext cx="20955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avec flèche 4"/>
          <p:cNvCxnSpPr/>
          <p:nvPr/>
        </p:nvCxnSpPr>
        <p:spPr bwMode="auto">
          <a:xfrm>
            <a:off x="987574" y="5661438"/>
            <a:ext cx="760395" cy="0"/>
          </a:xfrm>
          <a:prstGeom prst="straightConnector1">
            <a:avLst/>
          </a:prstGeom>
          <a:ln>
            <a:headEnd type="diamond" w="med" len="me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 bwMode="auto">
          <a:xfrm>
            <a:off x="3981031" y="6447069"/>
            <a:ext cx="1206986" cy="0"/>
          </a:xfrm>
          <a:prstGeom prst="straightConnector1">
            <a:avLst/>
          </a:prstGeom>
          <a:ln>
            <a:headEnd type="diamond" w="med" len="me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 bwMode="auto">
          <a:xfrm rot="18900000">
            <a:off x="7375851" y="5641387"/>
            <a:ext cx="1206986" cy="0"/>
          </a:xfrm>
          <a:prstGeom prst="straightConnector1">
            <a:avLst/>
          </a:prstGeom>
          <a:ln>
            <a:headEnd type="diamond" w="med" len="me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 bwMode="auto">
          <a:xfrm flipV="1">
            <a:off x="4321743" y="4467413"/>
            <a:ext cx="540305" cy="540258"/>
          </a:xfrm>
          <a:prstGeom prst="straightConnector1">
            <a:avLst/>
          </a:prstGeom>
          <a:ln>
            <a:headEnd type="diamond" w="med" len="med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322815"/>
              </p:ext>
            </p:extLst>
          </p:nvPr>
        </p:nvGraphicFramePr>
        <p:xfrm>
          <a:off x="4495998" y="5510334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0" name="Equation" r:id="rId18" imgW="126720" imgH="228600" progId="Equation.DSMT4">
                  <p:embed/>
                </p:oleObj>
              </mc:Choice>
              <mc:Fallback>
                <p:oleObj name="Equation" r:id="rId18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998" y="5510334"/>
                        <a:ext cx="190500" cy="342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0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 – Cinématique 	</a:t>
            </a:r>
            <a:r>
              <a:rPr lang="fr-FR" dirty="0" smtClean="0"/>
              <a:t>2 </a:t>
            </a:r>
            <a:r>
              <a:rPr lang="fr-FR" dirty="0"/>
              <a:t>– </a:t>
            </a:r>
            <a:r>
              <a:rPr lang="fr-FR" dirty="0" smtClean="0"/>
              <a:t>Mesures de déformation</a:t>
            </a:r>
            <a:endParaRPr lang="fr-FR" dirty="0"/>
          </a:p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4463" y="1095375"/>
            <a:ext cx="88550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II – Cinématique des milieux continus solides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 – Description du mouvement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2 – Mesures de déformation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…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Description des déformations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smtClean="0"/>
              <a:t>Caractérisation des changements de formes/angles</a:t>
            </a:r>
            <a:r>
              <a:rPr lang="fr-FR" dirty="0" smtClean="0">
                <a:sym typeface="Wingdings" pitchFamily="2" charset="2"/>
              </a:rPr>
              <a:t>  évolution </a:t>
            </a:r>
            <a:r>
              <a:rPr lang="fr-FR" dirty="0">
                <a:sym typeface="Wingdings" pitchFamily="2" charset="2"/>
              </a:rPr>
              <a:t>des produits </a:t>
            </a:r>
            <a:r>
              <a:rPr lang="fr-FR" dirty="0" smtClean="0">
                <a:sym typeface="Wingdings" pitchFamily="2" charset="2"/>
              </a:rPr>
              <a:t>scalaires </a:t>
            </a:r>
            <a:endParaRPr lang="fr-FR" dirty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lvl="2"/>
            <a:r>
              <a:rPr lang="fr-FR" dirty="0" smtClean="0"/>
              <a:t>Sens physique : le calcul de          donne l’allongement </a:t>
            </a:r>
            <a:r>
              <a:rPr lang="el-GR" dirty="0" smtClean="0"/>
              <a:t>λ</a:t>
            </a:r>
            <a:r>
              <a:rPr lang="fr-FR" dirty="0" smtClean="0"/>
              <a:t> dans cette direction.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Changement de forme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itchFamily="34" charset="0"/>
                <a:cs typeface="Calibri" pitchFamily="34" charset="0"/>
              </a:rPr>
              <a:t>Pierre BADEL - EMSE</a:t>
            </a: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2 – Mesures de déformation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59096"/>
              </p:ext>
            </p:extLst>
          </p:nvPr>
        </p:nvGraphicFramePr>
        <p:xfrm>
          <a:off x="4586288" y="4935538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4" name="Equation" r:id="rId3" imgW="507960" imgH="253800" progId="Equation.DSMT4">
                  <p:embed/>
                </p:oleObj>
              </mc:Choice>
              <mc:Fallback>
                <p:oleObj name="Equation" r:id="rId3" imgW="507960" imgH="25380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935538"/>
                        <a:ext cx="762000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650336" y="4956482"/>
            <a:ext cx="1086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Lagrangien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49615" y="5526160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Eulerien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98738" y="2309813"/>
            <a:ext cx="919011" cy="900112"/>
            <a:chOff x="2066425" y="2760275"/>
            <a:chExt cx="919011" cy="900112"/>
          </a:xfrm>
        </p:grpSpPr>
        <p:cxnSp>
          <p:nvCxnSpPr>
            <p:cNvPr id="5" name="Connecteur droit avec flèche 4"/>
            <p:cNvCxnSpPr/>
            <p:nvPr/>
          </p:nvCxnSpPr>
          <p:spPr bwMode="auto">
            <a:xfrm flipV="1">
              <a:off x="2165684" y="2839453"/>
              <a:ext cx="394636" cy="510139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 bwMode="auto">
            <a:xfrm flipV="1">
              <a:off x="2165684" y="3347988"/>
              <a:ext cx="819752" cy="1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8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1274323"/>
                </p:ext>
              </p:extLst>
            </p:nvPr>
          </p:nvGraphicFramePr>
          <p:xfrm>
            <a:off x="2066425" y="2760275"/>
            <a:ext cx="2730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55" name="Equation" r:id="rId5" imgW="203040" imgH="228600" progId="Equation.DSMT4">
                    <p:embed/>
                  </p:oleObj>
                </mc:Choice>
                <mc:Fallback>
                  <p:oleObj name="Equation" r:id="rId5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425" y="2760275"/>
                          <a:ext cx="273050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8252270"/>
                </p:ext>
              </p:extLst>
            </p:nvPr>
          </p:nvGraphicFramePr>
          <p:xfrm>
            <a:off x="2574425" y="3350825"/>
            <a:ext cx="288925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56" name="Equation" r:id="rId7" imgW="215640" imgH="228600" progId="Equation.DSMT4">
                    <p:embed/>
                  </p:oleObj>
                </mc:Choice>
                <mc:Fallback>
                  <p:oleObj name="Equation" r:id="rId7" imgW="215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4425" y="3350825"/>
                          <a:ext cx="288925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e 27"/>
          <p:cNvGrpSpPr/>
          <p:nvPr/>
        </p:nvGrpSpPr>
        <p:grpSpPr>
          <a:xfrm>
            <a:off x="5613861" y="2217738"/>
            <a:ext cx="1712176" cy="908646"/>
            <a:chOff x="2152650" y="2205409"/>
            <a:chExt cx="1712176" cy="908646"/>
          </a:xfrm>
        </p:grpSpPr>
        <p:cxnSp>
          <p:nvCxnSpPr>
            <p:cNvPr id="14" name="Connecteur droit avec flèche 13"/>
            <p:cNvCxnSpPr/>
            <p:nvPr/>
          </p:nvCxnSpPr>
          <p:spPr bwMode="auto">
            <a:xfrm flipV="1">
              <a:off x="2152650" y="2497588"/>
              <a:ext cx="932529" cy="240632"/>
            </a:xfrm>
            <a:prstGeom prst="straightConnector1">
              <a:avLst/>
            </a:prstGeom>
            <a:noFill/>
            <a:ln w="1905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>
              <a:off x="2152650" y="2738220"/>
              <a:ext cx="1712176" cy="91439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9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6717853"/>
                </p:ext>
              </p:extLst>
            </p:nvPr>
          </p:nvGraphicFramePr>
          <p:xfrm>
            <a:off x="2688764" y="2205409"/>
            <a:ext cx="25558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57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764" y="2205409"/>
                          <a:ext cx="25558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107263"/>
                </p:ext>
              </p:extLst>
            </p:nvPr>
          </p:nvGraphicFramePr>
          <p:xfrm>
            <a:off x="3428305" y="2804493"/>
            <a:ext cx="255588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58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8305" y="2804493"/>
                          <a:ext cx="255588" cy="309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68215" y="4956603"/>
            <a:ext cx="3487281" cy="37151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Tenseur de Cauchy Green droit </a:t>
            </a:r>
            <a:r>
              <a:rPr lang="fr-FR" b="1" u="dbl" dirty="0" smtClean="0">
                <a:latin typeface="Calibri" pitchFamily="34" charset="0"/>
                <a:cs typeface="Calibri" pitchFamily="34" charset="0"/>
              </a:rPr>
              <a:t>C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034927"/>
              </p:ext>
            </p:extLst>
          </p:nvPr>
        </p:nvGraphicFramePr>
        <p:xfrm>
          <a:off x="852988" y="3590192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59" name="Equation" r:id="rId13" imgW="634680" imgH="228600" progId="Equation.DSMT4">
                  <p:embed/>
                </p:oleObj>
              </mc:Choice>
              <mc:Fallback>
                <p:oleObj name="Equation" r:id="rId13" imgW="634680" imgH="228600" progId="Equation.DSMT4">
                  <p:embed/>
                  <p:pic>
                    <p:nvPicPr>
                      <p:cNvPr id="0" name="Obje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88" y="3590192"/>
                        <a:ext cx="952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89471"/>
              </p:ext>
            </p:extLst>
          </p:nvPr>
        </p:nvGraphicFramePr>
        <p:xfrm>
          <a:off x="852988" y="4048125"/>
          <a:ext cx="240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0" name="Equation" r:id="rId15" imgW="1600200" imgH="279360" progId="Equation.DSMT4">
                  <p:embed/>
                </p:oleObj>
              </mc:Choice>
              <mc:Fallback>
                <p:oleObj name="Equation" r:id="rId15" imgW="1600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88" y="4048125"/>
                        <a:ext cx="2400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149597"/>
              </p:ext>
            </p:extLst>
          </p:nvPr>
        </p:nvGraphicFramePr>
        <p:xfrm>
          <a:off x="4486275" y="2287588"/>
          <a:ext cx="171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1" name="Equation" r:id="rId17" imgW="114120" imgH="228600" progId="Equation.DSMT4">
                  <p:embed/>
                </p:oleObj>
              </mc:Choice>
              <mc:Fallback>
                <p:oleObj name="Equation" r:id="rId17" imgW="114120" imgH="22860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287588"/>
                        <a:ext cx="171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37783"/>
              </p:ext>
            </p:extLst>
          </p:nvPr>
        </p:nvGraphicFramePr>
        <p:xfrm>
          <a:off x="4595813" y="5526088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2" name="Equation" r:id="rId19" imgW="495000" imgH="253800" progId="Equation.DSMT4">
                  <p:embed/>
                </p:oleObj>
              </mc:Choice>
              <mc:Fallback>
                <p:oleObj name="Equation" r:id="rId19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5526088"/>
                        <a:ext cx="742950" cy="381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68215" y="5530904"/>
            <a:ext cx="3487281" cy="37151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>
                <a:latin typeface="Calibri" pitchFamily="34" charset="0"/>
                <a:cs typeface="Calibri" pitchFamily="34" charset="0"/>
              </a:rPr>
              <a:t>Tenseur de Cauchy Green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gauche </a:t>
            </a:r>
            <a:r>
              <a:rPr lang="fr-FR" b="1" u="dbl" dirty="0" smtClean="0">
                <a:latin typeface="Calibri" pitchFamily="34" charset="0"/>
                <a:cs typeface="Calibri" pitchFamily="34" charset="0"/>
              </a:rPr>
              <a:t>B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92330"/>
              </p:ext>
            </p:extLst>
          </p:nvPr>
        </p:nvGraphicFramePr>
        <p:xfrm>
          <a:off x="7226300" y="4933950"/>
          <a:ext cx="62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3" name="Equation" r:id="rId21" imgW="419040" imgH="253800" progId="Equation.DSMT4">
                  <p:embed/>
                </p:oleObj>
              </mc:Choice>
              <mc:Fallback>
                <p:oleObj name="Equation" r:id="rId21" imgW="419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300" y="4933950"/>
                        <a:ext cx="628650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02864"/>
              </p:ext>
            </p:extLst>
          </p:nvPr>
        </p:nvGraphicFramePr>
        <p:xfrm>
          <a:off x="7216420" y="5504690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4" name="Equation" r:id="rId23" imgW="431640" imgH="253800" progId="Equation.DSMT4">
                  <p:embed/>
                </p:oleObj>
              </mc:Choice>
              <mc:Fallback>
                <p:oleObj name="Equation" r:id="rId2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420" y="5504690"/>
                        <a:ext cx="647700" cy="381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cteur droit avec flèche 7"/>
          <p:cNvCxnSpPr/>
          <p:nvPr/>
        </p:nvCxnSpPr>
        <p:spPr bwMode="auto">
          <a:xfrm>
            <a:off x="4167739" y="2661385"/>
            <a:ext cx="80852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91881"/>
              </p:ext>
            </p:extLst>
          </p:nvPr>
        </p:nvGraphicFramePr>
        <p:xfrm>
          <a:off x="2853918" y="6279924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5" name="Equation" r:id="rId25" imgW="203040" imgH="228600" progId="Equation.DSMT4">
                  <p:embed/>
                </p:oleObj>
              </mc:Choice>
              <mc:Fallback>
                <p:oleObj name="Equation" r:id="rId2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918" y="6279924"/>
                        <a:ext cx="304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5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Mesure </a:t>
            </a:r>
            <a:r>
              <a:rPr lang="fr-FR" dirty="0"/>
              <a:t>de </a:t>
            </a:r>
            <a:r>
              <a:rPr lang="fr-FR" dirty="0" smtClean="0"/>
              <a:t>déformation : le tenseur de Green Lagrange 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smtClean="0"/>
              <a:t>On caractérise les variations par rapport à la configuration initiale: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Autres mesures de déformation (en théorie des grandes déformation)</a:t>
            </a:r>
          </a:p>
          <a:p>
            <a:pPr lvl="1"/>
            <a:endParaRPr lang="fr-FR" dirty="0"/>
          </a:p>
          <a:p>
            <a:pPr lvl="2"/>
            <a:r>
              <a:rPr lang="fr-FR" dirty="0" smtClean="0"/>
              <a:t>The right and </a:t>
            </a:r>
            <a:r>
              <a:rPr lang="fr-FR" dirty="0" err="1" smtClean="0"/>
              <a:t>left</a:t>
            </a:r>
            <a:r>
              <a:rPr lang="fr-FR" dirty="0" smtClean="0"/>
              <a:t> stretch </a:t>
            </a:r>
            <a:r>
              <a:rPr lang="fr-FR" dirty="0" err="1" smtClean="0"/>
              <a:t>tensor</a:t>
            </a:r>
            <a:r>
              <a:rPr lang="fr-FR" dirty="0" smtClean="0"/>
              <a:t>: </a:t>
            </a:r>
          </a:p>
          <a:p>
            <a:pPr lvl="2"/>
            <a:endParaRPr lang="fr-FR" dirty="0" smtClean="0"/>
          </a:p>
          <a:p>
            <a:pPr lvl="2"/>
            <a:r>
              <a:rPr lang="fr-FR" dirty="0" err="1"/>
              <a:t>Logarithmic</a:t>
            </a:r>
            <a:r>
              <a:rPr lang="fr-FR" dirty="0"/>
              <a:t> </a:t>
            </a:r>
            <a:r>
              <a:rPr lang="fr-FR" dirty="0" err="1"/>
              <a:t>strain</a:t>
            </a:r>
            <a:r>
              <a:rPr lang="fr-FR" dirty="0"/>
              <a:t> </a:t>
            </a:r>
            <a:r>
              <a:rPr lang="fr-FR" dirty="0" err="1"/>
              <a:t>tensor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endParaRPr lang="fr-FR" dirty="0" smtClean="0"/>
          </a:p>
          <a:p>
            <a:pPr marL="457200" lvl="1" indent="257175">
              <a:buNone/>
            </a:pPr>
            <a:r>
              <a:rPr lang="fr-FR" dirty="0" smtClean="0"/>
              <a:t>…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Tenseur des déformations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itchFamily="34" charset="0"/>
                <a:cs typeface="Calibri" pitchFamily="34" charset="0"/>
              </a:rPr>
              <a:t>Pierre BADEL - EMSE</a:t>
            </a: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2 – Mesures de déformation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3962"/>
              </p:ext>
            </p:extLst>
          </p:nvPr>
        </p:nvGraphicFramePr>
        <p:xfrm>
          <a:off x="3192563" y="4797299"/>
          <a:ext cx="7651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69" name="Equation" r:id="rId3" imgW="545760" imgH="228600" progId="Equation.DSMT4">
                  <p:embed/>
                </p:oleObj>
              </mc:Choice>
              <mc:Fallback>
                <p:oleObj name="Equation" r:id="rId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563" y="4797299"/>
                        <a:ext cx="765175" cy="32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06563"/>
              </p:ext>
            </p:extLst>
          </p:nvPr>
        </p:nvGraphicFramePr>
        <p:xfrm>
          <a:off x="4552950" y="2524125"/>
          <a:ext cx="23241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0" name="Equation" r:id="rId5" imgW="1549080" imgH="393480" progId="Equation.DSMT4">
                  <p:embed/>
                </p:oleObj>
              </mc:Choice>
              <mc:Fallback>
                <p:oleObj name="Equation" r:id="rId5" imgW="1549080" imgH="393480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2524125"/>
                        <a:ext cx="2324100" cy="590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48880"/>
              </p:ext>
            </p:extLst>
          </p:nvPr>
        </p:nvGraphicFramePr>
        <p:xfrm>
          <a:off x="2722563" y="5283074"/>
          <a:ext cx="4984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1" name="Equation" r:id="rId7" imgW="355320" imgH="279360" progId="Equation.DSMT4">
                  <p:embed/>
                </p:oleObj>
              </mc:Choice>
              <mc:Fallback>
                <p:oleObj name="Equation" r:id="rId7" imgW="355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283074"/>
                        <a:ext cx="498475" cy="392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356298" y="2621486"/>
            <a:ext cx="1086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Lagrangien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56298" y="3298409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Eulerien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38837"/>
              </p:ext>
            </p:extLst>
          </p:nvPr>
        </p:nvGraphicFramePr>
        <p:xfrm>
          <a:off x="784225" y="2001838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2" name="Equation" r:id="rId9" imgW="1726920" imgH="279360" progId="Equation.DSMT4">
                  <p:embed/>
                </p:oleObj>
              </mc:Choice>
              <mc:Fallback>
                <p:oleObj name="Equation" r:id="rId9" imgW="1726920" imgH="279360" progId="Equation.DSMT4">
                  <p:embed/>
                  <p:pic>
                    <p:nvPicPr>
                      <p:cNvPr id="0" name="Obje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001838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59896" y="2495754"/>
            <a:ext cx="3302508" cy="64851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Tenseur des déformations de Green Lagrange </a:t>
            </a:r>
            <a:r>
              <a:rPr lang="fr-FR" b="1" u="dbl" dirty="0" smtClean="0">
                <a:latin typeface="Calibri" pitchFamily="34" charset="0"/>
                <a:cs typeface="Calibri" pitchFamily="34" charset="0"/>
              </a:rPr>
              <a:t>E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83342" y="3395844"/>
            <a:ext cx="3302508" cy="37151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Tenseur d’Euler-</a:t>
            </a:r>
            <a:r>
              <a:rPr lang="fr-FR" b="1" dirty="0" err="1" smtClean="0">
                <a:latin typeface="Calibri" pitchFamily="34" charset="0"/>
                <a:cs typeface="Calibri" pitchFamily="34" charset="0"/>
              </a:rPr>
              <a:t>Almansi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u="dbl" dirty="0" smtClean="0">
                <a:latin typeface="Calibri" pitchFamily="34" charset="0"/>
                <a:cs typeface="Calibri" pitchFamily="34" charset="0"/>
              </a:rPr>
              <a:t>A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12345"/>
              </p:ext>
            </p:extLst>
          </p:nvPr>
        </p:nvGraphicFramePr>
        <p:xfrm>
          <a:off x="4543425" y="3286125"/>
          <a:ext cx="1447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73" name="Equation" r:id="rId11" imgW="965160" imgH="393480" progId="Equation.DSMT4">
                  <p:embed/>
                </p:oleObj>
              </mc:Choice>
              <mc:Fallback>
                <p:oleObj name="Equation" r:id="rId11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3286125"/>
                        <a:ext cx="1447800" cy="5905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8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Introduction de l’Hypothèse de Petites Perturbations (HPP)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 smtClean="0"/>
              <a:t>En introduisant le champ de déplacement…</a:t>
            </a:r>
          </a:p>
          <a:p>
            <a:pPr lvl="1"/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Il vient 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Tenseur des déformations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itchFamily="34" charset="0"/>
                <a:cs typeface="Calibri" pitchFamily="34" charset="0"/>
              </a:rPr>
              <a:t>Pierre BADEL - EMSE</a:t>
            </a: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2 – Mesures de déformation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79276"/>
              </p:ext>
            </p:extLst>
          </p:nvPr>
        </p:nvGraphicFramePr>
        <p:xfrm>
          <a:off x="810811" y="2114428"/>
          <a:ext cx="3804696" cy="62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3" name="Equation" r:id="rId3" imgW="2717640" imgH="444240" progId="Equation.DSMT4">
                  <p:embed/>
                </p:oleObj>
              </mc:Choice>
              <mc:Fallback>
                <p:oleObj name="Equation" r:id="rId3" imgW="271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11" y="2114428"/>
                        <a:ext cx="3804696" cy="621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83574"/>
              </p:ext>
            </p:extLst>
          </p:nvPr>
        </p:nvGraphicFramePr>
        <p:xfrm>
          <a:off x="2795588" y="4797425"/>
          <a:ext cx="2341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4" name="Equation" r:id="rId5" imgW="2019240" imgH="393480" progId="Equation.DSMT4">
                  <p:embed/>
                </p:oleObj>
              </mc:Choice>
              <mc:Fallback>
                <p:oleObj name="Equation" r:id="rId5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4797425"/>
                        <a:ext cx="2341562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5345722" y="4855185"/>
            <a:ext cx="3880339" cy="357554"/>
            <a:chOff x="4572000" y="4855185"/>
            <a:chExt cx="3880339" cy="357554"/>
          </a:xfrm>
        </p:grpSpPr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572000" y="4855185"/>
              <a:ext cx="3880339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   est le tenseur des déformations linéarisé</a:t>
              </a:r>
            </a:p>
          </p:txBody>
        </p:sp>
        <p:graphicFrame>
          <p:nvGraphicFramePr>
            <p:cNvPr id="2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584886"/>
                </p:ext>
              </p:extLst>
            </p:nvPr>
          </p:nvGraphicFramePr>
          <p:xfrm>
            <a:off x="4621351" y="4911114"/>
            <a:ext cx="1682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25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1" y="4911114"/>
                          <a:ext cx="168275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311559"/>
              </p:ext>
            </p:extLst>
          </p:nvPr>
        </p:nvGraphicFramePr>
        <p:xfrm>
          <a:off x="2795588" y="5564188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6" name="Equation" r:id="rId9" imgW="2082600" imgH="393480" progId="Equation.DSMT4">
                  <p:embed/>
                </p:oleObj>
              </mc:Choice>
              <mc:Fallback>
                <p:oleObj name="Equation" r:id="rId9" imgW="2082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5564188"/>
                        <a:ext cx="241300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5343908" y="5630069"/>
            <a:ext cx="3882153" cy="346075"/>
            <a:chOff x="4570186" y="5630069"/>
            <a:chExt cx="3882153" cy="346075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572001" y="5630069"/>
              <a:ext cx="38803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   est le tenseur des rotations</a:t>
              </a:r>
            </a:p>
          </p:txBody>
        </p:sp>
        <p:graphicFrame>
          <p:nvGraphicFramePr>
            <p:cNvPr id="2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196252"/>
                </p:ext>
              </p:extLst>
            </p:nvPr>
          </p:nvGraphicFramePr>
          <p:xfrm>
            <a:off x="4570186" y="5674519"/>
            <a:ext cx="233363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27" name="Equation" r:id="rId11" imgW="177480" imgH="228600" progId="Equation.DSMT4">
                    <p:embed/>
                  </p:oleObj>
                </mc:Choice>
                <mc:Fallback>
                  <p:oleObj name="Equation" r:id="rId1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0186" y="5674519"/>
                          <a:ext cx="233363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11321"/>
              </p:ext>
            </p:extLst>
          </p:nvPr>
        </p:nvGraphicFramePr>
        <p:xfrm>
          <a:off x="817928" y="3429000"/>
          <a:ext cx="550872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8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28" y="3429000"/>
                        <a:ext cx="550872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77584"/>
              </p:ext>
            </p:extLst>
          </p:nvPr>
        </p:nvGraphicFramePr>
        <p:xfrm>
          <a:off x="820493" y="3933825"/>
          <a:ext cx="515592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9" name="Equation" r:id="rId15" imgW="368280" imgH="228600" progId="Equation.DSMT4">
                  <p:embed/>
                </p:oleObj>
              </mc:Choice>
              <mc:Fallback>
                <p:oleObj name="Equation" r:id="rId15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93" y="3933825"/>
                        <a:ext cx="515592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20774"/>
              </p:ext>
            </p:extLst>
          </p:nvPr>
        </p:nvGraphicFramePr>
        <p:xfrm>
          <a:off x="762000" y="4796952"/>
          <a:ext cx="123666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0" name="Equation" r:id="rId17" imgW="1066680" imgH="330120" progId="Equation.DSMT4">
                  <p:embed/>
                </p:oleObj>
              </mc:Choice>
              <mc:Fallback>
                <p:oleObj name="Equation" r:id="rId17" imgW="1066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96952"/>
                        <a:ext cx="1236663" cy="3825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rgbClr val="FFFF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Aperçu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en-US" dirty="0"/>
              <a:t>I – </a:t>
            </a:r>
            <a:r>
              <a:rPr lang="en-US" dirty="0" smtClean="0"/>
              <a:t>Introduction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II – </a:t>
            </a:r>
            <a:r>
              <a:rPr lang="en-US" dirty="0" err="1" smtClean="0"/>
              <a:t>Cinématique</a:t>
            </a:r>
            <a:r>
              <a:rPr lang="en-US" dirty="0" smtClean="0"/>
              <a:t> des </a:t>
            </a:r>
            <a:r>
              <a:rPr lang="en-US" dirty="0" err="1" smtClean="0"/>
              <a:t>milieux</a:t>
            </a:r>
            <a:r>
              <a:rPr lang="en-US" dirty="0" smtClean="0"/>
              <a:t> </a:t>
            </a:r>
            <a:r>
              <a:rPr lang="en-US" dirty="0" err="1" smtClean="0"/>
              <a:t>continus</a:t>
            </a:r>
            <a:r>
              <a:rPr lang="en-US" dirty="0" smtClean="0"/>
              <a:t> (</a:t>
            </a:r>
            <a:r>
              <a:rPr lang="en-US" dirty="0" err="1" smtClean="0"/>
              <a:t>solides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III – </a:t>
            </a:r>
            <a:r>
              <a:rPr lang="en-US" dirty="0" smtClean="0"/>
              <a:t>Description des efforts de </a:t>
            </a:r>
            <a:r>
              <a:rPr lang="en-US" dirty="0" err="1" smtClean="0"/>
              <a:t>cohésion</a:t>
            </a:r>
            <a:r>
              <a:rPr lang="en-US" dirty="0" smtClean="0"/>
              <a:t> et </a:t>
            </a:r>
            <a:r>
              <a:rPr lang="en-US" dirty="0" err="1" smtClean="0"/>
              <a:t>lois</a:t>
            </a:r>
            <a:r>
              <a:rPr lang="en-US" dirty="0" smtClean="0"/>
              <a:t> de conservations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IV – </a:t>
            </a:r>
            <a:r>
              <a:rPr lang="en-US" dirty="0" err="1" smtClean="0"/>
              <a:t>Loi</a:t>
            </a:r>
            <a:r>
              <a:rPr lang="en-US" dirty="0" smtClean="0"/>
              <a:t> de </a:t>
            </a:r>
            <a:r>
              <a:rPr lang="en-US" dirty="0" err="1" smtClean="0"/>
              <a:t>comportement</a:t>
            </a:r>
            <a:r>
              <a:rPr lang="en-US" dirty="0" smtClean="0"/>
              <a:t> : </a:t>
            </a:r>
            <a:r>
              <a:rPr lang="en-US" dirty="0" err="1" smtClean="0"/>
              <a:t>élasticité</a:t>
            </a:r>
            <a:r>
              <a:rPr lang="en-US" dirty="0" smtClean="0"/>
              <a:t> </a:t>
            </a:r>
            <a:r>
              <a:rPr lang="en-US" dirty="0" err="1" smtClean="0"/>
              <a:t>linéaire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 – </a:t>
            </a:r>
            <a:r>
              <a:rPr lang="fr-FR" dirty="0" smtClean="0"/>
              <a:t>Introduction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70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Déformation triaxiale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Cisaillement simple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endParaRPr lang="fr-FR" sz="800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512942" y="1378062"/>
            <a:ext cx="2072965" cy="1500262"/>
            <a:chOff x="1636938" y="1651090"/>
            <a:chExt cx="3036512" cy="2197607"/>
          </a:xfrm>
        </p:grpSpPr>
        <p:sp>
          <p:nvSpPr>
            <p:cNvPr id="8" name="Cube 7"/>
            <p:cNvSpPr/>
            <p:nvPr/>
          </p:nvSpPr>
          <p:spPr bwMode="auto">
            <a:xfrm rot="10800000" flipH="1" flipV="1">
              <a:off x="2316318" y="2086147"/>
              <a:ext cx="1255977" cy="1256628"/>
            </a:xfrm>
            <a:prstGeom prst="cube">
              <a:avLst>
                <a:gd name="adj" fmla="val 25553"/>
              </a:avLst>
            </a:prstGeom>
            <a:noFill/>
            <a:ln w="12700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2633264" y="3014169"/>
              <a:ext cx="194968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 bwMode="auto">
            <a:xfrm flipH="1" flipV="1">
              <a:off x="2633264" y="1771048"/>
              <a:ext cx="2" cy="124312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 bwMode="auto">
            <a:xfrm flipH="1">
              <a:off x="1984127" y="3014169"/>
              <a:ext cx="649140" cy="65357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ube 19"/>
            <p:cNvSpPr/>
            <p:nvPr/>
          </p:nvSpPr>
          <p:spPr bwMode="auto">
            <a:xfrm rot="10800000" flipH="1" flipV="1">
              <a:off x="2090004" y="2448014"/>
              <a:ext cx="2146433" cy="1118931"/>
            </a:xfrm>
            <a:prstGeom prst="cube">
              <a:avLst>
                <a:gd name="adj" fmla="val 4972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2025888" y="3587087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636938" y="3330686"/>
              <a:ext cx="3048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55187" y="1660615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2237606" y="1651090"/>
              <a:ext cx="3048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368558" y="3037960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4362663" y="2603916"/>
              <a:ext cx="3048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libri" pitchFamily="34" charset="0"/>
                  <a:cs typeface="Calibri" pitchFamily="34" charset="0"/>
                </a:rPr>
                <a:t>x</a:t>
              </a:r>
              <a:r>
                <a:rPr lang="fr-FR" sz="1100" baseline="-25000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fr-FR" sz="1100" baseline="-250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704750" y="4012367"/>
            <a:ext cx="1556112" cy="1541717"/>
            <a:chOff x="1896933" y="4027945"/>
            <a:chExt cx="2378536" cy="2356520"/>
          </a:xfrm>
        </p:grpSpPr>
        <p:sp>
          <p:nvSpPr>
            <p:cNvPr id="53" name="ZoneTexte 52"/>
            <p:cNvSpPr txBox="1"/>
            <p:nvPr/>
          </p:nvSpPr>
          <p:spPr>
            <a:xfrm>
              <a:off x="2259768" y="4027945"/>
              <a:ext cx="316112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mbria" pitchFamily="18" charset="0"/>
                  <a:cs typeface="Arial"/>
                </a:rPr>
                <a:t>X</a:t>
              </a:r>
              <a:r>
                <a:rPr lang="fr-FR" sz="1100" baseline="-25000" dirty="0" smtClean="0">
                  <a:latin typeface="Cambria" pitchFamily="18" charset="0"/>
                </a:rPr>
                <a:t>3</a:t>
              </a:r>
              <a:endParaRPr lang="fr-FR" sz="1100" baseline="-25000" dirty="0">
                <a:latin typeface="Cambria" pitchFamily="18" charset="0"/>
              </a:endParaRPr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2317894" y="4722664"/>
              <a:ext cx="1672054" cy="1409634"/>
              <a:chOff x="2317894" y="4722664"/>
              <a:chExt cx="1672054" cy="1409634"/>
            </a:xfrm>
          </p:grpSpPr>
          <p:sp>
            <p:nvSpPr>
              <p:cNvPr id="48" name="Parallélogramme 47"/>
              <p:cNvSpPr/>
              <p:nvPr/>
            </p:nvSpPr>
            <p:spPr bwMode="auto">
              <a:xfrm rot="18810978">
                <a:off x="2915968" y="5267318"/>
                <a:ext cx="1409634" cy="320326"/>
              </a:xfrm>
              <a:prstGeom prst="parallelogram">
                <a:avLst>
                  <a:gd name="adj" fmla="val 30397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  <p:sp>
            <p:nvSpPr>
              <p:cNvPr id="44" name="Parallélogramme 43"/>
              <p:cNvSpPr/>
              <p:nvPr/>
            </p:nvSpPr>
            <p:spPr bwMode="auto">
              <a:xfrm>
                <a:off x="2317894" y="5125651"/>
                <a:ext cx="1387832" cy="920002"/>
              </a:xfrm>
              <a:prstGeom prst="parallelogram">
                <a:avLst>
                  <a:gd name="adj" fmla="val 5115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  <p:sp>
            <p:nvSpPr>
              <p:cNvPr id="47" name="Parallélogramme 46"/>
              <p:cNvSpPr/>
              <p:nvPr/>
            </p:nvSpPr>
            <p:spPr bwMode="auto">
              <a:xfrm>
                <a:off x="2788812" y="4806080"/>
                <a:ext cx="1201136" cy="319571"/>
              </a:xfrm>
              <a:prstGeom prst="parallelogram">
                <a:avLst>
                  <a:gd name="adj" fmla="val 90248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</a:endParaRPr>
              </a:p>
            </p:txBody>
          </p:sp>
        </p:grpSp>
        <p:sp>
          <p:nvSpPr>
            <p:cNvPr id="30" name="Cube 29"/>
            <p:cNvSpPr/>
            <p:nvPr/>
          </p:nvSpPr>
          <p:spPr bwMode="auto">
            <a:xfrm rot="10800000" flipH="1" flipV="1">
              <a:off x="2316319" y="4806079"/>
              <a:ext cx="1255976" cy="1243399"/>
            </a:xfrm>
            <a:prstGeom prst="cube">
              <a:avLst>
                <a:gd name="adj" fmla="val 26350"/>
              </a:avLst>
            </a:prstGeom>
            <a:noFill/>
            <a:ln w="12700"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 bwMode="auto">
            <a:xfrm>
              <a:off x="2633264" y="5728493"/>
              <a:ext cx="1534876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 bwMode="auto">
            <a:xfrm flipH="1" flipV="1">
              <a:off x="2633264" y="4437246"/>
              <a:ext cx="2" cy="129124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 bwMode="auto">
            <a:xfrm flipH="1">
              <a:off x="2127303" y="5728493"/>
              <a:ext cx="513584" cy="52516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4940883"/>
                </p:ext>
              </p:extLst>
            </p:nvPr>
          </p:nvGraphicFramePr>
          <p:xfrm>
            <a:off x="2400168" y="4330090"/>
            <a:ext cx="174625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695" name="Equation" r:id="rId3" imgW="164880" imgH="203040" progId="Equation.DSMT4">
                    <p:embed/>
                  </p:oleObj>
                </mc:Choice>
                <mc:Fallback>
                  <p:oleObj name="Equation" r:id="rId3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168" y="4330090"/>
                          <a:ext cx="174625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0086011"/>
                </p:ext>
              </p:extLst>
            </p:nvPr>
          </p:nvGraphicFramePr>
          <p:xfrm>
            <a:off x="4001803" y="5472486"/>
            <a:ext cx="174625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696" name="Equation" r:id="rId5" imgW="164880" imgH="203040" progId="Equation.DSMT4">
                    <p:embed/>
                  </p:oleObj>
                </mc:Choice>
                <mc:Fallback>
                  <p:oleObj name="Equation" r:id="rId5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1803" y="5472486"/>
                          <a:ext cx="174625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276301"/>
                </p:ext>
              </p:extLst>
            </p:nvPr>
          </p:nvGraphicFramePr>
          <p:xfrm>
            <a:off x="1896933" y="6028587"/>
            <a:ext cx="174625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697" name="Equation" r:id="rId7" imgW="164880" imgH="203040" progId="Equation.DSMT4">
                    <p:embed/>
                  </p:oleObj>
                </mc:Choice>
                <mc:Fallback>
                  <p:oleObj name="Equation" r:id="rId7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933" y="6028587"/>
                          <a:ext cx="174625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ZoneTexte 40"/>
            <p:cNvSpPr txBox="1"/>
            <p:nvPr/>
          </p:nvSpPr>
          <p:spPr>
            <a:xfrm>
              <a:off x="2180643" y="6122855"/>
              <a:ext cx="316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mbria" pitchFamily="18" charset="0"/>
                  <a:cs typeface="Arial"/>
                </a:rPr>
                <a:t>X</a:t>
              </a:r>
              <a:r>
                <a:rPr lang="fr-FR" sz="1100" baseline="-25000" dirty="0" smtClean="0">
                  <a:latin typeface="Cambria" pitchFamily="18" charset="0"/>
                </a:rPr>
                <a:t>1</a:t>
              </a:r>
              <a:endParaRPr lang="fr-FR" sz="1100" baseline="-25000" dirty="0">
                <a:latin typeface="Cambria" pitchFamily="18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959357" y="5761978"/>
              <a:ext cx="316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latin typeface="Cambria" pitchFamily="18" charset="0"/>
                  <a:cs typeface="Arial"/>
                </a:rPr>
                <a:t>X</a:t>
              </a:r>
              <a:r>
                <a:rPr lang="fr-FR" sz="1100" baseline="-25000" dirty="0" smtClean="0">
                  <a:latin typeface="Cambria" pitchFamily="18" charset="0"/>
                </a:rPr>
                <a:t>2</a:t>
              </a:r>
              <a:endParaRPr lang="fr-FR" sz="1100" baseline="-25000" dirty="0">
                <a:latin typeface="Cambria" pitchFamily="18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691746" y="437804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dirty="0" smtClean="0">
                  <a:latin typeface="Cambria" pitchFamily="18" charset="0"/>
                  <a:cs typeface="Arial"/>
                </a:rPr>
                <a:t>γ</a:t>
              </a:r>
              <a:endParaRPr lang="fr-FR" sz="1100" baseline="-25000" dirty="0">
                <a:latin typeface="Cambria" pitchFamily="18" charset="0"/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 bwMode="auto">
            <a:xfrm>
              <a:off x="2633264" y="4732655"/>
              <a:ext cx="47188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60443"/>
              </p:ext>
            </p:extLst>
          </p:nvPr>
        </p:nvGraphicFramePr>
        <p:xfrm>
          <a:off x="3294349" y="1522332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8" name="Equation" r:id="rId9" imgW="457200" imgH="241200" progId="Equation.DSMT4">
                  <p:embed/>
                </p:oleObj>
              </mc:Choice>
              <mc:Fallback>
                <p:oleObj name="Equation" r:id="rId9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349" y="1522332"/>
                        <a:ext cx="6858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3"/>
          <p:cNvSpPr>
            <a:spLocks noGrp="1" noChangeArrowheads="1"/>
          </p:cNvSpPr>
          <p:nvPr>
            <p:ph type="body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II – Cinématique 	2 – Mesures de déformation</a:t>
            </a:r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06069"/>
              </p:ext>
            </p:extLst>
          </p:nvPr>
        </p:nvGraphicFramePr>
        <p:xfrm>
          <a:off x="3294349" y="2334831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9" name="Equation" r:id="rId11" imgW="457200" imgH="241200" progId="Equation.DSMT4">
                  <p:embed/>
                </p:oleObj>
              </mc:Choice>
              <mc:Fallback>
                <p:oleObj name="Equation" r:id="rId11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349" y="2334831"/>
                        <a:ext cx="6858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80510"/>
              </p:ext>
            </p:extLst>
          </p:nvPr>
        </p:nvGraphicFramePr>
        <p:xfrm>
          <a:off x="3294349" y="4212671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0" name="Equation" r:id="rId13" imgW="457200" imgH="241200" progId="Equation.DSMT4">
                  <p:embed/>
                </p:oleObj>
              </mc:Choice>
              <mc:Fallback>
                <p:oleObj name="Equation" r:id="rId13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349" y="4212671"/>
                        <a:ext cx="6858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441301"/>
              </p:ext>
            </p:extLst>
          </p:nvPr>
        </p:nvGraphicFramePr>
        <p:xfrm>
          <a:off x="3294349" y="5025170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1" name="Equation" r:id="rId15" imgW="457200" imgH="241200" progId="Equation.DSMT4">
                  <p:embed/>
                </p:oleObj>
              </mc:Choice>
              <mc:Fallback>
                <p:oleObj name="Equation" r:id="rId15" imgW="45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349" y="5025170"/>
                        <a:ext cx="68580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35368"/>
              </p:ext>
            </p:extLst>
          </p:nvPr>
        </p:nvGraphicFramePr>
        <p:xfrm>
          <a:off x="6518275" y="1522413"/>
          <a:ext cx="704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2" name="Equation" r:id="rId17" imgW="469800" imgH="241200" progId="Equation.DSMT4">
                  <p:embed/>
                </p:oleObj>
              </mc:Choice>
              <mc:Fallback>
                <p:oleObj name="Equation" r:id="rId17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1522413"/>
                        <a:ext cx="70485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68337"/>
              </p:ext>
            </p:extLst>
          </p:nvPr>
        </p:nvGraphicFramePr>
        <p:xfrm>
          <a:off x="6548153" y="2337778"/>
          <a:ext cx="89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3" name="Equation" r:id="rId19" imgW="596880" imgH="241200" progId="Equation.DSMT4">
                  <p:embed/>
                </p:oleObj>
              </mc:Choice>
              <mc:Fallback>
                <p:oleObj name="Equation" r:id="rId19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153" y="2337778"/>
                        <a:ext cx="89535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4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16063" y="57150"/>
            <a:ext cx="5072062" cy="623888"/>
          </a:xfrm>
        </p:spPr>
        <p:txBody>
          <a:bodyPr/>
          <a:lstStyle/>
          <a:p>
            <a:r>
              <a:rPr lang="fr-FR" dirty="0" smtClean="0"/>
              <a:t>Course content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1599" y="1028701"/>
            <a:ext cx="8916989" cy="5703888"/>
          </a:xfrm>
        </p:spPr>
        <p:txBody>
          <a:bodyPr/>
          <a:lstStyle/>
          <a:p>
            <a:r>
              <a:rPr lang="fr-FR" dirty="0" smtClean="0"/>
              <a:t>Aperçu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en-US" dirty="0"/>
              <a:t>I – </a:t>
            </a:r>
            <a:r>
              <a:rPr lang="en-US" dirty="0" smtClean="0"/>
              <a:t>Introduction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II – </a:t>
            </a:r>
            <a:r>
              <a:rPr lang="en-US" dirty="0" err="1" smtClean="0"/>
              <a:t>Cinématique</a:t>
            </a:r>
            <a:r>
              <a:rPr lang="en-US" dirty="0" smtClean="0"/>
              <a:t> des </a:t>
            </a:r>
            <a:r>
              <a:rPr lang="en-US" dirty="0" err="1" smtClean="0"/>
              <a:t>milieux</a:t>
            </a:r>
            <a:r>
              <a:rPr lang="en-US" dirty="0" smtClean="0"/>
              <a:t> </a:t>
            </a:r>
            <a:r>
              <a:rPr lang="en-US" dirty="0" err="1" smtClean="0"/>
              <a:t>continus</a:t>
            </a:r>
            <a:r>
              <a:rPr lang="en-US" dirty="0" smtClean="0"/>
              <a:t> (</a:t>
            </a:r>
            <a:r>
              <a:rPr lang="en-US" dirty="0" err="1" smtClean="0"/>
              <a:t>solides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III – </a:t>
            </a:r>
            <a:r>
              <a:rPr lang="en-US" dirty="0" smtClean="0">
                <a:solidFill>
                  <a:srgbClr val="FF0000"/>
                </a:solidFill>
              </a:rPr>
              <a:t>Description des efforts de </a:t>
            </a:r>
            <a:r>
              <a:rPr lang="en-US" dirty="0" err="1" smtClean="0">
                <a:solidFill>
                  <a:srgbClr val="FF0000"/>
                </a:solidFill>
              </a:rPr>
              <a:t>cohésion</a:t>
            </a:r>
            <a:r>
              <a:rPr lang="en-US" dirty="0" smtClean="0">
                <a:solidFill>
                  <a:srgbClr val="FF0000"/>
                </a:solidFill>
              </a:rPr>
              <a:t> et </a:t>
            </a:r>
            <a:r>
              <a:rPr lang="en-US" dirty="0" err="1" smtClean="0">
                <a:solidFill>
                  <a:srgbClr val="FF0000"/>
                </a:solidFill>
              </a:rPr>
              <a:t>lois</a:t>
            </a:r>
            <a:r>
              <a:rPr lang="en-US" dirty="0" smtClean="0">
                <a:solidFill>
                  <a:srgbClr val="FF0000"/>
                </a:solidFill>
              </a:rPr>
              <a:t> de conservations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IV – </a:t>
            </a:r>
            <a:r>
              <a:rPr lang="en-US" dirty="0" err="1" smtClean="0"/>
              <a:t>Loi</a:t>
            </a:r>
            <a:r>
              <a:rPr lang="en-US" dirty="0" smtClean="0"/>
              <a:t> de </a:t>
            </a:r>
            <a:r>
              <a:rPr lang="en-US" dirty="0" err="1" smtClean="0"/>
              <a:t>comportement</a:t>
            </a:r>
            <a:r>
              <a:rPr lang="en-US" dirty="0" smtClean="0"/>
              <a:t> : </a:t>
            </a:r>
            <a:r>
              <a:rPr lang="en-US" dirty="0" err="1" smtClean="0"/>
              <a:t>élasticité</a:t>
            </a:r>
            <a:r>
              <a:rPr lang="en-US" dirty="0" smtClean="0"/>
              <a:t> </a:t>
            </a:r>
            <a:r>
              <a:rPr lang="en-US" dirty="0" err="1" smtClean="0"/>
              <a:t>linéaire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6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ChangeArrowheads="1"/>
          </p:cNvSpPr>
          <p:nvPr/>
        </p:nvSpPr>
        <p:spPr bwMode="auto">
          <a:xfrm>
            <a:off x="144463" y="1095375"/>
            <a:ext cx="88550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III – Contraintes et lois de conservation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 – Tenseur des contraintes</a:t>
            </a:r>
            <a:endParaRPr lang="fr-F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	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Conservation de la quantité de mouvement</a:t>
            </a:r>
            <a:endParaRPr lang="fr-F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 smtClean="0"/>
              <a:t>Effort interne </a:t>
            </a:r>
            <a:r>
              <a:rPr lang="fr-FR" dirty="0"/>
              <a:t>: contrainte sur une surface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 : le vecteur contrainte</a:t>
            </a:r>
          </a:p>
          <a:p>
            <a:pPr lvl="1"/>
            <a:r>
              <a:rPr lang="fr-FR" dirty="0" smtClean="0"/>
              <a:t>Si répartition supposée homogène, point de vue « global »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Si répartition non homogène, point de vue « local </a:t>
            </a:r>
            <a:r>
              <a:rPr lang="fr-FR" dirty="0"/>
              <a:t>», </a:t>
            </a:r>
            <a:r>
              <a:rPr lang="fr-FR" dirty="0" smtClean="0"/>
              <a:t>le </a:t>
            </a:r>
            <a:r>
              <a:rPr lang="fr-FR" dirty="0"/>
              <a:t>vecteur contrainte dépend, en fait, de l’orientation de </a:t>
            </a:r>
            <a:r>
              <a:rPr lang="fr-FR" dirty="0" err="1"/>
              <a:t>dS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/>
              <a:t>du point M </a:t>
            </a:r>
          </a:p>
        </p:txBody>
      </p:sp>
      <p:sp>
        <p:nvSpPr>
          <p:cNvPr id="68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III– Contraintes	1 – </a:t>
            </a:r>
            <a:r>
              <a:rPr lang="fr-FR" dirty="0" smtClean="0"/>
              <a:t>Tenseur des contraintes</a:t>
            </a:r>
            <a:endParaRPr lang="fr-FR" dirty="0"/>
          </a:p>
        </p:txBody>
      </p:sp>
      <p:grpSp>
        <p:nvGrpSpPr>
          <p:cNvPr id="2522118" name="Group 6"/>
          <p:cNvGrpSpPr>
            <a:grpSpLocks/>
          </p:cNvGrpSpPr>
          <p:nvPr/>
        </p:nvGrpSpPr>
        <p:grpSpPr bwMode="auto">
          <a:xfrm>
            <a:off x="537368" y="1736726"/>
            <a:ext cx="1938338" cy="2362200"/>
            <a:chOff x="36" y="885"/>
            <a:chExt cx="1221" cy="1488"/>
          </a:xfrm>
        </p:grpSpPr>
        <p:grpSp>
          <p:nvGrpSpPr>
            <p:cNvPr id="2522119" name="Group 7"/>
            <p:cNvGrpSpPr>
              <a:grpSpLocks/>
            </p:cNvGrpSpPr>
            <p:nvPr/>
          </p:nvGrpSpPr>
          <p:grpSpPr bwMode="auto">
            <a:xfrm>
              <a:off x="393" y="885"/>
              <a:ext cx="864" cy="1488"/>
              <a:chOff x="668" y="964"/>
              <a:chExt cx="864" cy="1488"/>
            </a:xfrm>
          </p:grpSpPr>
          <p:grpSp>
            <p:nvGrpSpPr>
              <p:cNvPr id="2522120" name="Group 8"/>
              <p:cNvGrpSpPr>
                <a:grpSpLocks/>
              </p:cNvGrpSpPr>
              <p:nvPr/>
            </p:nvGrpSpPr>
            <p:grpSpPr bwMode="auto">
              <a:xfrm>
                <a:off x="735" y="1258"/>
                <a:ext cx="640" cy="1017"/>
                <a:chOff x="735" y="1258"/>
                <a:chExt cx="640" cy="1017"/>
              </a:xfrm>
            </p:grpSpPr>
            <p:sp>
              <p:nvSpPr>
                <p:cNvPr id="2522121" name="Oval 9"/>
                <p:cNvSpPr>
                  <a:spLocks noChangeArrowheads="1"/>
                </p:cNvSpPr>
                <p:nvPr/>
              </p:nvSpPr>
              <p:spPr bwMode="auto">
                <a:xfrm>
                  <a:off x="876" y="1681"/>
                  <a:ext cx="358" cy="106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fr-FR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22122" name="Freeform 10"/>
                <p:cNvSpPr>
                  <a:spLocks/>
                </p:cNvSpPr>
                <p:nvPr/>
              </p:nvSpPr>
              <p:spPr bwMode="auto">
                <a:xfrm>
                  <a:off x="735" y="1258"/>
                  <a:ext cx="141" cy="1017"/>
                </a:xfrm>
                <a:custGeom>
                  <a:avLst/>
                  <a:gdLst>
                    <a:gd name="T0" fmla="*/ 11 w 141"/>
                    <a:gd name="T1" fmla="*/ 0 h 1299"/>
                    <a:gd name="T2" fmla="*/ 11 w 141"/>
                    <a:gd name="T3" fmla="*/ 211 h 1299"/>
                    <a:gd name="T4" fmla="*/ 141 w 141"/>
                    <a:gd name="T5" fmla="*/ 335 h 1299"/>
                    <a:gd name="T6" fmla="*/ 141 w 141"/>
                    <a:gd name="T7" fmla="*/ 964 h 1299"/>
                    <a:gd name="T8" fmla="*/ 0 w 141"/>
                    <a:gd name="T9" fmla="*/ 1075 h 1299"/>
                    <a:gd name="T10" fmla="*/ 0 w 141"/>
                    <a:gd name="T11" fmla="*/ 1299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1" h="1299">
                      <a:moveTo>
                        <a:pt x="11" y="0"/>
                      </a:moveTo>
                      <a:lnTo>
                        <a:pt x="11" y="211"/>
                      </a:lnTo>
                      <a:cubicBezTo>
                        <a:pt x="33" y="267"/>
                        <a:pt x="141" y="241"/>
                        <a:pt x="141" y="335"/>
                      </a:cubicBezTo>
                      <a:lnTo>
                        <a:pt x="141" y="964"/>
                      </a:lnTo>
                      <a:cubicBezTo>
                        <a:pt x="141" y="1039"/>
                        <a:pt x="23" y="1019"/>
                        <a:pt x="0" y="1075"/>
                      </a:cubicBezTo>
                      <a:lnTo>
                        <a:pt x="0" y="1299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22123" name="Freeform 11"/>
                <p:cNvSpPr>
                  <a:spLocks/>
                </p:cNvSpPr>
                <p:nvPr/>
              </p:nvSpPr>
              <p:spPr bwMode="auto">
                <a:xfrm flipH="1">
                  <a:off x="1234" y="1258"/>
                  <a:ext cx="141" cy="1017"/>
                </a:xfrm>
                <a:custGeom>
                  <a:avLst/>
                  <a:gdLst>
                    <a:gd name="T0" fmla="*/ 11 w 141"/>
                    <a:gd name="T1" fmla="*/ 0 h 1299"/>
                    <a:gd name="T2" fmla="*/ 11 w 141"/>
                    <a:gd name="T3" fmla="*/ 211 h 1299"/>
                    <a:gd name="T4" fmla="*/ 141 w 141"/>
                    <a:gd name="T5" fmla="*/ 335 h 1299"/>
                    <a:gd name="T6" fmla="*/ 141 w 141"/>
                    <a:gd name="T7" fmla="*/ 964 h 1299"/>
                    <a:gd name="T8" fmla="*/ 0 w 141"/>
                    <a:gd name="T9" fmla="*/ 1075 h 1299"/>
                    <a:gd name="T10" fmla="*/ 0 w 141"/>
                    <a:gd name="T11" fmla="*/ 1299 h 1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1" h="1299">
                      <a:moveTo>
                        <a:pt x="11" y="0"/>
                      </a:moveTo>
                      <a:lnTo>
                        <a:pt x="11" y="211"/>
                      </a:lnTo>
                      <a:cubicBezTo>
                        <a:pt x="33" y="267"/>
                        <a:pt x="141" y="241"/>
                        <a:pt x="141" y="335"/>
                      </a:cubicBezTo>
                      <a:lnTo>
                        <a:pt x="141" y="964"/>
                      </a:lnTo>
                      <a:cubicBezTo>
                        <a:pt x="141" y="1039"/>
                        <a:pt x="23" y="1019"/>
                        <a:pt x="0" y="1075"/>
                      </a:cubicBezTo>
                      <a:lnTo>
                        <a:pt x="0" y="1299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22124" name="Line 12"/>
                <p:cNvSpPr>
                  <a:spLocks noChangeShapeType="1"/>
                </p:cNvSpPr>
                <p:nvPr/>
              </p:nvSpPr>
              <p:spPr bwMode="auto">
                <a:xfrm>
                  <a:off x="735" y="2275"/>
                  <a:ext cx="6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22125" name="Line 13"/>
                <p:cNvSpPr>
                  <a:spLocks noChangeShapeType="1"/>
                </p:cNvSpPr>
                <p:nvPr/>
              </p:nvSpPr>
              <p:spPr bwMode="auto">
                <a:xfrm>
                  <a:off x="745" y="1258"/>
                  <a:ext cx="61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522126" name="Line 14"/>
              <p:cNvSpPr>
                <a:spLocks noChangeShapeType="1"/>
              </p:cNvSpPr>
              <p:nvPr/>
            </p:nvSpPr>
            <p:spPr bwMode="auto">
              <a:xfrm flipH="1" flipV="1">
                <a:off x="668" y="1079"/>
                <a:ext cx="291" cy="2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522127" name="Line 15"/>
              <p:cNvSpPr>
                <a:spLocks noChangeShapeType="1"/>
              </p:cNvSpPr>
              <p:nvPr/>
            </p:nvSpPr>
            <p:spPr bwMode="auto">
              <a:xfrm>
                <a:off x="1151" y="2163"/>
                <a:ext cx="289" cy="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522128" name="Text Box 16"/>
              <p:cNvSpPr txBox="1">
                <a:spLocks noChangeArrowheads="1"/>
              </p:cNvSpPr>
              <p:nvPr/>
            </p:nvSpPr>
            <p:spPr bwMode="auto">
              <a:xfrm>
                <a:off x="1168" y="1272"/>
                <a:ext cx="204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sz="1000">
                    <a:latin typeface="Calibri" panose="020F0502020204030204" pitchFamily="34" charset="0"/>
                  </a:rPr>
                  <a:t>(2)</a:t>
                </a:r>
              </a:p>
            </p:txBody>
          </p:sp>
          <p:sp>
            <p:nvSpPr>
              <p:cNvPr id="2522129" name="Text Box 17"/>
              <p:cNvSpPr txBox="1">
                <a:spLocks noChangeArrowheads="1"/>
              </p:cNvSpPr>
              <p:nvPr/>
            </p:nvSpPr>
            <p:spPr bwMode="auto">
              <a:xfrm>
                <a:off x="711" y="2133"/>
                <a:ext cx="204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sz="1000">
                    <a:latin typeface="Calibri" panose="020F0502020204030204" pitchFamily="34" charset="0"/>
                  </a:rPr>
                  <a:t>(1)</a:t>
                </a:r>
              </a:p>
            </p:txBody>
          </p:sp>
          <p:graphicFrame>
            <p:nvGraphicFramePr>
              <p:cNvPr id="2522130" name="Object 18"/>
              <p:cNvGraphicFramePr>
                <a:graphicFrameLocks noChangeAspect="1"/>
              </p:cNvGraphicFramePr>
              <p:nvPr/>
            </p:nvGraphicFramePr>
            <p:xfrm>
              <a:off x="700" y="964"/>
              <a:ext cx="69" cy="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920" name="Equation" r:id="rId3" imgW="114120" imgH="190440" progId="Equation.DSMT4">
                      <p:embed/>
                    </p:oleObj>
                  </mc:Choice>
                  <mc:Fallback>
                    <p:oleObj name="Equation" r:id="rId3" imgW="11412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0" y="964"/>
                            <a:ext cx="69" cy="1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22131" name="Object 19"/>
              <p:cNvGraphicFramePr>
                <a:graphicFrameLocks noChangeAspect="1"/>
              </p:cNvGraphicFramePr>
              <p:nvPr/>
            </p:nvGraphicFramePr>
            <p:xfrm>
              <a:off x="1417" y="2300"/>
              <a:ext cx="115" cy="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921" name="Equation" r:id="rId5" imgW="190440" imgH="190440" progId="Equation.DSMT4">
                      <p:embed/>
                    </p:oleObj>
                  </mc:Choice>
                  <mc:Fallback>
                    <p:oleObj name="Equation" r:id="rId5" imgW="19044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17" y="2300"/>
                            <a:ext cx="115" cy="1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22132" name="Text Box 20"/>
            <p:cNvSpPr txBox="1">
              <a:spLocks noChangeArrowheads="1"/>
            </p:cNvSpPr>
            <p:nvPr/>
          </p:nvSpPr>
          <p:spPr bwMode="auto">
            <a:xfrm>
              <a:off x="36" y="1591"/>
              <a:ext cx="47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>
                  <a:latin typeface="Calibri" panose="020F0502020204030204" pitchFamily="34" charset="0"/>
                </a:rPr>
                <a:t>Section S</a:t>
              </a:r>
            </a:p>
          </p:txBody>
        </p:sp>
      </p:grpSp>
      <p:graphicFrame>
        <p:nvGraphicFramePr>
          <p:cNvPr id="25221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27738"/>
              </p:ext>
            </p:extLst>
          </p:nvPr>
        </p:nvGraphicFramePr>
        <p:xfrm>
          <a:off x="6924674" y="2668077"/>
          <a:ext cx="1066464" cy="85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22" name="Equation" r:id="rId7" imgW="761760" imgH="609480" progId="Equation.DSMT4">
                  <p:embed/>
                </p:oleObj>
              </mc:Choice>
              <mc:Fallback>
                <p:oleObj name="Equation" r:id="rId7" imgW="7617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4" y="2668077"/>
                        <a:ext cx="1066464" cy="85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2134" name="Text Box 22"/>
          <p:cNvSpPr txBox="1">
            <a:spLocks noChangeArrowheads="1"/>
          </p:cNvSpPr>
          <p:nvPr/>
        </p:nvSpPr>
        <p:spPr bwMode="auto">
          <a:xfrm>
            <a:off x="4805363" y="2766815"/>
            <a:ext cx="1949165" cy="371513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Vecteur </a:t>
            </a:r>
            <a:r>
              <a:rPr lang="fr-FR" b="1" dirty="0" smtClean="0">
                <a:latin typeface="Calibri" panose="020F0502020204030204" pitchFamily="34" charset="0"/>
              </a:rPr>
              <a:t>contrainte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2522135" name="Text Box 23"/>
          <p:cNvSpPr txBox="1">
            <a:spLocks noChangeArrowheads="1"/>
          </p:cNvSpPr>
          <p:nvPr/>
        </p:nvSpPr>
        <p:spPr bwMode="auto">
          <a:xfrm>
            <a:off x="6919038" y="3476721"/>
            <a:ext cx="75242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dirty="0">
                <a:latin typeface="Calibri" panose="020F0502020204030204" pitchFamily="34" charset="0"/>
              </a:rPr>
              <a:t>contrainte </a:t>
            </a:r>
          </a:p>
          <a:p>
            <a:pPr algn="r">
              <a:spcBef>
                <a:spcPts val="0"/>
              </a:spcBef>
            </a:pPr>
            <a:r>
              <a:rPr lang="fr-FR" sz="1000" dirty="0">
                <a:latin typeface="Calibri" panose="020F0502020204030204" pitchFamily="34" charset="0"/>
              </a:rPr>
              <a:t>normale</a:t>
            </a:r>
          </a:p>
        </p:txBody>
      </p:sp>
      <p:sp>
        <p:nvSpPr>
          <p:cNvPr id="2522136" name="Text Box 24"/>
          <p:cNvSpPr txBox="1">
            <a:spLocks noChangeArrowheads="1"/>
          </p:cNvSpPr>
          <p:nvPr/>
        </p:nvSpPr>
        <p:spPr bwMode="auto">
          <a:xfrm>
            <a:off x="7709114" y="3476721"/>
            <a:ext cx="80372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dirty="0">
                <a:latin typeface="Calibri" panose="020F0502020204030204" pitchFamily="34" charset="0"/>
              </a:rPr>
              <a:t>contrainte </a:t>
            </a:r>
          </a:p>
          <a:p>
            <a:pPr>
              <a:spcBef>
                <a:spcPts val="0"/>
              </a:spcBef>
            </a:pPr>
            <a:r>
              <a:rPr lang="fr-FR" sz="1000" dirty="0">
                <a:latin typeface="Calibri" panose="020F0502020204030204" pitchFamily="34" charset="0"/>
              </a:rPr>
              <a:t>tangentielle</a:t>
            </a:r>
          </a:p>
        </p:txBody>
      </p:sp>
      <p:graphicFrame>
        <p:nvGraphicFramePr>
          <p:cNvPr id="252213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05435"/>
              </p:ext>
            </p:extLst>
          </p:nvPr>
        </p:nvGraphicFramePr>
        <p:xfrm>
          <a:off x="4592236" y="5170489"/>
          <a:ext cx="1914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23" name="Equation" r:id="rId9" imgW="1485720" imgH="393480" progId="Equation.DSMT4">
                  <p:embed/>
                </p:oleObj>
              </mc:Choice>
              <mc:Fallback>
                <p:oleObj name="Equation" r:id="rId9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236" y="5170489"/>
                        <a:ext cx="1914525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905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21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32333"/>
              </p:ext>
            </p:extLst>
          </p:nvPr>
        </p:nvGraphicFramePr>
        <p:xfrm>
          <a:off x="4533900" y="5865814"/>
          <a:ext cx="402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24" name="Equation" r:id="rId11" imgW="3124080" imgH="279360" progId="Equation.DSMT4">
                  <p:embed/>
                </p:oleObj>
              </mc:Choice>
              <mc:Fallback>
                <p:oleObj name="Equation" r:id="rId11" imgW="3124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865814"/>
                        <a:ext cx="4025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2140" name="Text Box 28"/>
          <p:cNvSpPr txBox="1">
            <a:spLocks noChangeArrowheads="1"/>
          </p:cNvSpPr>
          <p:nvPr/>
        </p:nvSpPr>
        <p:spPr bwMode="auto">
          <a:xfrm>
            <a:off x="4557596" y="6325305"/>
            <a:ext cx="4197473" cy="371513"/>
          </a:xfrm>
          <a:prstGeom prst="rect">
            <a:avLst/>
          </a:prstGeom>
          <a:solidFill>
            <a:srgbClr val="FFFF99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fr-FR" dirty="0">
                <a:sym typeface="Wingdings" pitchFamily="2" charset="2"/>
              </a:rPr>
              <a:t> Notion d’état de contrainte en un point</a:t>
            </a:r>
            <a:endParaRPr lang="fr-FR" dirty="0"/>
          </a:p>
        </p:txBody>
      </p:sp>
      <p:grpSp>
        <p:nvGrpSpPr>
          <p:cNvPr id="2522141" name="Group 29"/>
          <p:cNvGrpSpPr>
            <a:grpSpLocks/>
          </p:cNvGrpSpPr>
          <p:nvPr/>
        </p:nvGrpSpPr>
        <p:grpSpPr bwMode="auto">
          <a:xfrm>
            <a:off x="3038986" y="2141538"/>
            <a:ext cx="1420813" cy="1957388"/>
            <a:chOff x="2106" y="1140"/>
            <a:chExt cx="895" cy="1233"/>
          </a:xfrm>
        </p:grpSpPr>
        <p:graphicFrame>
          <p:nvGraphicFramePr>
            <p:cNvPr id="2522142" name="Object 30"/>
            <p:cNvGraphicFramePr>
              <a:graphicFrameLocks noChangeAspect="1"/>
            </p:cNvGraphicFramePr>
            <p:nvPr/>
          </p:nvGraphicFramePr>
          <p:xfrm>
            <a:off x="2881" y="2240"/>
            <a:ext cx="120" cy="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25" name="Equation" r:id="rId13" imgW="190440" imgH="190440" progId="Equation.DSMT4">
                    <p:embed/>
                  </p:oleObj>
                </mc:Choice>
                <mc:Fallback>
                  <p:oleObj name="Equation" r:id="rId13" imgW="19044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1" y="2240"/>
                          <a:ext cx="120" cy="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2143" name="Freeform 31"/>
            <p:cNvSpPr>
              <a:spLocks/>
            </p:cNvSpPr>
            <p:nvPr/>
          </p:nvSpPr>
          <p:spPr bwMode="auto">
            <a:xfrm>
              <a:off x="2172" y="1651"/>
              <a:ext cx="141" cy="541"/>
            </a:xfrm>
            <a:custGeom>
              <a:avLst/>
              <a:gdLst>
                <a:gd name="T0" fmla="*/ 139 w 141"/>
                <a:gd name="T1" fmla="*/ 0 h 541"/>
                <a:gd name="T2" fmla="*/ 141 w 141"/>
                <a:gd name="T3" fmla="*/ 279 h 541"/>
                <a:gd name="T4" fmla="*/ 0 w 141"/>
                <a:gd name="T5" fmla="*/ 366 h 541"/>
                <a:gd name="T6" fmla="*/ 0 w 141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541">
                  <a:moveTo>
                    <a:pt x="139" y="0"/>
                  </a:moveTo>
                  <a:lnTo>
                    <a:pt x="141" y="279"/>
                  </a:lnTo>
                  <a:cubicBezTo>
                    <a:pt x="141" y="337"/>
                    <a:pt x="23" y="322"/>
                    <a:pt x="0" y="366"/>
                  </a:cubicBezTo>
                  <a:lnTo>
                    <a:pt x="0" y="54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44" name="Line 32"/>
            <p:cNvSpPr>
              <a:spLocks noChangeShapeType="1"/>
            </p:cNvSpPr>
            <p:nvPr/>
          </p:nvSpPr>
          <p:spPr bwMode="auto">
            <a:xfrm>
              <a:off x="2172" y="2192"/>
              <a:ext cx="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45" name="Line 33"/>
            <p:cNvSpPr>
              <a:spLocks noChangeShapeType="1"/>
            </p:cNvSpPr>
            <p:nvPr/>
          </p:nvSpPr>
          <p:spPr bwMode="auto">
            <a:xfrm>
              <a:off x="2588" y="2080"/>
              <a:ext cx="293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46" name="Text Box 34"/>
            <p:cNvSpPr txBox="1">
              <a:spLocks noChangeArrowheads="1"/>
            </p:cNvSpPr>
            <p:nvPr/>
          </p:nvSpPr>
          <p:spPr bwMode="auto">
            <a:xfrm>
              <a:off x="2148" y="2050"/>
              <a:ext cx="20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000">
                  <a:latin typeface="Calibri" panose="020F0502020204030204" pitchFamily="34" charset="0"/>
                </a:rPr>
                <a:t>(1)</a:t>
              </a:r>
            </a:p>
          </p:txBody>
        </p:sp>
        <p:sp>
          <p:nvSpPr>
            <p:cNvPr id="2522147" name="Freeform 35"/>
            <p:cNvSpPr>
              <a:spLocks/>
            </p:cNvSpPr>
            <p:nvPr/>
          </p:nvSpPr>
          <p:spPr bwMode="auto">
            <a:xfrm flipH="1">
              <a:off x="2669" y="1651"/>
              <a:ext cx="141" cy="541"/>
            </a:xfrm>
            <a:custGeom>
              <a:avLst/>
              <a:gdLst>
                <a:gd name="T0" fmla="*/ 139 w 141"/>
                <a:gd name="T1" fmla="*/ 0 h 541"/>
                <a:gd name="T2" fmla="*/ 141 w 141"/>
                <a:gd name="T3" fmla="*/ 279 h 541"/>
                <a:gd name="T4" fmla="*/ 0 w 141"/>
                <a:gd name="T5" fmla="*/ 366 h 541"/>
                <a:gd name="T6" fmla="*/ 0 w 141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541">
                  <a:moveTo>
                    <a:pt x="139" y="0"/>
                  </a:moveTo>
                  <a:lnTo>
                    <a:pt x="141" y="279"/>
                  </a:lnTo>
                  <a:cubicBezTo>
                    <a:pt x="141" y="337"/>
                    <a:pt x="23" y="322"/>
                    <a:pt x="0" y="366"/>
                  </a:cubicBezTo>
                  <a:lnTo>
                    <a:pt x="0" y="54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48" name="Oval 36"/>
            <p:cNvSpPr>
              <a:spLocks noChangeArrowheads="1"/>
            </p:cNvSpPr>
            <p:nvPr/>
          </p:nvSpPr>
          <p:spPr bwMode="auto">
            <a:xfrm>
              <a:off x="2307" y="1595"/>
              <a:ext cx="365" cy="11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49" name="Line 37"/>
            <p:cNvSpPr>
              <a:spLocks noChangeShapeType="1"/>
            </p:cNvSpPr>
            <p:nvPr/>
          </p:nvSpPr>
          <p:spPr bwMode="auto">
            <a:xfrm flipH="1" flipV="1">
              <a:off x="2148" y="1295"/>
              <a:ext cx="357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50" name="Line 38"/>
            <p:cNvSpPr>
              <a:spLocks noChangeShapeType="1"/>
            </p:cNvSpPr>
            <p:nvPr/>
          </p:nvSpPr>
          <p:spPr bwMode="auto">
            <a:xfrm flipV="1">
              <a:off x="2505" y="1394"/>
              <a:ext cx="0" cy="2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51" name="Line 39"/>
            <p:cNvSpPr>
              <a:spLocks noChangeShapeType="1"/>
            </p:cNvSpPr>
            <p:nvPr/>
          </p:nvSpPr>
          <p:spPr bwMode="auto">
            <a:xfrm flipH="1" flipV="1">
              <a:off x="2148" y="1556"/>
              <a:ext cx="357" cy="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graphicFrame>
          <p:nvGraphicFramePr>
            <p:cNvPr id="252215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8303122"/>
                </p:ext>
              </p:extLst>
            </p:nvPr>
          </p:nvGraphicFramePr>
          <p:xfrm>
            <a:off x="2545" y="1475"/>
            <a:ext cx="75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26" name="Equation" r:id="rId15" imgW="114120" imgH="190440" progId="Equation.DSMT4">
                    <p:embed/>
                  </p:oleObj>
                </mc:Choice>
                <mc:Fallback>
                  <p:oleObj name="Equation" r:id="rId15" imgW="114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5" y="1475"/>
                          <a:ext cx="75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215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860103"/>
                </p:ext>
              </p:extLst>
            </p:nvPr>
          </p:nvGraphicFramePr>
          <p:xfrm>
            <a:off x="2390" y="1638"/>
            <a:ext cx="75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27" name="Equation" r:id="rId17" imgW="114120" imgH="203040" progId="Equation.DSMT4">
                    <p:embed/>
                  </p:oleObj>
                </mc:Choice>
                <mc:Fallback>
                  <p:oleObj name="Equation" r:id="rId17" imgW="114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0" y="1638"/>
                          <a:ext cx="75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2154" name="Line 42"/>
            <p:cNvSpPr>
              <a:spLocks noChangeShapeType="1"/>
            </p:cNvSpPr>
            <p:nvPr/>
          </p:nvSpPr>
          <p:spPr bwMode="auto">
            <a:xfrm flipV="1">
              <a:off x="2505" y="1518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55" name="Line 43"/>
            <p:cNvSpPr>
              <a:spLocks noChangeShapeType="1"/>
            </p:cNvSpPr>
            <p:nvPr/>
          </p:nvSpPr>
          <p:spPr bwMode="auto">
            <a:xfrm flipH="1" flipV="1">
              <a:off x="2374" y="1612"/>
              <a:ext cx="131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graphicFrame>
          <p:nvGraphicFramePr>
            <p:cNvPr id="2522156" name="Object 44"/>
            <p:cNvGraphicFramePr>
              <a:graphicFrameLocks noChangeAspect="1"/>
            </p:cNvGraphicFramePr>
            <p:nvPr/>
          </p:nvGraphicFramePr>
          <p:xfrm>
            <a:off x="2106" y="1140"/>
            <a:ext cx="83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28" name="Equation" r:id="rId19" imgW="114120" imgH="190440" progId="Equation.DSMT4">
                    <p:embed/>
                  </p:oleObj>
                </mc:Choice>
                <mc:Fallback>
                  <p:oleObj name="Equation" r:id="rId19" imgW="114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6" y="1140"/>
                          <a:ext cx="83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22157" name="Group 45"/>
          <p:cNvGrpSpPr>
            <a:grpSpLocks/>
          </p:cNvGrpSpPr>
          <p:nvPr/>
        </p:nvGrpSpPr>
        <p:grpSpPr bwMode="auto">
          <a:xfrm>
            <a:off x="319088" y="5186363"/>
            <a:ext cx="2187575" cy="1254125"/>
            <a:chOff x="201" y="3033"/>
            <a:chExt cx="1378" cy="790"/>
          </a:xfrm>
        </p:grpSpPr>
        <p:sp>
          <p:nvSpPr>
            <p:cNvPr id="2522158" name="Oval 46"/>
            <p:cNvSpPr>
              <a:spLocks noChangeArrowheads="1"/>
            </p:cNvSpPr>
            <p:nvPr/>
          </p:nvSpPr>
          <p:spPr bwMode="auto">
            <a:xfrm>
              <a:off x="506" y="3486"/>
              <a:ext cx="313" cy="9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59" name="Line 47"/>
            <p:cNvSpPr>
              <a:spLocks noChangeShapeType="1"/>
            </p:cNvSpPr>
            <p:nvPr/>
          </p:nvSpPr>
          <p:spPr bwMode="auto">
            <a:xfrm flipH="1" flipV="1">
              <a:off x="313" y="3192"/>
              <a:ext cx="357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60" name="Line 48"/>
            <p:cNvSpPr>
              <a:spLocks noChangeShapeType="1"/>
            </p:cNvSpPr>
            <p:nvPr/>
          </p:nvSpPr>
          <p:spPr bwMode="auto">
            <a:xfrm flipV="1">
              <a:off x="670" y="3291"/>
              <a:ext cx="0" cy="2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61" name="Line 49"/>
            <p:cNvSpPr>
              <a:spLocks noChangeShapeType="1"/>
            </p:cNvSpPr>
            <p:nvPr/>
          </p:nvSpPr>
          <p:spPr bwMode="auto">
            <a:xfrm flipH="1" flipV="1">
              <a:off x="313" y="3453"/>
              <a:ext cx="357" cy="9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graphicFrame>
          <p:nvGraphicFramePr>
            <p:cNvPr id="2522162" name="Object 50"/>
            <p:cNvGraphicFramePr>
              <a:graphicFrameLocks noChangeAspect="1"/>
            </p:cNvGraphicFramePr>
            <p:nvPr/>
          </p:nvGraphicFramePr>
          <p:xfrm>
            <a:off x="716" y="3360"/>
            <a:ext cx="75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29" name="Equation" r:id="rId21" imgW="114120" imgH="190440" progId="Equation.DSMT4">
                    <p:embed/>
                  </p:oleObj>
                </mc:Choice>
                <mc:Fallback>
                  <p:oleObj name="Equation" r:id="rId21" imgW="114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3360"/>
                          <a:ext cx="75" cy="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2163" name="Object 51"/>
            <p:cNvGraphicFramePr>
              <a:graphicFrameLocks noChangeAspect="1"/>
            </p:cNvGraphicFramePr>
            <p:nvPr/>
          </p:nvGraphicFramePr>
          <p:xfrm>
            <a:off x="501" y="3589"/>
            <a:ext cx="75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30" name="Equation" r:id="rId22" imgW="114120" imgH="203040" progId="Equation.DSMT4">
                    <p:embed/>
                  </p:oleObj>
                </mc:Choice>
                <mc:Fallback>
                  <p:oleObj name="Equation" r:id="rId22" imgW="1141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3589"/>
                          <a:ext cx="75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2164" name="Line 52"/>
            <p:cNvSpPr>
              <a:spLocks noChangeShapeType="1"/>
            </p:cNvSpPr>
            <p:nvPr/>
          </p:nvSpPr>
          <p:spPr bwMode="auto">
            <a:xfrm flipV="1">
              <a:off x="670" y="3415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65" name="Line 53"/>
            <p:cNvSpPr>
              <a:spLocks noChangeShapeType="1"/>
            </p:cNvSpPr>
            <p:nvPr/>
          </p:nvSpPr>
          <p:spPr bwMode="auto">
            <a:xfrm flipH="1" flipV="1">
              <a:off x="539" y="3509"/>
              <a:ext cx="131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graphicFrame>
          <p:nvGraphicFramePr>
            <p:cNvPr id="2522166" name="Object 54"/>
            <p:cNvGraphicFramePr>
              <a:graphicFrameLocks noChangeAspect="1"/>
            </p:cNvGraphicFramePr>
            <p:nvPr/>
          </p:nvGraphicFramePr>
          <p:xfrm>
            <a:off x="243" y="3033"/>
            <a:ext cx="139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31" name="Equation" r:id="rId23" imgW="190440" imgH="203040" progId="Equation.DSMT4">
                    <p:embed/>
                  </p:oleObj>
                </mc:Choice>
                <mc:Fallback>
                  <p:oleObj name="Equation" r:id="rId23" imgW="1904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" y="3033"/>
                          <a:ext cx="139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2167" name="Oval 55"/>
            <p:cNvSpPr>
              <a:spLocks noChangeArrowheads="1"/>
            </p:cNvSpPr>
            <p:nvPr/>
          </p:nvSpPr>
          <p:spPr bwMode="auto">
            <a:xfrm>
              <a:off x="201" y="3472"/>
              <a:ext cx="1378" cy="35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22168" name="Text Box 56"/>
            <p:cNvSpPr txBox="1">
              <a:spLocks noChangeArrowheads="1"/>
            </p:cNvSpPr>
            <p:nvPr/>
          </p:nvSpPr>
          <p:spPr bwMode="auto">
            <a:xfrm>
              <a:off x="613" y="3545"/>
              <a:ext cx="28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000">
                  <a:latin typeface="Calibri" panose="020F0502020204030204" pitchFamily="34" charset="0"/>
                </a:rPr>
                <a:t>M,dS</a:t>
              </a:r>
            </a:p>
          </p:txBody>
        </p:sp>
        <p:sp>
          <p:nvSpPr>
            <p:cNvPr id="2522169" name="Oval 57"/>
            <p:cNvSpPr>
              <a:spLocks noChangeArrowheads="1"/>
            </p:cNvSpPr>
            <p:nvPr/>
          </p:nvSpPr>
          <p:spPr bwMode="auto">
            <a:xfrm>
              <a:off x="649" y="3519"/>
              <a:ext cx="41" cy="4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</p:grpSp>
      <p:grpSp>
        <p:nvGrpSpPr>
          <p:cNvPr id="2522170" name="Group 58"/>
          <p:cNvGrpSpPr>
            <a:grpSpLocks/>
          </p:cNvGrpSpPr>
          <p:nvPr/>
        </p:nvGrpSpPr>
        <p:grpSpPr bwMode="auto">
          <a:xfrm>
            <a:off x="2638425" y="5737225"/>
            <a:ext cx="1617663" cy="619125"/>
            <a:chOff x="1662" y="3380"/>
            <a:chExt cx="1019" cy="390"/>
          </a:xfrm>
        </p:grpSpPr>
        <p:grpSp>
          <p:nvGrpSpPr>
            <p:cNvPr id="2522171" name="Group 59"/>
            <p:cNvGrpSpPr>
              <a:grpSpLocks/>
            </p:cNvGrpSpPr>
            <p:nvPr/>
          </p:nvGrpSpPr>
          <p:grpSpPr bwMode="auto">
            <a:xfrm>
              <a:off x="1662" y="3380"/>
              <a:ext cx="1019" cy="390"/>
              <a:chOff x="1662" y="3380"/>
              <a:chExt cx="1019" cy="390"/>
            </a:xfrm>
          </p:grpSpPr>
          <p:sp>
            <p:nvSpPr>
              <p:cNvPr id="2522172" name="Oval 60"/>
              <p:cNvSpPr>
                <a:spLocks noChangeArrowheads="1"/>
              </p:cNvSpPr>
              <p:nvPr/>
            </p:nvSpPr>
            <p:spPr bwMode="auto">
              <a:xfrm>
                <a:off x="1662" y="3503"/>
                <a:ext cx="1019" cy="26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522173" name="Text Box 61"/>
              <p:cNvSpPr txBox="1">
                <a:spLocks noChangeArrowheads="1"/>
              </p:cNvSpPr>
              <p:nvPr/>
            </p:nvSpPr>
            <p:spPr bwMode="auto">
              <a:xfrm>
                <a:off x="1900" y="3614"/>
                <a:ext cx="283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sz="1000">
                    <a:latin typeface="Calibri" panose="020F0502020204030204" pitchFamily="34" charset="0"/>
                  </a:rPr>
                  <a:t>M,dS</a:t>
                </a:r>
              </a:p>
            </p:txBody>
          </p:sp>
          <p:sp>
            <p:nvSpPr>
              <p:cNvPr id="2522174" name="Oval 62"/>
              <p:cNvSpPr>
                <a:spLocks noChangeArrowheads="1"/>
              </p:cNvSpPr>
              <p:nvPr/>
            </p:nvSpPr>
            <p:spPr bwMode="auto">
              <a:xfrm rot="-2434754">
                <a:off x="1944" y="3514"/>
                <a:ext cx="62" cy="131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522175" name="Line 63"/>
              <p:cNvSpPr>
                <a:spLocks noChangeShapeType="1"/>
              </p:cNvSpPr>
              <p:nvPr/>
            </p:nvSpPr>
            <p:spPr bwMode="auto">
              <a:xfrm rot="19140000">
                <a:off x="1970" y="3539"/>
                <a:ext cx="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>
                  <a:latin typeface="Calibri" panose="020F0502020204030204" pitchFamily="34" charset="0"/>
                </a:endParaRPr>
              </a:p>
            </p:txBody>
          </p:sp>
          <p:graphicFrame>
            <p:nvGraphicFramePr>
              <p:cNvPr id="2522176" name="Object 64"/>
              <p:cNvGraphicFramePr>
                <a:graphicFrameLocks noChangeAspect="1"/>
              </p:cNvGraphicFramePr>
              <p:nvPr/>
            </p:nvGraphicFramePr>
            <p:xfrm>
              <a:off x="2041" y="3380"/>
              <a:ext cx="95" cy="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932" name="Equation" r:id="rId25" imgW="152280" imgH="190440" progId="Equation.DSMT4">
                      <p:embed/>
                    </p:oleObj>
                  </mc:Choice>
                  <mc:Fallback>
                    <p:oleObj name="Equation" r:id="rId25" imgW="1522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1" y="3380"/>
                            <a:ext cx="95" cy="1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22177" name="Oval 65"/>
            <p:cNvSpPr>
              <a:spLocks noChangeArrowheads="1"/>
            </p:cNvSpPr>
            <p:nvPr/>
          </p:nvSpPr>
          <p:spPr bwMode="auto">
            <a:xfrm>
              <a:off x="1953" y="3561"/>
              <a:ext cx="41" cy="4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</p:grpSp>
      <p:pic>
        <p:nvPicPr>
          <p:cNvPr id="2522178" name="Picture 66" descr="warning-tran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5846764"/>
            <a:ext cx="341312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2217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816486"/>
              </p:ext>
            </p:extLst>
          </p:nvPr>
        </p:nvGraphicFramePr>
        <p:xfrm>
          <a:off x="6924675" y="5246689"/>
          <a:ext cx="140335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33" name="Equation" r:id="rId28" imgW="1079280" imgH="279360" progId="Equation.DSMT4">
                  <p:embed/>
                </p:oleObj>
              </mc:Choice>
              <mc:Fallback>
                <p:oleObj name="Equation" r:id="rId28" imgW="107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246689"/>
                        <a:ext cx="140335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Tenseur des contraintes de Cauchy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de la contrainte (Cauchy)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III– Contraintes</a:t>
            </a:r>
            <a:r>
              <a:rPr lang="fr-FR" dirty="0"/>
              <a:t>	</a:t>
            </a:r>
            <a:r>
              <a:rPr lang="fr-FR" dirty="0" smtClean="0"/>
              <a:t>1 </a:t>
            </a:r>
            <a:r>
              <a:rPr lang="fr-FR" dirty="0"/>
              <a:t>– </a:t>
            </a:r>
            <a:r>
              <a:rPr lang="fr-FR" dirty="0" smtClean="0"/>
              <a:t>Tenseur des contraintes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1517090" y="1220112"/>
            <a:ext cx="5865487" cy="2749015"/>
            <a:chOff x="1517090" y="1463793"/>
            <a:chExt cx="6109821" cy="3053871"/>
          </a:xfrm>
        </p:grpSpPr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7013487" y="2603991"/>
              <a:ext cx="576162" cy="1716590"/>
            </a:xfrm>
            <a:custGeom>
              <a:avLst/>
              <a:gdLst>
                <a:gd name="T0" fmla="*/ 5 w 164"/>
                <a:gd name="T1" fmla="*/ 543 h 543"/>
                <a:gd name="T2" fmla="*/ 5 w 164"/>
                <a:gd name="T3" fmla="*/ 394 h 543"/>
                <a:gd name="T4" fmla="*/ 38 w 164"/>
                <a:gd name="T5" fmla="*/ 210 h 543"/>
                <a:gd name="T6" fmla="*/ 83 w 164"/>
                <a:gd name="T7" fmla="*/ 99 h 543"/>
                <a:gd name="T8" fmla="*/ 164 w 16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43">
                  <a:moveTo>
                    <a:pt x="5" y="543"/>
                  </a:moveTo>
                  <a:cubicBezTo>
                    <a:pt x="2" y="496"/>
                    <a:pt x="0" y="449"/>
                    <a:pt x="5" y="394"/>
                  </a:cubicBezTo>
                  <a:cubicBezTo>
                    <a:pt x="10" y="339"/>
                    <a:pt x="25" y="259"/>
                    <a:pt x="38" y="210"/>
                  </a:cubicBezTo>
                  <a:cubicBezTo>
                    <a:pt x="51" y="161"/>
                    <a:pt x="62" y="134"/>
                    <a:pt x="83" y="99"/>
                  </a:cubicBezTo>
                  <a:cubicBezTo>
                    <a:pt x="104" y="64"/>
                    <a:pt x="134" y="32"/>
                    <a:pt x="1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 rot="990262">
              <a:off x="6058443" y="2188146"/>
              <a:ext cx="1568468" cy="44146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5436857" y="2180263"/>
              <a:ext cx="656196" cy="2140318"/>
            </a:xfrm>
            <a:custGeom>
              <a:avLst/>
              <a:gdLst>
                <a:gd name="T0" fmla="*/ 5 w 164"/>
                <a:gd name="T1" fmla="*/ 543 h 543"/>
                <a:gd name="T2" fmla="*/ 5 w 164"/>
                <a:gd name="T3" fmla="*/ 394 h 543"/>
                <a:gd name="T4" fmla="*/ 38 w 164"/>
                <a:gd name="T5" fmla="*/ 210 h 543"/>
                <a:gd name="T6" fmla="*/ 83 w 164"/>
                <a:gd name="T7" fmla="*/ 99 h 543"/>
                <a:gd name="T8" fmla="*/ 164 w 164"/>
                <a:gd name="T9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43">
                  <a:moveTo>
                    <a:pt x="5" y="543"/>
                  </a:moveTo>
                  <a:cubicBezTo>
                    <a:pt x="2" y="496"/>
                    <a:pt x="0" y="449"/>
                    <a:pt x="5" y="394"/>
                  </a:cubicBezTo>
                  <a:cubicBezTo>
                    <a:pt x="10" y="339"/>
                    <a:pt x="25" y="259"/>
                    <a:pt x="38" y="210"/>
                  </a:cubicBezTo>
                  <a:cubicBezTo>
                    <a:pt x="51" y="161"/>
                    <a:pt x="62" y="134"/>
                    <a:pt x="83" y="99"/>
                  </a:cubicBezTo>
                  <a:cubicBezTo>
                    <a:pt x="104" y="64"/>
                    <a:pt x="134" y="32"/>
                    <a:pt x="16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" name="Oval 41"/>
            <p:cNvSpPr>
              <a:spLocks noChangeArrowheads="1"/>
            </p:cNvSpPr>
            <p:nvPr/>
          </p:nvSpPr>
          <p:spPr bwMode="auto">
            <a:xfrm rot="990262">
              <a:off x="5602307" y="2881877"/>
              <a:ext cx="1568468" cy="44146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8" name="AutoShape 40"/>
            <p:cNvSpPr>
              <a:spLocks noChangeArrowheads="1"/>
            </p:cNvSpPr>
            <p:nvPr/>
          </p:nvSpPr>
          <p:spPr bwMode="auto">
            <a:xfrm>
              <a:off x="1517090" y="2385229"/>
              <a:ext cx="1520453" cy="2116668"/>
            </a:xfrm>
            <a:prstGeom prst="can">
              <a:avLst>
                <a:gd name="adj" fmla="val 29256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2" name="AutoShape 40"/>
            <p:cNvSpPr>
              <a:spLocks noChangeArrowheads="1"/>
            </p:cNvSpPr>
            <p:nvPr/>
          </p:nvSpPr>
          <p:spPr bwMode="auto">
            <a:xfrm>
              <a:off x="1525092" y="3236626"/>
              <a:ext cx="1520453" cy="1265271"/>
            </a:xfrm>
            <a:prstGeom prst="can">
              <a:avLst>
                <a:gd name="adj" fmla="val 33687"/>
              </a:avLst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8" name="Ellipse 27"/>
            <p:cNvSpPr/>
            <p:nvPr/>
          </p:nvSpPr>
          <p:spPr bwMode="auto">
            <a:xfrm rot="1236426">
              <a:off x="6605932" y="3185443"/>
              <a:ext cx="298384" cy="91438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2396683" y="3376180"/>
              <a:ext cx="298384" cy="91438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</a:endParaRPr>
            </a:p>
          </p:txBody>
        </p:sp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5454263" y="4076199"/>
              <a:ext cx="1568468" cy="44146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94185" y="3796341"/>
              <a:ext cx="2116631" cy="49270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5446067" y="2879243"/>
              <a:ext cx="175070" cy="1429513"/>
            </a:xfrm>
            <a:custGeom>
              <a:avLst/>
              <a:gdLst>
                <a:gd name="T0" fmla="*/ 5 w 164"/>
                <a:gd name="T1" fmla="*/ 543 h 543"/>
                <a:gd name="T2" fmla="*/ 5 w 164"/>
                <a:gd name="T3" fmla="*/ 394 h 543"/>
                <a:gd name="T4" fmla="*/ 38 w 164"/>
                <a:gd name="T5" fmla="*/ 210 h 543"/>
                <a:gd name="T6" fmla="*/ 83 w 164"/>
                <a:gd name="T7" fmla="*/ 99 h 543"/>
                <a:gd name="T8" fmla="*/ 164 w 164"/>
                <a:gd name="T9" fmla="*/ 0 h 543"/>
                <a:gd name="connsiteX0" fmla="*/ 186 w 9881"/>
                <a:gd name="connsiteY0" fmla="*/ 10000 h 10000"/>
                <a:gd name="connsiteX1" fmla="*/ 186 w 9881"/>
                <a:gd name="connsiteY1" fmla="*/ 7256 h 10000"/>
                <a:gd name="connsiteX2" fmla="*/ 2198 w 9881"/>
                <a:gd name="connsiteY2" fmla="*/ 3867 h 10000"/>
                <a:gd name="connsiteX3" fmla="*/ 2668 w 9881"/>
                <a:gd name="connsiteY3" fmla="*/ 3321 h 10000"/>
                <a:gd name="connsiteX4" fmla="*/ 4942 w 9881"/>
                <a:gd name="connsiteY4" fmla="*/ 1823 h 10000"/>
                <a:gd name="connsiteX5" fmla="*/ 9881 w 9881"/>
                <a:gd name="connsiteY5" fmla="*/ 0 h 10000"/>
                <a:gd name="connsiteX0" fmla="*/ 188 w 5002"/>
                <a:gd name="connsiteY0" fmla="*/ 8177 h 8177"/>
                <a:gd name="connsiteX1" fmla="*/ 188 w 5002"/>
                <a:gd name="connsiteY1" fmla="*/ 5433 h 8177"/>
                <a:gd name="connsiteX2" fmla="*/ 2224 w 5002"/>
                <a:gd name="connsiteY2" fmla="*/ 2044 h 8177"/>
                <a:gd name="connsiteX3" fmla="*/ 2700 w 5002"/>
                <a:gd name="connsiteY3" fmla="*/ 1498 h 8177"/>
                <a:gd name="connsiteX4" fmla="*/ 5002 w 5002"/>
                <a:gd name="connsiteY4" fmla="*/ 0 h 8177"/>
                <a:gd name="connsiteX0" fmla="*/ 376 w 5398"/>
                <a:gd name="connsiteY0" fmla="*/ 8168 h 8168"/>
                <a:gd name="connsiteX1" fmla="*/ 376 w 5398"/>
                <a:gd name="connsiteY1" fmla="*/ 4812 h 8168"/>
                <a:gd name="connsiteX2" fmla="*/ 4446 w 5398"/>
                <a:gd name="connsiteY2" fmla="*/ 668 h 8168"/>
                <a:gd name="connsiteX3" fmla="*/ 5398 w 5398"/>
                <a:gd name="connsiteY3" fmla="*/ 0 h 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8" h="8168">
                  <a:moveTo>
                    <a:pt x="376" y="8168"/>
                  </a:moveTo>
                  <a:cubicBezTo>
                    <a:pt x="6" y="7109"/>
                    <a:pt x="-240" y="6051"/>
                    <a:pt x="376" y="4812"/>
                  </a:cubicBezTo>
                  <a:cubicBezTo>
                    <a:pt x="994" y="3573"/>
                    <a:pt x="3609" y="1470"/>
                    <a:pt x="4446" y="668"/>
                  </a:cubicBezTo>
                  <a:cubicBezTo>
                    <a:pt x="5284" y="-135"/>
                    <a:pt x="4474" y="417"/>
                    <a:pt x="5398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7013486" y="3306419"/>
              <a:ext cx="124895" cy="1008022"/>
            </a:xfrm>
            <a:custGeom>
              <a:avLst/>
              <a:gdLst>
                <a:gd name="T0" fmla="*/ 5 w 164"/>
                <a:gd name="T1" fmla="*/ 543 h 543"/>
                <a:gd name="T2" fmla="*/ 5 w 164"/>
                <a:gd name="T3" fmla="*/ 394 h 543"/>
                <a:gd name="T4" fmla="*/ 38 w 164"/>
                <a:gd name="T5" fmla="*/ 210 h 543"/>
                <a:gd name="T6" fmla="*/ 83 w 164"/>
                <a:gd name="T7" fmla="*/ 99 h 543"/>
                <a:gd name="T8" fmla="*/ 164 w 164"/>
                <a:gd name="T9" fmla="*/ 0 h 543"/>
                <a:gd name="connsiteX0" fmla="*/ 186 w 4942"/>
                <a:gd name="connsiteY0" fmla="*/ 8177 h 8177"/>
                <a:gd name="connsiteX1" fmla="*/ 186 w 4942"/>
                <a:gd name="connsiteY1" fmla="*/ 5433 h 8177"/>
                <a:gd name="connsiteX2" fmla="*/ 2198 w 4942"/>
                <a:gd name="connsiteY2" fmla="*/ 2044 h 8177"/>
                <a:gd name="connsiteX3" fmla="*/ 4942 w 4942"/>
                <a:gd name="connsiteY3" fmla="*/ 0 h 8177"/>
                <a:gd name="connsiteX0" fmla="*/ 376 w 4448"/>
                <a:gd name="connsiteY0" fmla="*/ 7500 h 7500"/>
                <a:gd name="connsiteX1" fmla="*/ 376 w 4448"/>
                <a:gd name="connsiteY1" fmla="*/ 4144 h 7500"/>
                <a:gd name="connsiteX2" fmla="*/ 4448 w 4448"/>
                <a:gd name="connsiteY2" fmla="*/ 0 h 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8" h="7500">
                  <a:moveTo>
                    <a:pt x="376" y="7500"/>
                  </a:moveTo>
                  <a:cubicBezTo>
                    <a:pt x="6" y="6441"/>
                    <a:pt x="-241" y="5383"/>
                    <a:pt x="376" y="4144"/>
                  </a:cubicBezTo>
                  <a:cubicBezTo>
                    <a:pt x="994" y="2905"/>
                    <a:pt x="2843" y="1104"/>
                    <a:pt x="4448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10" name="Text Box 47"/>
            <p:cNvSpPr txBox="1">
              <a:spLocks noChangeArrowheads="1"/>
            </p:cNvSpPr>
            <p:nvPr/>
          </p:nvSpPr>
          <p:spPr bwMode="auto">
            <a:xfrm>
              <a:off x="2053250" y="3350934"/>
              <a:ext cx="424126" cy="279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 dirty="0" smtClean="0"/>
                <a:t>dS</a:t>
              </a:r>
              <a:r>
                <a:rPr lang="fr-FR" sz="1200" baseline="-25000" dirty="0" smtClean="0"/>
                <a:t>0</a:t>
              </a:r>
              <a:endParaRPr lang="fr-FR" sz="1200" dirty="0"/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6274507" y="3047427"/>
              <a:ext cx="371336" cy="310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 dirty="0" err="1" smtClean="0"/>
                <a:t>ds</a:t>
              </a:r>
              <a:endParaRPr lang="fr-FR" sz="1200" dirty="0"/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3553697" y="3047427"/>
              <a:ext cx="1568467" cy="240441"/>
            </a:xfrm>
            <a:custGeom>
              <a:avLst/>
              <a:gdLst>
                <a:gd name="T0" fmla="*/ 0 w 392"/>
                <a:gd name="T1" fmla="*/ 60 h 61"/>
                <a:gd name="T2" fmla="*/ 186 w 392"/>
                <a:gd name="T3" fmla="*/ 1 h 61"/>
                <a:gd name="T4" fmla="*/ 392 w 3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61">
                  <a:moveTo>
                    <a:pt x="0" y="60"/>
                  </a:moveTo>
                  <a:cubicBezTo>
                    <a:pt x="31" y="50"/>
                    <a:pt x="101" y="2"/>
                    <a:pt x="186" y="1"/>
                  </a:cubicBezTo>
                  <a:cubicBezTo>
                    <a:pt x="271" y="0"/>
                    <a:pt x="349" y="49"/>
                    <a:pt x="392" y="6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flipH="1" flipV="1">
              <a:off x="2053250" y="2058072"/>
              <a:ext cx="496148" cy="13598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14" name="Line 51"/>
            <p:cNvSpPr>
              <a:spLocks noChangeShapeType="1"/>
            </p:cNvSpPr>
            <p:nvPr/>
          </p:nvSpPr>
          <p:spPr bwMode="auto">
            <a:xfrm flipV="1">
              <a:off x="6734644" y="2542895"/>
              <a:ext cx="320095" cy="7055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15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464666"/>
                </p:ext>
              </p:extLst>
            </p:nvPr>
          </p:nvGraphicFramePr>
          <p:xfrm>
            <a:off x="2572689" y="2195666"/>
            <a:ext cx="320804" cy="536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17" name="Equation" r:id="rId3" imgW="126720" imgH="215640" progId="Equation.DSMT4">
                    <p:embed/>
                  </p:oleObj>
                </mc:Choice>
                <mc:Fallback>
                  <p:oleObj name="Equation" r:id="rId3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689" y="2195666"/>
                          <a:ext cx="320804" cy="536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541330"/>
                </p:ext>
              </p:extLst>
            </p:nvPr>
          </p:nvGraphicFramePr>
          <p:xfrm>
            <a:off x="7042449" y="2206247"/>
            <a:ext cx="320804" cy="534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18" name="Equation" r:id="rId5" imgW="126720" imgH="215640" progId="Equation.DSMT4">
                    <p:embed/>
                  </p:oleObj>
                </mc:Choice>
                <mc:Fallback>
                  <p:oleObj name="Equation" r:id="rId5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2449" y="2206247"/>
                          <a:ext cx="320804" cy="534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2541395" y="2602020"/>
              <a:ext cx="0" cy="792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24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878412"/>
                </p:ext>
              </p:extLst>
            </p:nvPr>
          </p:nvGraphicFramePr>
          <p:xfrm>
            <a:off x="1813673" y="1562552"/>
            <a:ext cx="479552" cy="566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19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3673" y="1562552"/>
                          <a:ext cx="479552" cy="5660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Line 50"/>
            <p:cNvSpPr>
              <a:spLocks noChangeShapeType="1"/>
            </p:cNvSpPr>
            <p:nvPr/>
          </p:nvSpPr>
          <p:spPr bwMode="auto">
            <a:xfrm flipH="1" flipV="1">
              <a:off x="6758652" y="1975297"/>
              <a:ext cx="0" cy="1257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30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647487"/>
                </p:ext>
              </p:extLst>
            </p:nvPr>
          </p:nvGraphicFramePr>
          <p:xfrm>
            <a:off x="6501712" y="1463793"/>
            <a:ext cx="481207" cy="566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820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712" y="1463793"/>
                          <a:ext cx="481207" cy="5660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80871"/>
              </p:ext>
            </p:extLst>
          </p:nvPr>
        </p:nvGraphicFramePr>
        <p:xfrm>
          <a:off x="3239641" y="4937051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1" name="Equation" r:id="rId11" imgW="736560" imgH="279360" progId="Equation.DSMT4">
                  <p:embed/>
                </p:oleObj>
              </mc:Choice>
              <mc:Fallback>
                <p:oleObj name="Equation" r:id="rId11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641" y="4937051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66882"/>
              </p:ext>
            </p:extLst>
          </p:nvPr>
        </p:nvGraphicFramePr>
        <p:xfrm>
          <a:off x="4511229" y="4974632"/>
          <a:ext cx="1295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2" name="Equation" r:id="rId13" imgW="863280" imgH="228600" progId="Equation.DSMT4">
                  <p:embed/>
                </p:oleObj>
              </mc:Choice>
              <mc:Fallback>
                <p:oleObj name="Equation" r:id="rId13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229" y="4974632"/>
                        <a:ext cx="1295400" cy="342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97577"/>
              </p:ext>
            </p:extLst>
          </p:nvPr>
        </p:nvGraphicFramePr>
        <p:xfrm>
          <a:off x="3230563" y="4010025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3" name="Equation" r:id="rId15" imgW="507960" imgH="431640" progId="Equation.DSMT4">
                  <p:embed/>
                </p:oleObj>
              </mc:Choice>
              <mc:Fallback>
                <p:oleObj name="Equation" r:id="rId15" imgW="50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4010025"/>
                        <a:ext cx="7620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4019378" y="4199558"/>
            <a:ext cx="228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est le vecteur contrainte</a:t>
            </a:r>
            <a:endParaRPr lang="fr-FR" sz="1400" dirty="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33137" y="5762831"/>
            <a:ext cx="8277726" cy="77162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 anchorCtr="0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Le tenseur des contraintes de Cauchy </a:t>
            </a:r>
            <a:r>
              <a:rPr lang="el-GR" sz="2000" b="1" u="dbl" dirty="0" smtClean="0">
                <a:latin typeface="Arial"/>
                <a:cs typeface="Arial"/>
              </a:rPr>
              <a:t>σ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représente la contrainte « vraie ».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Il est eulérien (configuration déformée). </a:t>
            </a:r>
          </a:p>
        </p:txBody>
      </p:sp>
    </p:spTree>
    <p:extLst>
      <p:ext uri="{BB962C8B-B14F-4D97-AF65-F5344CB8AC3E}">
        <p14:creationId xmlns:p14="http://schemas.microsoft.com/office/powerpoint/2010/main" val="13840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 smtClean="0"/>
              <a:t>Composantes de contrainte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Ecriture matriciel du tenseur</a:t>
            </a:r>
          </a:p>
          <a:p>
            <a:pPr lvl="1"/>
            <a:r>
              <a:rPr lang="fr-FR" dirty="0" smtClean="0"/>
              <a:t>Isolons </a:t>
            </a:r>
            <a:r>
              <a:rPr lang="fr-FR" dirty="0"/>
              <a:t>un prisme de matière autour de M </a:t>
            </a:r>
            <a:r>
              <a:rPr lang="fr-FR" dirty="0" smtClean="0">
                <a:sym typeface="Wingdings" panose="05000000000000000000" pitchFamily="2" charset="2"/>
              </a:rPr>
              <a:t>et étudions l’équilibre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 smtClean="0"/>
              <a:t>PFS </a:t>
            </a:r>
            <a:r>
              <a:rPr lang="fr-FR" dirty="0"/>
              <a:t>mène à 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5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23142" name="Freeform 6"/>
          <p:cNvSpPr>
            <a:spLocks/>
          </p:cNvSpPr>
          <p:nvPr/>
        </p:nvSpPr>
        <p:spPr bwMode="auto">
          <a:xfrm>
            <a:off x="5353718" y="1834906"/>
            <a:ext cx="1148078" cy="547766"/>
          </a:xfrm>
          <a:custGeom>
            <a:avLst/>
            <a:gdLst>
              <a:gd name="T0" fmla="*/ 885 w 885"/>
              <a:gd name="T1" fmla="*/ 0 h 561"/>
              <a:gd name="T2" fmla="*/ 497 w 885"/>
              <a:gd name="T3" fmla="*/ 147 h 561"/>
              <a:gd name="T4" fmla="*/ 245 w 885"/>
              <a:gd name="T5" fmla="*/ 323 h 561"/>
              <a:gd name="T6" fmla="*/ 0 w 885"/>
              <a:gd name="T7" fmla="*/ 56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5" h="561">
                <a:moveTo>
                  <a:pt x="885" y="0"/>
                </a:moveTo>
                <a:cubicBezTo>
                  <a:pt x="820" y="25"/>
                  <a:pt x="604" y="93"/>
                  <a:pt x="497" y="147"/>
                </a:cubicBezTo>
                <a:cubicBezTo>
                  <a:pt x="390" y="201"/>
                  <a:pt x="328" y="254"/>
                  <a:pt x="245" y="323"/>
                </a:cubicBezTo>
                <a:cubicBezTo>
                  <a:pt x="162" y="392"/>
                  <a:pt x="51" y="512"/>
                  <a:pt x="0" y="56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/>
          </a:p>
        </p:txBody>
      </p:sp>
      <p:grpSp>
        <p:nvGrpSpPr>
          <p:cNvPr id="2523143" name="Group 7"/>
          <p:cNvGrpSpPr>
            <a:grpSpLocks/>
          </p:cNvGrpSpPr>
          <p:nvPr/>
        </p:nvGrpSpPr>
        <p:grpSpPr bwMode="auto">
          <a:xfrm>
            <a:off x="6684963" y="1203985"/>
            <a:ext cx="1301750" cy="1143000"/>
            <a:chOff x="3868" y="680"/>
            <a:chExt cx="820" cy="720"/>
          </a:xfrm>
        </p:grpSpPr>
        <p:sp>
          <p:nvSpPr>
            <p:cNvPr id="2523144" name="Freeform 8"/>
            <p:cNvSpPr>
              <a:spLocks/>
            </p:cNvSpPr>
            <p:nvPr/>
          </p:nvSpPr>
          <p:spPr bwMode="auto">
            <a:xfrm flipH="1">
              <a:off x="4014" y="804"/>
              <a:ext cx="674" cy="468"/>
            </a:xfrm>
            <a:custGeom>
              <a:avLst/>
              <a:gdLst>
                <a:gd name="T0" fmla="*/ 177 w 1047"/>
                <a:gd name="T1" fmla="*/ 191 h 699"/>
                <a:gd name="T2" fmla="*/ 89 w 1047"/>
                <a:gd name="T3" fmla="*/ 485 h 699"/>
                <a:gd name="T4" fmla="*/ 712 w 1047"/>
                <a:gd name="T5" fmla="*/ 673 h 699"/>
                <a:gd name="T6" fmla="*/ 1041 w 1047"/>
                <a:gd name="T7" fmla="*/ 326 h 699"/>
                <a:gd name="T8" fmla="*/ 677 w 1047"/>
                <a:gd name="T9" fmla="*/ 208 h 699"/>
                <a:gd name="T10" fmla="*/ 495 w 1047"/>
                <a:gd name="T11" fmla="*/ 3 h 699"/>
                <a:gd name="T12" fmla="*/ 177 w 1047"/>
                <a:gd name="T13" fmla="*/ 19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7" h="699">
                  <a:moveTo>
                    <a:pt x="177" y="191"/>
                  </a:moveTo>
                  <a:cubicBezTo>
                    <a:pt x="109" y="271"/>
                    <a:pt x="0" y="405"/>
                    <a:pt x="89" y="485"/>
                  </a:cubicBezTo>
                  <a:cubicBezTo>
                    <a:pt x="178" y="565"/>
                    <a:pt x="553" y="699"/>
                    <a:pt x="712" y="673"/>
                  </a:cubicBezTo>
                  <a:cubicBezTo>
                    <a:pt x="871" y="647"/>
                    <a:pt x="1047" y="403"/>
                    <a:pt x="1041" y="326"/>
                  </a:cubicBezTo>
                  <a:cubicBezTo>
                    <a:pt x="1035" y="249"/>
                    <a:pt x="768" y="262"/>
                    <a:pt x="677" y="208"/>
                  </a:cubicBezTo>
                  <a:cubicBezTo>
                    <a:pt x="586" y="154"/>
                    <a:pt x="578" y="6"/>
                    <a:pt x="495" y="3"/>
                  </a:cubicBezTo>
                  <a:cubicBezTo>
                    <a:pt x="412" y="0"/>
                    <a:pt x="245" y="111"/>
                    <a:pt x="177" y="1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45" name="Oval 9"/>
            <p:cNvSpPr>
              <a:spLocks noChangeAspect="1" noChangeArrowheads="1"/>
            </p:cNvSpPr>
            <p:nvPr/>
          </p:nvSpPr>
          <p:spPr bwMode="auto">
            <a:xfrm flipH="1">
              <a:off x="4147" y="1038"/>
              <a:ext cx="31" cy="3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23146" name="Text Box 10"/>
            <p:cNvSpPr txBox="1">
              <a:spLocks noChangeArrowheads="1"/>
            </p:cNvSpPr>
            <p:nvPr/>
          </p:nvSpPr>
          <p:spPr bwMode="auto">
            <a:xfrm flipH="1">
              <a:off x="4164" y="973"/>
              <a:ext cx="1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/>
                <a:t>M</a:t>
              </a:r>
            </a:p>
          </p:txBody>
        </p:sp>
        <p:sp>
          <p:nvSpPr>
            <p:cNvPr id="2523147" name="Line 11"/>
            <p:cNvSpPr>
              <a:spLocks noChangeShapeType="1"/>
            </p:cNvSpPr>
            <p:nvPr/>
          </p:nvSpPr>
          <p:spPr bwMode="auto">
            <a:xfrm flipH="1" flipV="1">
              <a:off x="4595" y="1151"/>
              <a:ext cx="93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48" name="Line 12"/>
            <p:cNvSpPr>
              <a:spLocks noChangeShapeType="1"/>
            </p:cNvSpPr>
            <p:nvPr/>
          </p:nvSpPr>
          <p:spPr bwMode="auto">
            <a:xfrm flipV="1">
              <a:off x="4123" y="1236"/>
              <a:ext cx="5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49" name="Line 13"/>
            <p:cNvSpPr>
              <a:spLocks noChangeShapeType="1"/>
            </p:cNvSpPr>
            <p:nvPr/>
          </p:nvSpPr>
          <p:spPr bwMode="auto">
            <a:xfrm flipH="1">
              <a:off x="4378" y="680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50" name="Line 14"/>
            <p:cNvSpPr>
              <a:spLocks noChangeShapeType="1"/>
            </p:cNvSpPr>
            <p:nvPr/>
          </p:nvSpPr>
          <p:spPr bwMode="auto">
            <a:xfrm flipH="1" flipV="1">
              <a:off x="4123" y="804"/>
              <a:ext cx="14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pic>
          <p:nvPicPr>
            <p:cNvPr id="2523151" name="Picture 15" descr="loup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68" y="933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231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70723"/>
              </p:ext>
            </p:extLst>
          </p:nvPr>
        </p:nvGraphicFramePr>
        <p:xfrm>
          <a:off x="2441575" y="4560888"/>
          <a:ext cx="25003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5" name="Equation" r:id="rId4" imgW="2095200" imgH="457200" progId="Equation.DSMT4">
                  <p:embed/>
                </p:oleObj>
              </mc:Choice>
              <mc:Fallback>
                <p:oleObj name="Equation" r:id="rId4" imgW="209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560888"/>
                        <a:ext cx="2500313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3185" name="Text Box 49"/>
          <p:cNvSpPr txBox="1">
            <a:spLocks noChangeArrowheads="1"/>
          </p:cNvSpPr>
          <p:nvPr/>
        </p:nvSpPr>
        <p:spPr bwMode="auto">
          <a:xfrm>
            <a:off x="5163393" y="4470401"/>
            <a:ext cx="373697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0"/>
              </a:spcBef>
            </a:pPr>
            <a:r>
              <a:rPr lang="fr-FR" sz="1400" dirty="0">
                <a:sym typeface="Wingdings" pitchFamily="2" charset="2"/>
              </a:rPr>
              <a:t>La matrice des contraintes en M définit complètement l’état de contrainte en M,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ym typeface="Wingdings" pitchFamily="2" charset="2"/>
              </a:rPr>
              <a:t>quelle </a:t>
            </a:r>
            <a:r>
              <a:rPr lang="fr-FR" sz="1400" b="1" dirty="0">
                <a:sym typeface="Wingdings" pitchFamily="2" charset="2"/>
              </a:rPr>
              <a:t>que soit la </a:t>
            </a:r>
            <a:r>
              <a:rPr lang="fr-FR" sz="1400" b="1" dirty="0" smtClean="0">
                <a:sym typeface="Wingdings" pitchFamily="2" charset="2"/>
              </a:rPr>
              <a:t>direction n</a:t>
            </a:r>
            <a:r>
              <a:rPr lang="fr-FR" sz="1400" dirty="0">
                <a:sym typeface="Wingdings" pitchFamily="2" charset="2"/>
              </a:rPr>
              <a:t>.</a:t>
            </a:r>
            <a:endParaRPr lang="fr-FR" sz="1400" dirty="0"/>
          </a:p>
        </p:txBody>
      </p:sp>
      <p:grpSp>
        <p:nvGrpSpPr>
          <p:cNvPr id="2523186" name="Group 50"/>
          <p:cNvGrpSpPr>
            <a:grpSpLocks/>
          </p:cNvGrpSpPr>
          <p:nvPr/>
        </p:nvGrpSpPr>
        <p:grpSpPr bwMode="auto">
          <a:xfrm>
            <a:off x="2271821" y="5133986"/>
            <a:ext cx="2144713" cy="304800"/>
            <a:chOff x="1422" y="3909"/>
            <a:chExt cx="1351" cy="192"/>
          </a:xfrm>
        </p:grpSpPr>
        <p:sp>
          <p:nvSpPr>
            <p:cNvPr id="2523187" name="Text Box 51"/>
            <p:cNvSpPr txBox="1">
              <a:spLocks noChangeArrowheads="1"/>
            </p:cNvSpPr>
            <p:nvPr/>
          </p:nvSpPr>
          <p:spPr bwMode="auto">
            <a:xfrm>
              <a:off x="1422" y="3925"/>
              <a:ext cx="1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 dirty="0"/>
                <a:t>(écriture dans la base      ) </a:t>
              </a:r>
            </a:p>
          </p:txBody>
        </p:sp>
        <p:graphicFrame>
          <p:nvGraphicFramePr>
            <p:cNvPr id="2523188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752697"/>
                </p:ext>
              </p:extLst>
            </p:nvPr>
          </p:nvGraphicFramePr>
          <p:xfrm>
            <a:off x="2490" y="3909"/>
            <a:ext cx="18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536" name="Equation" r:id="rId6" imgW="266400" imgH="279360" progId="Equation.DSMT4">
                    <p:embed/>
                  </p:oleObj>
                </mc:Choice>
                <mc:Fallback>
                  <p:oleObj name="Equation" r:id="rId6" imgW="2664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" y="3909"/>
                          <a:ext cx="18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23189" name="Picture 53" descr="warning-tra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30" y="5978706"/>
            <a:ext cx="336550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e 56"/>
          <p:cNvGrpSpPr/>
          <p:nvPr/>
        </p:nvGrpSpPr>
        <p:grpSpPr>
          <a:xfrm>
            <a:off x="2664931" y="1730870"/>
            <a:ext cx="3177604" cy="2573384"/>
            <a:chOff x="3089106" y="1943100"/>
            <a:chExt cx="3330316" cy="2697058"/>
          </a:xfrm>
        </p:grpSpPr>
        <p:grpSp>
          <p:nvGrpSpPr>
            <p:cNvPr id="58" name="Group 16"/>
            <p:cNvGrpSpPr>
              <a:grpSpLocks/>
            </p:cNvGrpSpPr>
            <p:nvPr/>
          </p:nvGrpSpPr>
          <p:grpSpPr bwMode="auto">
            <a:xfrm>
              <a:off x="3089106" y="1943100"/>
              <a:ext cx="3330316" cy="2697058"/>
              <a:chOff x="2085" y="1343"/>
              <a:chExt cx="1604" cy="1299"/>
            </a:xfrm>
          </p:grpSpPr>
          <p:sp>
            <p:nvSpPr>
              <p:cNvPr id="60" name="AutoShape 17"/>
              <p:cNvSpPr>
                <a:spLocks noChangeArrowheads="1"/>
              </p:cNvSpPr>
              <p:nvPr/>
            </p:nvSpPr>
            <p:spPr bwMode="auto">
              <a:xfrm flipH="1" flipV="1">
                <a:off x="2386" y="1785"/>
                <a:ext cx="728" cy="337"/>
              </a:xfrm>
              <a:prstGeom prst="rtTriangle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 sz="1400"/>
              </a:p>
            </p:txBody>
          </p:sp>
          <p:sp>
            <p:nvSpPr>
              <p:cNvPr id="61" name="Line 18"/>
              <p:cNvSpPr>
                <a:spLocks noChangeShapeType="1"/>
              </p:cNvSpPr>
              <p:nvPr/>
            </p:nvSpPr>
            <p:spPr bwMode="auto">
              <a:xfrm flipV="1">
                <a:off x="2793" y="1403"/>
                <a:ext cx="0" cy="3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 rot="5400000" flipV="1">
                <a:off x="3338" y="1748"/>
                <a:ext cx="0" cy="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graphicFrame>
            <p:nvGraphicFramePr>
              <p:cNvPr id="63" name="Object 20"/>
              <p:cNvGraphicFramePr>
                <a:graphicFrameLocks noChangeAspect="1"/>
              </p:cNvGraphicFramePr>
              <p:nvPr/>
            </p:nvGraphicFramePr>
            <p:xfrm>
              <a:off x="3585" y="1891"/>
              <a:ext cx="104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537" name="Equation" r:id="rId9" imgW="164880" imgH="228600" progId="Equation.DSMT4">
                      <p:embed/>
                    </p:oleObj>
                  </mc:Choice>
                  <mc:Fallback>
                    <p:oleObj name="Equation" r:id="rId9" imgW="1648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5" y="1891"/>
                            <a:ext cx="104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21"/>
              <p:cNvGraphicFramePr>
                <a:graphicFrameLocks noChangeAspect="1"/>
              </p:cNvGraphicFramePr>
              <p:nvPr/>
            </p:nvGraphicFramePr>
            <p:xfrm>
              <a:off x="2656" y="1343"/>
              <a:ext cx="112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538" name="Equation" r:id="rId11" imgW="177480" imgH="228600" progId="Equation.DSMT4">
                      <p:embed/>
                    </p:oleObj>
                  </mc:Choice>
                  <mc:Fallback>
                    <p:oleObj name="Equation" r:id="rId11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6" y="1343"/>
                            <a:ext cx="112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 flipH="1">
                <a:off x="2553" y="1972"/>
                <a:ext cx="240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graphicFrame>
            <p:nvGraphicFramePr>
              <p:cNvPr id="66" name="Object 23"/>
              <p:cNvGraphicFramePr>
                <a:graphicFrameLocks noChangeAspect="1"/>
              </p:cNvGraphicFramePr>
              <p:nvPr/>
            </p:nvGraphicFramePr>
            <p:xfrm>
              <a:off x="2475" y="2184"/>
              <a:ext cx="72" cy="1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539" name="Equation" r:id="rId13" imgW="114120" imgH="190440" progId="Equation.DSMT4">
                      <p:embed/>
                    </p:oleObj>
                  </mc:Choice>
                  <mc:Fallback>
                    <p:oleObj name="Equation" r:id="rId13" imgW="11412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5" y="2184"/>
                            <a:ext cx="72" cy="1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 flipH="1">
                <a:off x="2547" y="1972"/>
                <a:ext cx="567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68" name="Line 25"/>
              <p:cNvSpPr>
                <a:spLocks noChangeShapeType="1"/>
              </p:cNvSpPr>
              <p:nvPr/>
            </p:nvSpPr>
            <p:spPr bwMode="auto">
              <a:xfrm>
                <a:off x="2793" y="1789"/>
                <a:ext cx="0" cy="17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69" name="Line 26"/>
              <p:cNvSpPr>
                <a:spLocks noChangeShapeType="1"/>
              </p:cNvSpPr>
              <p:nvPr/>
            </p:nvSpPr>
            <p:spPr bwMode="auto">
              <a:xfrm flipH="1">
                <a:off x="2085" y="1785"/>
                <a:ext cx="301" cy="5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70" name="Line 27"/>
              <p:cNvSpPr>
                <a:spLocks noChangeShapeType="1"/>
              </p:cNvSpPr>
              <p:nvPr/>
            </p:nvSpPr>
            <p:spPr bwMode="auto">
              <a:xfrm flipH="1">
                <a:off x="2813" y="2122"/>
                <a:ext cx="301" cy="5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71" name="Line 28"/>
              <p:cNvSpPr>
                <a:spLocks noChangeShapeType="1"/>
              </p:cNvSpPr>
              <p:nvPr/>
            </p:nvSpPr>
            <p:spPr bwMode="auto">
              <a:xfrm>
                <a:off x="2115" y="2245"/>
                <a:ext cx="728" cy="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72" name="Arc 29"/>
              <p:cNvSpPr>
                <a:spLocks/>
              </p:cNvSpPr>
              <p:nvPr/>
            </p:nvSpPr>
            <p:spPr bwMode="auto">
              <a:xfrm>
                <a:off x="3022" y="2036"/>
                <a:ext cx="95" cy="86"/>
              </a:xfrm>
              <a:custGeom>
                <a:avLst/>
                <a:gdLst>
                  <a:gd name="G0" fmla="+- 18866 0 0"/>
                  <a:gd name="G1" fmla="+- 21600 0 0"/>
                  <a:gd name="G2" fmla="+- 21600 0 0"/>
                  <a:gd name="T0" fmla="*/ 0 w 19271"/>
                  <a:gd name="T1" fmla="*/ 11081 h 21600"/>
                  <a:gd name="T2" fmla="*/ 19271 w 19271"/>
                  <a:gd name="T3" fmla="*/ 4 h 21600"/>
                  <a:gd name="T4" fmla="*/ 18866 w 1927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71" h="21600" fill="none" extrusionOk="0">
                    <a:moveTo>
                      <a:pt x="0" y="11081"/>
                    </a:moveTo>
                    <a:cubicBezTo>
                      <a:pt x="3814" y="4240"/>
                      <a:pt x="11033" y="0"/>
                      <a:pt x="18866" y="0"/>
                    </a:cubicBezTo>
                    <a:cubicBezTo>
                      <a:pt x="19001" y="0"/>
                      <a:pt x="19136" y="1"/>
                      <a:pt x="19271" y="3"/>
                    </a:cubicBezTo>
                  </a:path>
                  <a:path w="19271" h="21600" stroke="0" extrusionOk="0">
                    <a:moveTo>
                      <a:pt x="0" y="11081"/>
                    </a:moveTo>
                    <a:cubicBezTo>
                      <a:pt x="3814" y="4240"/>
                      <a:pt x="11033" y="0"/>
                      <a:pt x="18866" y="0"/>
                    </a:cubicBezTo>
                    <a:cubicBezTo>
                      <a:pt x="19001" y="0"/>
                      <a:pt x="19136" y="1"/>
                      <a:pt x="19271" y="3"/>
                    </a:cubicBezTo>
                    <a:lnTo>
                      <a:pt x="18866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 sz="1400"/>
              </a:p>
            </p:txBody>
          </p:sp>
          <p:sp>
            <p:nvSpPr>
              <p:cNvPr id="73" name="Arc 30"/>
              <p:cNvSpPr>
                <a:spLocks/>
              </p:cNvSpPr>
              <p:nvPr/>
            </p:nvSpPr>
            <p:spPr bwMode="auto">
              <a:xfrm rot="-5400000">
                <a:off x="2692" y="1981"/>
                <a:ext cx="95" cy="86"/>
              </a:xfrm>
              <a:custGeom>
                <a:avLst/>
                <a:gdLst>
                  <a:gd name="G0" fmla="+- 18866 0 0"/>
                  <a:gd name="G1" fmla="+- 21600 0 0"/>
                  <a:gd name="G2" fmla="+- 21600 0 0"/>
                  <a:gd name="T0" fmla="*/ 0 w 19271"/>
                  <a:gd name="T1" fmla="*/ 11081 h 21600"/>
                  <a:gd name="T2" fmla="*/ 19271 w 19271"/>
                  <a:gd name="T3" fmla="*/ 4 h 21600"/>
                  <a:gd name="T4" fmla="*/ 18866 w 1927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71" h="21600" fill="none" extrusionOk="0">
                    <a:moveTo>
                      <a:pt x="0" y="11081"/>
                    </a:moveTo>
                    <a:cubicBezTo>
                      <a:pt x="3814" y="4240"/>
                      <a:pt x="11033" y="0"/>
                      <a:pt x="18866" y="0"/>
                    </a:cubicBezTo>
                    <a:cubicBezTo>
                      <a:pt x="19001" y="0"/>
                      <a:pt x="19136" y="1"/>
                      <a:pt x="19271" y="3"/>
                    </a:cubicBezTo>
                  </a:path>
                  <a:path w="19271" h="21600" stroke="0" extrusionOk="0">
                    <a:moveTo>
                      <a:pt x="0" y="11081"/>
                    </a:moveTo>
                    <a:cubicBezTo>
                      <a:pt x="3814" y="4240"/>
                      <a:pt x="11033" y="0"/>
                      <a:pt x="18866" y="0"/>
                    </a:cubicBezTo>
                    <a:cubicBezTo>
                      <a:pt x="19001" y="0"/>
                      <a:pt x="19136" y="1"/>
                      <a:pt x="19271" y="3"/>
                    </a:cubicBezTo>
                    <a:lnTo>
                      <a:pt x="18866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 sz="1400"/>
              </a:p>
            </p:txBody>
          </p:sp>
          <p:sp>
            <p:nvSpPr>
              <p:cNvPr id="74" name="Text Box 31"/>
              <p:cNvSpPr txBox="1">
                <a:spLocks noChangeArrowheads="1"/>
              </p:cNvSpPr>
              <p:nvPr/>
            </p:nvSpPr>
            <p:spPr bwMode="auto">
              <a:xfrm>
                <a:off x="2979" y="1947"/>
                <a:ext cx="141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l-GR" sz="1400">
                    <a:ea typeface="Lucida Sans Unicode" pitchFamily="34" charset="0"/>
                    <a:cs typeface="Lucida Sans Unicode" pitchFamily="34" charset="0"/>
                  </a:rPr>
                  <a:t>θ</a:t>
                </a:r>
              </a:p>
            </p:txBody>
          </p:sp>
          <p:sp>
            <p:nvSpPr>
              <p:cNvPr id="75" name="Text Box 32"/>
              <p:cNvSpPr txBox="1">
                <a:spLocks noChangeArrowheads="1"/>
              </p:cNvSpPr>
              <p:nvPr/>
            </p:nvSpPr>
            <p:spPr bwMode="auto">
              <a:xfrm>
                <a:off x="2593" y="1972"/>
                <a:ext cx="141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l-GR" sz="1400">
                    <a:ea typeface="Lucida Sans Unicode" pitchFamily="34" charset="0"/>
                    <a:cs typeface="Lucida Sans Unicode" pitchFamily="34" charset="0"/>
                  </a:rPr>
                  <a:t>θ</a:t>
                </a:r>
              </a:p>
            </p:txBody>
          </p:sp>
          <p:sp>
            <p:nvSpPr>
              <p:cNvPr id="76" name="Line 33"/>
              <p:cNvSpPr>
                <a:spLocks noChangeShapeType="1"/>
              </p:cNvSpPr>
              <p:nvPr/>
            </p:nvSpPr>
            <p:spPr bwMode="auto">
              <a:xfrm flipV="1">
                <a:off x="2793" y="1568"/>
                <a:ext cx="0" cy="21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77" name="Line 34"/>
              <p:cNvSpPr>
                <a:spLocks noChangeShapeType="1"/>
              </p:cNvSpPr>
              <p:nvPr/>
            </p:nvSpPr>
            <p:spPr bwMode="auto">
              <a:xfrm flipV="1">
                <a:off x="3114" y="1795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78" name="Line 35"/>
              <p:cNvSpPr>
                <a:spLocks noChangeShapeType="1"/>
              </p:cNvSpPr>
              <p:nvPr/>
            </p:nvSpPr>
            <p:spPr bwMode="auto">
              <a:xfrm rot="5400000" flipV="1">
                <a:off x="2892" y="1691"/>
                <a:ext cx="0" cy="18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79" name="Line 36"/>
              <p:cNvSpPr>
                <a:spLocks noChangeShapeType="1"/>
              </p:cNvSpPr>
              <p:nvPr/>
            </p:nvSpPr>
            <p:spPr bwMode="auto">
              <a:xfrm rot="5400000" flipV="1">
                <a:off x="3304" y="1787"/>
                <a:ext cx="2" cy="37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 sz="1400"/>
              </a:p>
            </p:txBody>
          </p:sp>
          <p:sp>
            <p:nvSpPr>
              <p:cNvPr id="80" name="Text Box 37"/>
              <p:cNvSpPr txBox="1">
                <a:spLocks noChangeArrowheads="1"/>
              </p:cNvSpPr>
              <p:nvPr/>
            </p:nvSpPr>
            <p:spPr bwMode="auto">
              <a:xfrm>
                <a:off x="2585" y="1510"/>
                <a:ext cx="218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  <a:cs typeface="Times New Roman" pitchFamily="18" charset="0"/>
                  </a:rPr>
                  <a:t>σ</a:t>
                </a:r>
                <a:r>
                  <a:rPr lang="fr-FR" sz="1400" baseline="-25000" dirty="0">
                    <a:solidFill>
                      <a:srgbClr val="FF0000"/>
                    </a:solidFill>
                    <a:cs typeface="Times New Roman" pitchFamily="18" charset="0"/>
                  </a:rPr>
                  <a:t>22</a:t>
                </a:r>
                <a:endParaRPr lang="el-GR" sz="1400" baseline="-250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1" name="Text Box 38"/>
              <p:cNvSpPr txBox="1">
                <a:spLocks noChangeArrowheads="1"/>
              </p:cNvSpPr>
              <p:nvPr/>
            </p:nvSpPr>
            <p:spPr bwMode="auto">
              <a:xfrm>
                <a:off x="3337" y="1959"/>
                <a:ext cx="227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l-GR" sz="1400">
                    <a:solidFill>
                      <a:srgbClr val="FF0000"/>
                    </a:solidFill>
                    <a:cs typeface="Times New Roman" pitchFamily="18" charset="0"/>
                  </a:rPr>
                  <a:t>σ</a:t>
                </a:r>
                <a:r>
                  <a:rPr lang="fr-FR" sz="1400" baseline="-25000">
                    <a:solidFill>
                      <a:srgbClr val="FF0000"/>
                    </a:solidFill>
                    <a:cs typeface="Times New Roman" pitchFamily="18" charset="0"/>
                  </a:rPr>
                  <a:t>11</a:t>
                </a:r>
                <a:endParaRPr lang="el-GR" sz="1400" baseline="-250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2" name="Text Box 39"/>
              <p:cNvSpPr txBox="1">
                <a:spLocks noChangeArrowheads="1"/>
              </p:cNvSpPr>
              <p:nvPr/>
            </p:nvSpPr>
            <p:spPr bwMode="auto">
              <a:xfrm>
                <a:off x="3101" y="1738"/>
                <a:ext cx="227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l-GR"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fr-FR" sz="1400" baseline="-25000">
                    <a:solidFill>
                      <a:srgbClr val="FF0000"/>
                    </a:solidFill>
                    <a:cs typeface="Times New Roman" pitchFamily="18" charset="0"/>
                  </a:rPr>
                  <a:t>21</a:t>
                </a:r>
                <a:endParaRPr lang="el-GR" sz="1400" baseline="-250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3" name="Text Box 40"/>
              <p:cNvSpPr txBox="1">
                <a:spLocks noChangeArrowheads="1"/>
              </p:cNvSpPr>
              <p:nvPr/>
            </p:nvSpPr>
            <p:spPr bwMode="auto">
              <a:xfrm>
                <a:off x="2817" y="1601"/>
                <a:ext cx="227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l-GR" sz="1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fr-FR" sz="1400" baseline="-25000">
                    <a:solidFill>
                      <a:srgbClr val="FF0000"/>
                    </a:solidFill>
                    <a:cs typeface="Times New Roman" pitchFamily="18" charset="0"/>
                  </a:rPr>
                  <a:t>12</a:t>
                </a:r>
                <a:endParaRPr lang="el-GR" sz="1400" baseline="-250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grpSp>
            <p:nvGrpSpPr>
              <p:cNvPr id="84" name="Group 41"/>
              <p:cNvGrpSpPr>
                <a:grpSpLocks/>
              </p:cNvGrpSpPr>
              <p:nvPr/>
            </p:nvGrpSpPr>
            <p:grpSpPr bwMode="auto">
              <a:xfrm>
                <a:off x="2697" y="1951"/>
                <a:ext cx="268" cy="375"/>
                <a:chOff x="2697" y="1951"/>
                <a:chExt cx="268" cy="375"/>
              </a:xfrm>
            </p:grpSpPr>
            <p:sp>
              <p:nvSpPr>
                <p:cNvPr id="88" name="Line 42"/>
                <p:cNvSpPr>
                  <a:spLocks noChangeShapeType="1"/>
                </p:cNvSpPr>
                <p:nvPr/>
              </p:nvSpPr>
              <p:spPr bwMode="auto">
                <a:xfrm rot="7201013" flipH="1" flipV="1">
                  <a:off x="2866" y="1919"/>
                  <a:ext cx="18" cy="18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 sz="1400"/>
                </a:p>
              </p:txBody>
            </p:sp>
            <p:sp>
              <p:nvSpPr>
                <p:cNvPr id="89" name="Line 43"/>
                <p:cNvSpPr>
                  <a:spLocks noChangeShapeType="1"/>
                </p:cNvSpPr>
                <p:nvPr/>
              </p:nvSpPr>
              <p:spPr bwMode="auto">
                <a:xfrm rot="12601013" flipV="1">
                  <a:off x="2697" y="1951"/>
                  <a:ext cx="2" cy="37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 sz="1400"/>
                </a:p>
              </p:txBody>
            </p:sp>
          </p:grpSp>
          <p:sp>
            <p:nvSpPr>
              <p:cNvPr id="85" name="Text Box 44"/>
              <p:cNvSpPr txBox="1">
                <a:spLocks noChangeArrowheads="1"/>
              </p:cNvSpPr>
              <p:nvPr/>
            </p:nvSpPr>
            <p:spPr bwMode="auto">
              <a:xfrm>
                <a:off x="2630" y="2184"/>
                <a:ext cx="145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l-GR" sz="1400">
                    <a:solidFill>
                      <a:srgbClr val="FF0000"/>
                    </a:solidFill>
                    <a:cs typeface="Times New Roman" pitchFamily="18" charset="0"/>
                  </a:rPr>
                  <a:t>σ</a:t>
                </a:r>
                <a:endParaRPr lang="el-GR" sz="1400" baseline="-250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6" name="Text Box 45"/>
              <p:cNvSpPr txBox="1">
                <a:spLocks noChangeArrowheads="1"/>
              </p:cNvSpPr>
              <p:nvPr/>
            </p:nvSpPr>
            <p:spPr bwMode="auto">
              <a:xfrm>
                <a:off x="2759" y="2008"/>
                <a:ext cx="227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l-GR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τ</a:t>
                </a:r>
                <a:endParaRPr lang="el-GR" sz="1400" baseline="-25000" dirty="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7" name="Text Box 46"/>
              <p:cNvSpPr txBox="1">
                <a:spLocks noChangeArrowheads="1"/>
              </p:cNvSpPr>
              <p:nvPr/>
            </p:nvSpPr>
            <p:spPr bwMode="auto">
              <a:xfrm flipH="1">
                <a:off x="2361" y="2429"/>
                <a:ext cx="188" cy="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fr-FR" sz="1400"/>
                  <a:t>dL</a:t>
                </a:r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4336919" y="2982546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</a:t>
              </a:r>
              <a:endParaRPr lang="fr-FR" sz="1400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32861" y="5761170"/>
            <a:ext cx="7848879" cy="771623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 anchorCtr="0">
            <a:spAutoFit/>
          </a:bodyPr>
          <a:lstStyle>
            <a:defPPr>
              <a:defRPr lang="en-GB"/>
            </a:defPPr>
            <a:lvl1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tabLst>
                <a:tab pos="447675" algn="l"/>
              </a:tabLst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/>
              <a:t>Notion de tenseur ≠ matrice… </a:t>
            </a:r>
            <a:endParaRPr lang="fr-FR" dirty="0" smtClean="0"/>
          </a:p>
          <a:p>
            <a:r>
              <a:rPr lang="fr-FR" dirty="0" smtClean="0"/>
              <a:t>matrice </a:t>
            </a:r>
            <a:r>
              <a:rPr lang="fr-FR" dirty="0"/>
              <a:t>= projection du tenseur dans </a:t>
            </a:r>
            <a:r>
              <a:rPr lang="fr-FR" dirty="0" smtClean="0"/>
              <a:t>une base </a:t>
            </a:r>
            <a:endParaRPr lang="fr-FR" dirty="0"/>
          </a:p>
        </p:txBody>
      </p:sp>
      <p:sp>
        <p:nvSpPr>
          <p:cNvPr id="90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</p:spPr>
        <p:txBody>
          <a:bodyPr/>
          <a:lstStyle/>
          <a:p>
            <a:r>
              <a:rPr lang="fr-FR" dirty="0" smtClean="0"/>
              <a:t>III– Contraintes</a:t>
            </a:r>
            <a:r>
              <a:rPr lang="fr-FR" dirty="0"/>
              <a:t>	</a:t>
            </a:r>
            <a:r>
              <a:rPr lang="fr-FR" dirty="0" smtClean="0"/>
              <a:t>1 </a:t>
            </a:r>
            <a:r>
              <a:rPr lang="fr-FR" dirty="0"/>
              <a:t>– </a:t>
            </a:r>
            <a:r>
              <a:rPr lang="fr-FR" dirty="0" smtClean="0"/>
              <a:t>Tenseur des contraintes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9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483108" y="2729646"/>
            <a:ext cx="1176282" cy="10813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5231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 smtClean="0"/>
              <a:t>Composantes de contrainte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Ecriture matriciel du tenseur</a:t>
            </a:r>
          </a:p>
          <a:p>
            <a:pPr lvl="1"/>
            <a:r>
              <a:rPr lang="fr-FR" dirty="0" smtClean="0"/>
              <a:t>Isolons </a:t>
            </a:r>
            <a:r>
              <a:rPr lang="fr-FR" dirty="0"/>
              <a:t>un </a:t>
            </a:r>
            <a:r>
              <a:rPr lang="fr-FR" dirty="0" smtClean="0"/>
              <a:t>cube de </a:t>
            </a:r>
            <a:r>
              <a:rPr lang="fr-FR" dirty="0"/>
              <a:t>matière autour de M </a:t>
            </a:r>
            <a:r>
              <a:rPr lang="fr-FR" dirty="0" smtClean="0">
                <a:sym typeface="Wingdings" panose="05000000000000000000" pitchFamily="2" charset="2"/>
              </a:rPr>
              <a:t>et étudions l’équilibre des moments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lvl="1"/>
            <a:r>
              <a:rPr lang="fr-FR" dirty="0" smtClean="0"/>
              <a:t>PFS (moment) </a:t>
            </a:r>
            <a:r>
              <a:rPr lang="fr-FR" dirty="0"/>
              <a:t>mène à 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5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23142" name="Freeform 6"/>
          <p:cNvSpPr>
            <a:spLocks/>
          </p:cNvSpPr>
          <p:nvPr/>
        </p:nvSpPr>
        <p:spPr bwMode="auto">
          <a:xfrm rot="900000">
            <a:off x="5553843" y="2334583"/>
            <a:ext cx="1148078" cy="547766"/>
          </a:xfrm>
          <a:custGeom>
            <a:avLst/>
            <a:gdLst>
              <a:gd name="T0" fmla="*/ 885 w 885"/>
              <a:gd name="T1" fmla="*/ 0 h 561"/>
              <a:gd name="T2" fmla="*/ 497 w 885"/>
              <a:gd name="T3" fmla="*/ 147 h 561"/>
              <a:gd name="T4" fmla="*/ 245 w 885"/>
              <a:gd name="T5" fmla="*/ 323 h 561"/>
              <a:gd name="T6" fmla="*/ 0 w 885"/>
              <a:gd name="T7" fmla="*/ 56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5" h="561">
                <a:moveTo>
                  <a:pt x="885" y="0"/>
                </a:moveTo>
                <a:cubicBezTo>
                  <a:pt x="820" y="25"/>
                  <a:pt x="604" y="93"/>
                  <a:pt x="497" y="147"/>
                </a:cubicBezTo>
                <a:cubicBezTo>
                  <a:pt x="390" y="201"/>
                  <a:pt x="328" y="254"/>
                  <a:pt x="245" y="323"/>
                </a:cubicBezTo>
                <a:cubicBezTo>
                  <a:pt x="162" y="392"/>
                  <a:pt x="51" y="512"/>
                  <a:pt x="0" y="56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/>
          </a:p>
        </p:txBody>
      </p:sp>
      <p:grpSp>
        <p:nvGrpSpPr>
          <p:cNvPr id="2523143" name="Group 7"/>
          <p:cNvGrpSpPr>
            <a:grpSpLocks/>
          </p:cNvGrpSpPr>
          <p:nvPr/>
        </p:nvGrpSpPr>
        <p:grpSpPr bwMode="auto">
          <a:xfrm>
            <a:off x="6684963" y="1927069"/>
            <a:ext cx="1301750" cy="1143000"/>
            <a:chOff x="3868" y="680"/>
            <a:chExt cx="820" cy="720"/>
          </a:xfrm>
        </p:grpSpPr>
        <p:sp>
          <p:nvSpPr>
            <p:cNvPr id="2523144" name="Freeform 8"/>
            <p:cNvSpPr>
              <a:spLocks/>
            </p:cNvSpPr>
            <p:nvPr/>
          </p:nvSpPr>
          <p:spPr bwMode="auto">
            <a:xfrm flipH="1">
              <a:off x="4014" y="804"/>
              <a:ext cx="674" cy="468"/>
            </a:xfrm>
            <a:custGeom>
              <a:avLst/>
              <a:gdLst>
                <a:gd name="T0" fmla="*/ 177 w 1047"/>
                <a:gd name="T1" fmla="*/ 191 h 699"/>
                <a:gd name="T2" fmla="*/ 89 w 1047"/>
                <a:gd name="T3" fmla="*/ 485 h 699"/>
                <a:gd name="T4" fmla="*/ 712 w 1047"/>
                <a:gd name="T5" fmla="*/ 673 h 699"/>
                <a:gd name="T6" fmla="*/ 1041 w 1047"/>
                <a:gd name="T7" fmla="*/ 326 h 699"/>
                <a:gd name="T8" fmla="*/ 677 w 1047"/>
                <a:gd name="T9" fmla="*/ 208 h 699"/>
                <a:gd name="T10" fmla="*/ 495 w 1047"/>
                <a:gd name="T11" fmla="*/ 3 h 699"/>
                <a:gd name="T12" fmla="*/ 177 w 1047"/>
                <a:gd name="T13" fmla="*/ 191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7" h="699">
                  <a:moveTo>
                    <a:pt x="177" y="191"/>
                  </a:moveTo>
                  <a:cubicBezTo>
                    <a:pt x="109" y="271"/>
                    <a:pt x="0" y="405"/>
                    <a:pt x="89" y="485"/>
                  </a:cubicBezTo>
                  <a:cubicBezTo>
                    <a:pt x="178" y="565"/>
                    <a:pt x="553" y="699"/>
                    <a:pt x="712" y="673"/>
                  </a:cubicBezTo>
                  <a:cubicBezTo>
                    <a:pt x="871" y="647"/>
                    <a:pt x="1047" y="403"/>
                    <a:pt x="1041" y="326"/>
                  </a:cubicBezTo>
                  <a:cubicBezTo>
                    <a:pt x="1035" y="249"/>
                    <a:pt x="768" y="262"/>
                    <a:pt x="677" y="208"/>
                  </a:cubicBezTo>
                  <a:cubicBezTo>
                    <a:pt x="586" y="154"/>
                    <a:pt x="578" y="6"/>
                    <a:pt x="495" y="3"/>
                  </a:cubicBezTo>
                  <a:cubicBezTo>
                    <a:pt x="412" y="0"/>
                    <a:pt x="245" y="111"/>
                    <a:pt x="177" y="1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45" name="Oval 9"/>
            <p:cNvSpPr>
              <a:spLocks noChangeAspect="1" noChangeArrowheads="1"/>
            </p:cNvSpPr>
            <p:nvPr/>
          </p:nvSpPr>
          <p:spPr bwMode="auto">
            <a:xfrm flipH="1">
              <a:off x="4147" y="1038"/>
              <a:ext cx="31" cy="3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23146" name="Text Box 10"/>
            <p:cNvSpPr txBox="1">
              <a:spLocks noChangeArrowheads="1"/>
            </p:cNvSpPr>
            <p:nvPr/>
          </p:nvSpPr>
          <p:spPr bwMode="auto">
            <a:xfrm flipH="1">
              <a:off x="4164" y="973"/>
              <a:ext cx="1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200"/>
                <a:t>M</a:t>
              </a:r>
            </a:p>
          </p:txBody>
        </p:sp>
        <p:sp>
          <p:nvSpPr>
            <p:cNvPr id="2523147" name="Line 11"/>
            <p:cNvSpPr>
              <a:spLocks noChangeShapeType="1"/>
            </p:cNvSpPr>
            <p:nvPr/>
          </p:nvSpPr>
          <p:spPr bwMode="auto">
            <a:xfrm flipH="1" flipV="1">
              <a:off x="4595" y="1151"/>
              <a:ext cx="93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48" name="Line 12"/>
            <p:cNvSpPr>
              <a:spLocks noChangeShapeType="1"/>
            </p:cNvSpPr>
            <p:nvPr/>
          </p:nvSpPr>
          <p:spPr bwMode="auto">
            <a:xfrm flipV="1">
              <a:off x="4123" y="1236"/>
              <a:ext cx="5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49" name="Line 13"/>
            <p:cNvSpPr>
              <a:spLocks noChangeShapeType="1"/>
            </p:cNvSpPr>
            <p:nvPr/>
          </p:nvSpPr>
          <p:spPr bwMode="auto">
            <a:xfrm flipH="1">
              <a:off x="4378" y="680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3150" name="Line 14"/>
            <p:cNvSpPr>
              <a:spLocks noChangeShapeType="1"/>
            </p:cNvSpPr>
            <p:nvPr/>
          </p:nvSpPr>
          <p:spPr bwMode="auto">
            <a:xfrm flipH="1" flipV="1">
              <a:off x="4123" y="804"/>
              <a:ext cx="142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pic>
          <p:nvPicPr>
            <p:cNvPr id="2523151" name="Picture 15" descr="loup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68" y="933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5231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358139"/>
              </p:ext>
            </p:extLst>
          </p:nvPr>
        </p:nvGraphicFramePr>
        <p:xfrm>
          <a:off x="3381375" y="5060124"/>
          <a:ext cx="6223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7" name="Equation" r:id="rId4" imgW="520560" imgH="203040" progId="Equation.DSMT4">
                  <p:embed/>
                </p:oleObj>
              </mc:Choice>
              <mc:Fallback>
                <p:oleObj name="Equation" r:id="rId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060124"/>
                        <a:ext cx="622300" cy="244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Line 18"/>
          <p:cNvSpPr>
            <a:spLocks noChangeShapeType="1"/>
          </p:cNvSpPr>
          <p:nvPr/>
        </p:nvSpPr>
        <p:spPr bwMode="auto">
          <a:xfrm flipV="1">
            <a:off x="4067514" y="1968605"/>
            <a:ext cx="0" cy="756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62" name="Line 19"/>
          <p:cNvSpPr>
            <a:spLocks noChangeShapeType="1"/>
          </p:cNvSpPr>
          <p:nvPr/>
        </p:nvSpPr>
        <p:spPr bwMode="auto">
          <a:xfrm rot="5400000" flipV="1">
            <a:off x="5147186" y="2825803"/>
            <a:ext cx="0" cy="8855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graphicFrame>
        <p:nvGraphicFramePr>
          <p:cNvPr id="6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10714"/>
              </p:ext>
            </p:extLst>
          </p:nvPr>
        </p:nvGraphicFramePr>
        <p:xfrm>
          <a:off x="5636506" y="3081661"/>
          <a:ext cx="206029" cy="28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8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506" y="3081661"/>
                        <a:ext cx="206029" cy="287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1"/>
          <p:cNvGraphicFramePr>
            <a:graphicFrameLocks noChangeAspect="1"/>
          </p:cNvGraphicFramePr>
          <p:nvPr/>
        </p:nvGraphicFramePr>
        <p:xfrm>
          <a:off x="3796110" y="1849742"/>
          <a:ext cx="221878" cy="28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19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110" y="1849742"/>
                        <a:ext cx="221878" cy="287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Line 24"/>
          <p:cNvSpPr>
            <a:spLocks noChangeShapeType="1"/>
          </p:cNvSpPr>
          <p:nvPr/>
        </p:nvSpPr>
        <p:spPr bwMode="auto">
          <a:xfrm flipH="1">
            <a:off x="3871390" y="3269558"/>
            <a:ext cx="832040" cy="552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>
            <a:off x="4067514" y="2733290"/>
            <a:ext cx="0" cy="6834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71" name="Line 28"/>
          <p:cNvSpPr>
            <a:spLocks noChangeShapeType="1"/>
          </p:cNvSpPr>
          <p:nvPr/>
        </p:nvSpPr>
        <p:spPr bwMode="auto">
          <a:xfrm>
            <a:off x="2346452" y="2725365"/>
            <a:ext cx="0" cy="10994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76" name="Line 33"/>
          <p:cNvSpPr>
            <a:spLocks noChangeShapeType="1"/>
          </p:cNvSpPr>
          <p:nvPr/>
        </p:nvSpPr>
        <p:spPr bwMode="auto">
          <a:xfrm flipV="1">
            <a:off x="4067514" y="2295478"/>
            <a:ext cx="0" cy="429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V="1">
            <a:off x="4675999" y="2909769"/>
            <a:ext cx="0" cy="3585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rot="5400000" flipV="1">
            <a:off x="4254494" y="2557435"/>
            <a:ext cx="0" cy="3585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79" name="Line 36"/>
          <p:cNvSpPr>
            <a:spLocks noChangeShapeType="1"/>
          </p:cNvSpPr>
          <p:nvPr/>
        </p:nvSpPr>
        <p:spPr bwMode="auto">
          <a:xfrm rot="5400000" flipV="1">
            <a:off x="5045236" y="2896885"/>
            <a:ext cx="0" cy="7428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sp>
        <p:nvSpPr>
          <p:cNvPr id="80" name="Text Box 37"/>
          <p:cNvSpPr txBox="1">
            <a:spLocks noChangeArrowheads="1"/>
          </p:cNvSpPr>
          <p:nvPr/>
        </p:nvSpPr>
        <p:spPr bwMode="auto">
          <a:xfrm>
            <a:off x="3046608" y="2250779"/>
            <a:ext cx="116903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fr-FR" sz="1400" baseline="-25000" dirty="0" smtClean="0">
                <a:solidFill>
                  <a:srgbClr val="FF0000"/>
                </a:solidFill>
                <a:cs typeface="Times New Roman" pitchFamily="18" charset="0"/>
              </a:rPr>
              <a:t>22</a:t>
            </a:r>
            <a:r>
              <a:rPr lang="fr-FR" sz="1400" dirty="0" smtClean="0">
                <a:solidFill>
                  <a:srgbClr val="FF0000"/>
                </a:solidFill>
                <a:cs typeface="Times New Roman" pitchFamily="18" charset="0"/>
              </a:rPr>
              <a:t> + d</a:t>
            </a:r>
            <a:r>
              <a:rPr lang="el-GR" sz="14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22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1" name="Text Box 38"/>
          <p:cNvSpPr txBox="1">
            <a:spLocks noChangeArrowheads="1"/>
          </p:cNvSpPr>
          <p:nvPr/>
        </p:nvSpPr>
        <p:spPr bwMode="auto">
          <a:xfrm>
            <a:off x="5058424" y="3263138"/>
            <a:ext cx="126922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l-GR" sz="1400" baseline="-25000" dirty="0" smtClean="0">
                <a:solidFill>
                  <a:srgbClr val="FF0000"/>
                </a:solidFill>
                <a:cs typeface="Times New Roman" pitchFamily="18" charset="0"/>
              </a:rPr>
              <a:t>11</a:t>
            </a:r>
            <a:r>
              <a:rPr lang="fr-FR" sz="1400" dirty="0" smtClean="0">
                <a:solidFill>
                  <a:srgbClr val="FF0000"/>
                </a:solidFill>
                <a:cs typeface="Times New Roman" pitchFamily="18" charset="0"/>
              </a:rPr>
              <a:t>+ d</a:t>
            </a:r>
            <a:r>
              <a:rPr lang="el-GR" sz="14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fr-FR" sz="1400" baseline="-25000" dirty="0" smtClean="0">
                <a:solidFill>
                  <a:srgbClr val="FF0000"/>
                </a:solidFill>
                <a:cs typeface="Times New Roman" pitchFamily="18" charset="0"/>
              </a:rPr>
              <a:t>11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2" name="Text Box 39"/>
          <p:cNvSpPr txBox="1">
            <a:spLocks noChangeArrowheads="1"/>
          </p:cNvSpPr>
          <p:nvPr/>
        </p:nvSpPr>
        <p:spPr bwMode="auto">
          <a:xfrm>
            <a:off x="4677677" y="2833425"/>
            <a:ext cx="106589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00" baseline="-25000" dirty="0" smtClean="0">
                <a:solidFill>
                  <a:srgbClr val="FF0000"/>
                </a:solidFill>
                <a:cs typeface="Times New Roman" pitchFamily="18" charset="0"/>
              </a:rPr>
              <a:t>21</a:t>
            </a:r>
            <a:r>
              <a:rPr lang="fr-FR" sz="1400" dirty="0" smtClean="0">
                <a:solidFill>
                  <a:srgbClr val="FF0000"/>
                </a:solidFill>
                <a:cs typeface="Times New Roman" pitchFamily="18" charset="0"/>
              </a:rPr>
              <a:t> + d</a:t>
            </a:r>
            <a:r>
              <a:rPr lang="el-G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21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3" name="Text Box 40"/>
          <p:cNvSpPr txBox="1">
            <a:spLocks noChangeArrowheads="1"/>
          </p:cNvSpPr>
          <p:nvPr/>
        </p:nvSpPr>
        <p:spPr bwMode="auto">
          <a:xfrm>
            <a:off x="4069340" y="2397429"/>
            <a:ext cx="103212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00" baseline="-25000" dirty="0" smtClean="0">
                <a:solidFill>
                  <a:srgbClr val="FF0000"/>
                </a:solidFill>
                <a:cs typeface="Times New Roman" pitchFamily="18" charset="0"/>
              </a:rPr>
              <a:t>12</a:t>
            </a: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l-G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12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7" name="Text Box 46"/>
          <p:cNvSpPr txBox="1">
            <a:spLocks noChangeArrowheads="1"/>
          </p:cNvSpPr>
          <p:nvPr/>
        </p:nvSpPr>
        <p:spPr bwMode="auto">
          <a:xfrm flipH="1">
            <a:off x="3834769" y="4321212"/>
            <a:ext cx="46549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fr-FR" sz="1400" dirty="0" smtClean="0"/>
              <a:t>dL</a:t>
            </a:r>
            <a:r>
              <a:rPr lang="fr-FR" sz="1400" baseline="-25000" dirty="0" smtClean="0"/>
              <a:t>1</a:t>
            </a:r>
            <a:endParaRPr lang="fr-FR" sz="1400" baseline="-25000" dirty="0"/>
          </a:p>
        </p:txBody>
      </p:sp>
      <p:sp>
        <p:nvSpPr>
          <p:cNvPr id="59" name="ZoneTexte 58"/>
          <p:cNvSpPr txBox="1"/>
          <p:nvPr/>
        </p:nvSpPr>
        <p:spPr>
          <a:xfrm>
            <a:off x="3783027" y="3025411"/>
            <a:ext cx="323030" cy="29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</a:t>
            </a:r>
            <a:endParaRPr lang="fr-FR" sz="1400" dirty="0"/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 flipH="1">
            <a:off x="1826358" y="3117339"/>
            <a:ext cx="46549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fr-FR" sz="1400" dirty="0" smtClean="0"/>
              <a:t>dL</a:t>
            </a:r>
            <a:r>
              <a:rPr lang="fr-FR" sz="1400" baseline="-25000" dirty="0" smtClean="0"/>
              <a:t>2</a:t>
            </a:r>
            <a:endParaRPr lang="fr-FR" sz="1400" baseline="-25000" dirty="0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flipH="1">
            <a:off x="3483108" y="4321212"/>
            <a:ext cx="11762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r-FR" sz="140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16548"/>
              </p:ext>
            </p:extLst>
          </p:nvPr>
        </p:nvGraphicFramePr>
        <p:xfrm>
          <a:off x="3381375" y="5521325"/>
          <a:ext cx="1333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20" name="Equation" r:id="rId10" imgW="1117440" imgH="457200" progId="Equation.DSMT4">
                  <p:embed/>
                </p:oleObj>
              </mc:Choice>
              <mc:Fallback>
                <p:oleObj name="Equation" r:id="rId10" imgW="1117440" imgH="4572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5521325"/>
                        <a:ext cx="133350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e 4"/>
          <p:cNvGrpSpPr/>
          <p:nvPr/>
        </p:nvGrpSpPr>
        <p:grpSpPr>
          <a:xfrm rot="10800000">
            <a:off x="2740214" y="3275078"/>
            <a:ext cx="742894" cy="358570"/>
            <a:chOff x="714437" y="2909769"/>
            <a:chExt cx="742894" cy="358570"/>
          </a:xfrm>
        </p:grpSpPr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716647" y="2909769"/>
              <a:ext cx="0" cy="3585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 sz="14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rot="5400000" flipV="1">
              <a:off x="1085884" y="2896885"/>
              <a:ext cx="0" cy="7428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 sz="1400"/>
            </a:p>
          </p:txBody>
        </p:sp>
      </p:grp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2648774" y="2986849"/>
            <a:ext cx="680426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14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11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3043851" y="3332835"/>
            <a:ext cx="56506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21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 rot="10800000">
            <a:off x="3748795" y="3824792"/>
            <a:ext cx="366265" cy="441242"/>
            <a:chOff x="4067514" y="3894929"/>
            <a:chExt cx="366265" cy="441242"/>
          </a:xfrm>
        </p:grpSpPr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V="1">
              <a:off x="4067514" y="3894929"/>
              <a:ext cx="0" cy="4298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 sz="1400"/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 rot="5400000" flipV="1">
              <a:off x="4254494" y="4156886"/>
              <a:ext cx="0" cy="3585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 sz="1400"/>
            </a:p>
          </p:txBody>
        </p:sp>
      </p:grp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3564016" y="3789172"/>
            <a:ext cx="55686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l-GR" sz="1400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22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4134947" y="3960304"/>
            <a:ext cx="56947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fr-FR" sz="1400" baseline="-25000" dirty="0">
                <a:solidFill>
                  <a:srgbClr val="FF0000"/>
                </a:solidFill>
                <a:cs typeface="Times New Roman" pitchFamily="18" charset="0"/>
              </a:rPr>
              <a:t>12</a:t>
            </a:r>
            <a:endParaRPr lang="el-GR" sz="1400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0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</p:spPr>
        <p:txBody>
          <a:bodyPr/>
          <a:lstStyle/>
          <a:p>
            <a:r>
              <a:rPr lang="fr-FR" dirty="0" smtClean="0"/>
              <a:t>III– Contraintes</a:t>
            </a:r>
            <a:r>
              <a:rPr lang="fr-FR" dirty="0"/>
              <a:t>	</a:t>
            </a:r>
            <a:r>
              <a:rPr lang="fr-FR" dirty="0" smtClean="0"/>
              <a:t>1 </a:t>
            </a:r>
            <a:r>
              <a:rPr lang="fr-FR" dirty="0"/>
              <a:t>– </a:t>
            </a:r>
            <a:r>
              <a:rPr lang="fr-FR" dirty="0" smtClean="0"/>
              <a:t>Tenseur des contraintes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1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16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/>
              <a:t>Contraintes et directions principales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Directions principales</a:t>
            </a:r>
          </a:p>
          <a:p>
            <a:pPr lvl="1"/>
            <a:r>
              <a:rPr lang="fr-FR" dirty="0" smtClean="0"/>
              <a:t>Matrice symétrique donc diagonalisable.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Valeurs </a:t>
            </a:r>
            <a:r>
              <a:rPr lang="fr-FR" dirty="0"/>
              <a:t>propres réelles, appelées contraintes principales :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baseline="-25000" dirty="0">
                <a:ea typeface="Lucida Sans Unicode" pitchFamily="34" charset="0"/>
                <a:cs typeface="Lucida Sans Unicode" pitchFamily="34" charset="0"/>
              </a:rPr>
              <a:t>I</a:t>
            </a:r>
            <a:r>
              <a:rPr lang="fr-FR" dirty="0"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fr-FR" baseline="-25000" dirty="0" smtClean="0">
                <a:ea typeface="Lucida Sans Unicode" pitchFamily="34" charset="0"/>
                <a:cs typeface="Lucida Sans Unicode" pitchFamily="34" charset="0"/>
              </a:rPr>
              <a:t>II</a:t>
            </a:r>
            <a:endParaRPr lang="fr-FR" dirty="0" smtClean="0">
              <a:ea typeface="Lucida Sans Unicode" pitchFamily="34" charset="0"/>
              <a:cs typeface="Lucida Sans Unicode" pitchFamily="34" charset="0"/>
            </a:endParaRPr>
          </a:p>
          <a:p>
            <a:pPr marL="457200" lvl="1" indent="0">
              <a:buNone/>
            </a:pPr>
            <a:r>
              <a:rPr lang="fr-FR" dirty="0" smtClean="0">
                <a:sym typeface="Wingdings" pitchFamily="2" charset="2"/>
              </a:rPr>
              <a:t> Directions </a:t>
            </a:r>
            <a:r>
              <a:rPr lang="fr-FR" dirty="0">
                <a:sym typeface="Wingdings" pitchFamily="2" charset="2"/>
              </a:rPr>
              <a:t>propres orthogonales = directions principales, forment une base </a:t>
            </a:r>
            <a:r>
              <a:rPr lang="fr-FR" dirty="0" err="1">
                <a:sym typeface="Wingdings" pitchFamily="2" charset="2"/>
              </a:rPr>
              <a:t>o.r.n</a:t>
            </a:r>
            <a:r>
              <a:rPr lang="fr-FR" dirty="0">
                <a:sym typeface="Wingdings" pitchFamily="2" charset="2"/>
              </a:rPr>
              <a:t>. :</a:t>
            </a:r>
            <a:endParaRPr lang="el-GR" dirty="0">
              <a:sym typeface="Wingdings" pitchFamily="2" charset="2"/>
            </a:endParaRPr>
          </a:p>
          <a:p>
            <a:pPr lvl="1"/>
            <a:endParaRPr lang="fr-FR" dirty="0">
              <a:sym typeface="Wingdings" pitchFamily="2" charset="2"/>
            </a:endParaRP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endParaRPr lang="fr-FR" dirty="0">
              <a:sym typeface="Wingdings" pitchFamily="2" charset="2"/>
            </a:endParaRPr>
          </a:p>
          <a:p>
            <a:pPr lvl="1"/>
            <a:r>
              <a:rPr lang="fr-FR" dirty="0" smtClean="0"/>
              <a:t>Il </a:t>
            </a:r>
            <a:r>
              <a:rPr lang="fr-FR" dirty="0"/>
              <a:t>n’y pas de cisaillement dans les directions principales, seulement des contraintes normales.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	</a:t>
            </a:r>
          </a:p>
          <a:p>
            <a:pPr lvl="1"/>
            <a:r>
              <a:rPr lang="fr-FR" dirty="0"/>
              <a:t>	Exemple :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2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24164" name="Rectangle 4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III– Contraintes	1 – </a:t>
            </a:r>
            <a:r>
              <a:rPr lang="fr-FR" dirty="0" smtClean="0"/>
              <a:t>Tenseur des contraintes</a:t>
            </a:r>
            <a:endParaRPr lang="fr-FR" dirty="0"/>
          </a:p>
        </p:txBody>
      </p:sp>
      <p:graphicFrame>
        <p:nvGraphicFramePr>
          <p:cNvPr id="25241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6400"/>
              </p:ext>
            </p:extLst>
          </p:nvPr>
        </p:nvGraphicFramePr>
        <p:xfrm>
          <a:off x="3071813" y="2463229"/>
          <a:ext cx="296227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00" name="Equation" r:id="rId3" imgW="2298600" imgH="520560" progId="Equation.DSMT4">
                  <p:embed/>
                </p:oleObj>
              </mc:Choice>
              <mc:Fallback>
                <p:oleObj name="Equation" r:id="rId3" imgW="2298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463229"/>
                        <a:ext cx="296227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4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90219"/>
              </p:ext>
            </p:extLst>
          </p:nvPr>
        </p:nvGraphicFramePr>
        <p:xfrm>
          <a:off x="3979069" y="3767836"/>
          <a:ext cx="118268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01" name="Equation" r:id="rId5" imgW="990360" imgH="660240" progId="Equation.DSMT4">
                  <p:embed/>
                </p:oleObj>
              </mc:Choice>
              <mc:Fallback>
                <p:oleObj name="Equation" r:id="rId5" imgW="9903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69" y="3767836"/>
                        <a:ext cx="118268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4170" name="Object 10"/>
          <p:cNvGraphicFramePr>
            <a:graphicFrameLocks noChangeAspect="1"/>
          </p:cNvGraphicFramePr>
          <p:nvPr/>
        </p:nvGraphicFramePr>
        <p:xfrm>
          <a:off x="3389313" y="4889500"/>
          <a:ext cx="9159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02" name="Equation" r:id="rId7" imgW="927000" imgH="482400" progId="Equation.DSMT4">
                  <p:embed/>
                </p:oleObj>
              </mc:Choice>
              <mc:Fallback>
                <p:oleObj name="Equation" r:id="rId7" imgW="927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4889500"/>
                        <a:ext cx="9159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24171" name="Group 11"/>
          <p:cNvGrpSpPr>
            <a:grpSpLocks/>
          </p:cNvGrpSpPr>
          <p:nvPr/>
        </p:nvGrpSpPr>
        <p:grpSpPr bwMode="auto">
          <a:xfrm>
            <a:off x="1757363" y="4745038"/>
            <a:ext cx="1801812" cy="1819275"/>
            <a:chOff x="1107" y="2985"/>
            <a:chExt cx="1135" cy="1146"/>
          </a:xfrm>
        </p:grpSpPr>
        <p:grpSp>
          <p:nvGrpSpPr>
            <p:cNvPr id="2524172" name="Group 12"/>
            <p:cNvGrpSpPr>
              <a:grpSpLocks/>
            </p:cNvGrpSpPr>
            <p:nvPr/>
          </p:nvGrpSpPr>
          <p:grpSpPr bwMode="auto">
            <a:xfrm>
              <a:off x="1232" y="3110"/>
              <a:ext cx="897" cy="893"/>
              <a:chOff x="1232" y="3110"/>
              <a:chExt cx="897" cy="893"/>
            </a:xfrm>
          </p:grpSpPr>
          <p:grpSp>
            <p:nvGrpSpPr>
              <p:cNvPr id="2524173" name="Group 13"/>
              <p:cNvGrpSpPr>
                <a:grpSpLocks/>
              </p:cNvGrpSpPr>
              <p:nvPr/>
            </p:nvGrpSpPr>
            <p:grpSpPr bwMode="auto">
              <a:xfrm>
                <a:off x="1545" y="3110"/>
                <a:ext cx="584" cy="584"/>
                <a:chOff x="1113" y="3169"/>
                <a:chExt cx="900" cy="900"/>
              </a:xfrm>
            </p:grpSpPr>
            <p:sp>
              <p:nvSpPr>
                <p:cNvPr id="2524174" name="Line 14"/>
                <p:cNvSpPr>
                  <a:spLocks noChangeShapeType="1"/>
                </p:cNvSpPr>
                <p:nvPr/>
              </p:nvSpPr>
              <p:spPr bwMode="auto">
                <a:xfrm>
                  <a:off x="1113" y="4069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2524175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663" y="3619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</p:grpSp>
          <p:sp>
            <p:nvSpPr>
              <p:cNvPr id="2524176" name="Rectangle 16"/>
              <p:cNvSpPr>
                <a:spLocks noChangeArrowheads="1"/>
              </p:cNvSpPr>
              <p:nvPr/>
            </p:nvSpPr>
            <p:spPr bwMode="auto">
              <a:xfrm>
                <a:off x="1232" y="3376"/>
                <a:ext cx="627" cy="62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</p:grpSp>
        <p:sp>
          <p:nvSpPr>
            <p:cNvPr id="2524177" name="Line 17"/>
            <p:cNvSpPr>
              <a:spLocks noChangeShapeType="1"/>
            </p:cNvSpPr>
            <p:nvPr/>
          </p:nvSpPr>
          <p:spPr bwMode="auto">
            <a:xfrm>
              <a:off x="1184" y="3571"/>
              <a:ext cx="0" cy="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4178" name="Line 18"/>
            <p:cNvSpPr>
              <a:spLocks noChangeShapeType="1"/>
            </p:cNvSpPr>
            <p:nvPr/>
          </p:nvSpPr>
          <p:spPr bwMode="auto">
            <a:xfrm rot="16200000" flipH="1" flipV="1">
              <a:off x="1565" y="3951"/>
              <a:ext cx="0" cy="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4179" name="Line 19"/>
            <p:cNvSpPr>
              <a:spLocks noChangeShapeType="1"/>
            </p:cNvSpPr>
            <p:nvPr/>
          </p:nvSpPr>
          <p:spPr bwMode="auto">
            <a:xfrm rot="5400000" flipV="1">
              <a:off x="1552" y="3224"/>
              <a:ext cx="0" cy="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4180" name="Line 20"/>
            <p:cNvSpPr>
              <a:spLocks noChangeShapeType="1"/>
            </p:cNvSpPr>
            <p:nvPr/>
          </p:nvSpPr>
          <p:spPr bwMode="auto">
            <a:xfrm flipV="1">
              <a:off x="1916" y="3585"/>
              <a:ext cx="0" cy="2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2524181" name="Object 21"/>
            <p:cNvGraphicFramePr>
              <a:graphicFrameLocks noChangeAspect="1"/>
            </p:cNvGraphicFramePr>
            <p:nvPr/>
          </p:nvGraphicFramePr>
          <p:xfrm>
            <a:off x="2135" y="3631"/>
            <a:ext cx="107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803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5" y="3631"/>
                          <a:ext cx="107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4182" name="Object 22"/>
            <p:cNvGraphicFramePr>
              <a:graphicFrameLocks noChangeAspect="1"/>
            </p:cNvGraphicFramePr>
            <p:nvPr/>
          </p:nvGraphicFramePr>
          <p:xfrm>
            <a:off x="1493" y="2985"/>
            <a:ext cx="116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804" name="Equation" r:id="rId11" imgW="177480" imgH="228600" progId="Equation.DSMT4">
                    <p:embed/>
                  </p:oleObj>
                </mc:Choice>
                <mc:Fallback>
                  <p:oleObj name="Equation" r:id="rId1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3" y="2985"/>
                          <a:ext cx="116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4183" name="Text Box 23"/>
            <p:cNvSpPr txBox="1">
              <a:spLocks noChangeArrowheads="1"/>
            </p:cNvSpPr>
            <p:nvPr/>
          </p:nvSpPr>
          <p:spPr bwMode="auto">
            <a:xfrm>
              <a:off x="1632" y="3227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sp>
          <p:nvSpPr>
            <p:cNvPr id="2524184" name="Text Box 24"/>
            <p:cNvSpPr txBox="1">
              <a:spLocks noChangeArrowheads="1"/>
            </p:cNvSpPr>
            <p:nvPr/>
          </p:nvSpPr>
          <p:spPr bwMode="auto">
            <a:xfrm>
              <a:off x="1833" y="3446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sp>
          <p:nvSpPr>
            <p:cNvPr id="2524185" name="Text Box 25"/>
            <p:cNvSpPr txBox="1">
              <a:spLocks noChangeArrowheads="1"/>
            </p:cNvSpPr>
            <p:nvPr/>
          </p:nvSpPr>
          <p:spPr bwMode="auto">
            <a:xfrm>
              <a:off x="1329" y="3958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sp>
          <p:nvSpPr>
            <p:cNvPr id="2524186" name="Text Box 26"/>
            <p:cNvSpPr txBox="1">
              <a:spLocks noChangeArrowheads="1"/>
            </p:cNvSpPr>
            <p:nvPr/>
          </p:nvSpPr>
          <p:spPr bwMode="auto">
            <a:xfrm>
              <a:off x="1107" y="3755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</p:grpSp>
      <p:sp>
        <p:nvSpPr>
          <p:cNvPr id="2524187" name="AutoShape 27"/>
          <p:cNvSpPr>
            <a:spLocks noChangeArrowheads="1"/>
          </p:cNvSpPr>
          <p:nvPr/>
        </p:nvSpPr>
        <p:spPr bwMode="auto">
          <a:xfrm>
            <a:off x="4570413" y="5732463"/>
            <a:ext cx="701675" cy="280987"/>
          </a:xfrm>
          <a:prstGeom prst="leftRightArrow">
            <a:avLst>
              <a:gd name="adj1" fmla="val 50000"/>
              <a:gd name="adj2" fmla="val 4994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graphicFrame>
        <p:nvGraphicFramePr>
          <p:cNvPr id="2524188" name="Object 28"/>
          <p:cNvGraphicFramePr>
            <a:graphicFrameLocks noChangeAspect="1"/>
          </p:cNvGraphicFramePr>
          <p:nvPr/>
        </p:nvGraphicFramePr>
        <p:xfrm>
          <a:off x="7821613" y="4943475"/>
          <a:ext cx="9667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05" name="Equation" r:id="rId13" imgW="977760" imgH="482400" progId="Equation.DSMT4">
                  <p:embed/>
                </p:oleObj>
              </mc:Choice>
              <mc:Fallback>
                <p:oleObj name="Equation" r:id="rId13" imgW="977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4943475"/>
                        <a:ext cx="9667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24189" name="Group 29"/>
          <p:cNvGrpSpPr>
            <a:grpSpLocks/>
          </p:cNvGrpSpPr>
          <p:nvPr/>
        </p:nvGrpSpPr>
        <p:grpSpPr bwMode="auto">
          <a:xfrm>
            <a:off x="5603875" y="4667250"/>
            <a:ext cx="1885950" cy="1973263"/>
            <a:chOff x="3351" y="2912"/>
            <a:chExt cx="1188" cy="1243"/>
          </a:xfrm>
        </p:grpSpPr>
        <p:grpSp>
          <p:nvGrpSpPr>
            <p:cNvPr id="2524190" name="Group 30"/>
            <p:cNvGrpSpPr>
              <a:grpSpLocks/>
            </p:cNvGrpSpPr>
            <p:nvPr/>
          </p:nvGrpSpPr>
          <p:grpSpPr bwMode="auto">
            <a:xfrm>
              <a:off x="3541" y="3110"/>
              <a:ext cx="897" cy="893"/>
              <a:chOff x="1232" y="3110"/>
              <a:chExt cx="897" cy="893"/>
            </a:xfrm>
          </p:grpSpPr>
          <p:grpSp>
            <p:nvGrpSpPr>
              <p:cNvPr id="2524191" name="Group 31"/>
              <p:cNvGrpSpPr>
                <a:grpSpLocks/>
              </p:cNvGrpSpPr>
              <p:nvPr/>
            </p:nvGrpSpPr>
            <p:grpSpPr bwMode="auto">
              <a:xfrm>
                <a:off x="1545" y="3110"/>
                <a:ext cx="584" cy="584"/>
                <a:chOff x="1113" y="3169"/>
                <a:chExt cx="900" cy="900"/>
              </a:xfrm>
            </p:grpSpPr>
            <p:sp>
              <p:nvSpPr>
                <p:cNvPr id="2524192" name="Line 32"/>
                <p:cNvSpPr>
                  <a:spLocks noChangeShapeType="1"/>
                </p:cNvSpPr>
                <p:nvPr/>
              </p:nvSpPr>
              <p:spPr bwMode="auto">
                <a:xfrm>
                  <a:off x="1113" y="4069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prstDash val="dash"/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2524193" name="Line 33"/>
                <p:cNvSpPr>
                  <a:spLocks noChangeShapeType="1"/>
                </p:cNvSpPr>
                <p:nvPr/>
              </p:nvSpPr>
              <p:spPr bwMode="auto">
                <a:xfrm rot="-5400000">
                  <a:off x="663" y="3619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prstDash val="dash"/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</p:grpSp>
          <p:sp>
            <p:nvSpPr>
              <p:cNvPr id="2524194" name="Rectangle 34"/>
              <p:cNvSpPr>
                <a:spLocks noChangeArrowheads="1"/>
              </p:cNvSpPr>
              <p:nvPr/>
            </p:nvSpPr>
            <p:spPr bwMode="auto">
              <a:xfrm>
                <a:off x="1232" y="3376"/>
                <a:ext cx="627" cy="627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</p:grpSp>
        <p:graphicFrame>
          <p:nvGraphicFramePr>
            <p:cNvPr id="2524195" name="Object 35"/>
            <p:cNvGraphicFramePr>
              <a:graphicFrameLocks noChangeAspect="1"/>
            </p:cNvGraphicFramePr>
            <p:nvPr/>
          </p:nvGraphicFramePr>
          <p:xfrm>
            <a:off x="4444" y="3631"/>
            <a:ext cx="95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806" name="Equation" r:id="rId15" imgW="164880" imgH="228600" progId="Equation.DSMT4">
                    <p:embed/>
                  </p:oleObj>
                </mc:Choice>
                <mc:Fallback>
                  <p:oleObj name="Equation" r:id="rId1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" y="3631"/>
                          <a:ext cx="95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4196" name="Object 36"/>
            <p:cNvGraphicFramePr>
              <a:graphicFrameLocks noChangeAspect="1"/>
            </p:cNvGraphicFramePr>
            <p:nvPr/>
          </p:nvGraphicFramePr>
          <p:xfrm>
            <a:off x="3802" y="2985"/>
            <a:ext cx="102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807" name="Equation" r:id="rId17" imgW="177480" imgH="228600" progId="Equation.DSMT4">
                    <p:embed/>
                  </p:oleObj>
                </mc:Choice>
                <mc:Fallback>
                  <p:oleObj name="Equation" r:id="rId17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2" y="2985"/>
                          <a:ext cx="102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4197" name="Text Box 37"/>
            <p:cNvSpPr txBox="1">
              <a:spLocks noChangeArrowheads="1"/>
            </p:cNvSpPr>
            <p:nvPr/>
          </p:nvSpPr>
          <p:spPr bwMode="auto">
            <a:xfrm>
              <a:off x="3405" y="3324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sp>
          <p:nvSpPr>
            <p:cNvPr id="2524198" name="Text Box 38"/>
            <p:cNvSpPr txBox="1">
              <a:spLocks noChangeArrowheads="1"/>
            </p:cNvSpPr>
            <p:nvPr/>
          </p:nvSpPr>
          <p:spPr bwMode="auto">
            <a:xfrm>
              <a:off x="4154" y="3332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sp>
          <p:nvSpPr>
            <p:cNvPr id="2524199" name="Text Box 39"/>
            <p:cNvSpPr txBox="1">
              <a:spLocks noChangeArrowheads="1"/>
            </p:cNvSpPr>
            <p:nvPr/>
          </p:nvSpPr>
          <p:spPr bwMode="auto">
            <a:xfrm>
              <a:off x="3351" y="3967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sp>
          <p:nvSpPr>
            <p:cNvPr id="2524200" name="Text Box 40"/>
            <p:cNvSpPr txBox="1">
              <a:spLocks noChangeArrowheads="1"/>
            </p:cNvSpPr>
            <p:nvPr/>
          </p:nvSpPr>
          <p:spPr bwMode="auto">
            <a:xfrm>
              <a:off x="4212" y="3982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τ</a:t>
              </a:r>
            </a:p>
          </p:txBody>
        </p:sp>
        <p:grpSp>
          <p:nvGrpSpPr>
            <p:cNvPr id="2524201" name="Group 41"/>
            <p:cNvGrpSpPr>
              <a:grpSpLocks/>
            </p:cNvGrpSpPr>
            <p:nvPr/>
          </p:nvGrpSpPr>
          <p:grpSpPr bwMode="auto">
            <a:xfrm>
              <a:off x="3530" y="2912"/>
              <a:ext cx="635" cy="1094"/>
              <a:chOff x="3530" y="2912"/>
              <a:chExt cx="635" cy="1094"/>
            </a:xfrm>
          </p:grpSpPr>
          <p:grpSp>
            <p:nvGrpSpPr>
              <p:cNvPr id="2524202" name="Group 42"/>
              <p:cNvGrpSpPr>
                <a:grpSpLocks/>
              </p:cNvGrpSpPr>
              <p:nvPr/>
            </p:nvGrpSpPr>
            <p:grpSpPr bwMode="auto">
              <a:xfrm rot="-2700000">
                <a:off x="3530" y="2912"/>
                <a:ext cx="628" cy="664"/>
                <a:chOff x="1113" y="3169"/>
                <a:chExt cx="900" cy="900"/>
              </a:xfrm>
            </p:grpSpPr>
            <p:sp>
              <p:nvSpPr>
                <p:cNvPr id="2524203" name="Line 43"/>
                <p:cNvSpPr>
                  <a:spLocks noChangeShapeType="1"/>
                </p:cNvSpPr>
                <p:nvPr/>
              </p:nvSpPr>
              <p:spPr bwMode="auto">
                <a:xfrm>
                  <a:off x="1113" y="4069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252420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663" y="3619"/>
                  <a:ext cx="9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</p:grpSp>
          <p:sp>
            <p:nvSpPr>
              <p:cNvPr id="2524205" name="Rectangle 45"/>
              <p:cNvSpPr>
                <a:spLocks noChangeArrowheads="1"/>
              </p:cNvSpPr>
              <p:nvPr/>
            </p:nvSpPr>
            <p:spPr bwMode="auto">
              <a:xfrm rot="-2700000">
                <a:off x="3538" y="3379"/>
                <a:ext cx="627" cy="627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</p:grpSp>
        <p:graphicFrame>
          <p:nvGraphicFramePr>
            <p:cNvPr id="2524206" name="Object 46"/>
            <p:cNvGraphicFramePr>
              <a:graphicFrameLocks noChangeAspect="1"/>
            </p:cNvGraphicFramePr>
            <p:nvPr/>
          </p:nvGraphicFramePr>
          <p:xfrm>
            <a:off x="4213" y="3118"/>
            <a:ext cx="99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808" name="Equation" r:id="rId19" imgW="152280" imgH="228600" progId="Equation.DSMT4">
                    <p:embed/>
                  </p:oleObj>
                </mc:Choice>
                <mc:Fallback>
                  <p:oleObj name="Equation" r:id="rId19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3118"/>
                          <a:ext cx="99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4207" name="Object 47"/>
            <p:cNvGraphicFramePr>
              <a:graphicFrameLocks noChangeAspect="1"/>
            </p:cNvGraphicFramePr>
            <p:nvPr/>
          </p:nvGraphicFramePr>
          <p:xfrm>
            <a:off x="3374" y="3102"/>
            <a:ext cx="116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809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" y="3102"/>
                          <a:ext cx="116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4208" name="Line 48"/>
            <p:cNvSpPr>
              <a:spLocks noChangeShapeType="1"/>
            </p:cNvSpPr>
            <p:nvPr/>
          </p:nvSpPr>
          <p:spPr bwMode="auto">
            <a:xfrm rot="2700000" flipV="1">
              <a:off x="4159" y="3291"/>
              <a:ext cx="0" cy="2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4209" name="Line 49"/>
            <p:cNvSpPr>
              <a:spLocks noChangeShapeType="1"/>
            </p:cNvSpPr>
            <p:nvPr/>
          </p:nvSpPr>
          <p:spPr bwMode="auto">
            <a:xfrm rot="2700000">
              <a:off x="3538" y="3873"/>
              <a:ext cx="0" cy="2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4210" name="Line 50"/>
            <p:cNvSpPr>
              <a:spLocks noChangeShapeType="1"/>
            </p:cNvSpPr>
            <p:nvPr/>
          </p:nvSpPr>
          <p:spPr bwMode="auto">
            <a:xfrm rot="18900000" flipH="1" flipV="1">
              <a:off x="4158" y="3878"/>
              <a:ext cx="0" cy="2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4211" name="Line 51"/>
            <p:cNvSpPr>
              <a:spLocks noChangeShapeType="1"/>
            </p:cNvSpPr>
            <p:nvPr/>
          </p:nvSpPr>
          <p:spPr bwMode="auto">
            <a:xfrm rot="8100000" flipV="1">
              <a:off x="3556" y="3296"/>
              <a:ext cx="0" cy="2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841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/>
              <a:t>Généralisation en 3D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3D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Quelques exemples d’états de contrainte</a:t>
            </a:r>
          </a:p>
          <a:p>
            <a:pPr lvl="1"/>
            <a:r>
              <a:rPr lang="fr-FR" dirty="0" smtClean="0"/>
              <a:t>Fluide au repos</a:t>
            </a:r>
          </a:p>
          <a:p>
            <a:pPr lvl="1"/>
            <a:r>
              <a:rPr lang="fr-FR" dirty="0" smtClean="0"/>
              <a:t>Traction/compression </a:t>
            </a:r>
            <a:r>
              <a:rPr lang="fr-FR" dirty="0" err="1" smtClean="0"/>
              <a:t>uniaxiale</a:t>
            </a:r>
            <a:endParaRPr lang="fr-FR" dirty="0" smtClean="0"/>
          </a:p>
          <a:p>
            <a:pPr lvl="1"/>
            <a:r>
              <a:rPr lang="fr-FR" dirty="0" smtClean="0"/>
              <a:t>…</a:t>
            </a:r>
            <a:endParaRPr lang="fr-FR" dirty="0"/>
          </a:p>
          <a:p>
            <a:endParaRPr lang="fr-FR" dirty="0"/>
          </a:p>
        </p:txBody>
      </p:sp>
      <p:sp>
        <p:nvSpPr>
          <p:cNvPr id="17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grpSp>
        <p:nvGrpSpPr>
          <p:cNvPr id="2525190" name="Group 6"/>
          <p:cNvGrpSpPr>
            <a:grpSpLocks/>
          </p:cNvGrpSpPr>
          <p:nvPr/>
        </p:nvGrpSpPr>
        <p:grpSpPr bwMode="auto">
          <a:xfrm>
            <a:off x="568325" y="1684338"/>
            <a:ext cx="2355850" cy="1404937"/>
            <a:chOff x="358" y="1163"/>
            <a:chExt cx="1484" cy="885"/>
          </a:xfrm>
        </p:grpSpPr>
        <p:graphicFrame>
          <p:nvGraphicFramePr>
            <p:cNvPr id="2525191" name="Object 7"/>
            <p:cNvGraphicFramePr>
              <a:graphicFrameLocks noChangeAspect="1"/>
            </p:cNvGraphicFramePr>
            <p:nvPr/>
          </p:nvGraphicFramePr>
          <p:xfrm>
            <a:off x="358" y="1163"/>
            <a:ext cx="1484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608" name="Equation" r:id="rId3" imgW="1828800" imgH="698400" progId="Equation.DSMT4">
                    <p:embed/>
                  </p:oleObj>
                </mc:Choice>
                <mc:Fallback>
                  <p:oleObj name="Equation" r:id="rId3" imgW="18288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" y="1163"/>
                          <a:ext cx="1484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5192" name="Object 8"/>
            <p:cNvGraphicFramePr>
              <a:graphicFrameLocks noChangeAspect="1"/>
            </p:cNvGraphicFramePr>
            <p:nvPr/>
          </p:nvGraphicFramePr>
          <p:xfrm>
            <a:off x="689" y="1873"/>
            <a:ext cx="236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609" name="Equation" r:id="rId5" imgW="380880" imgH="279360" progId="Equation.DSMT4">
                    <p:embed/>
                  </p:oleObj>
                </mc:Choice>
                <mc:Fallback>
                  <p:oleObj name="Equation" r:id="rId5" imgW="3808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1873"/>
                          <a:ext cx="236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5193" name="Object 9"/>
            <p:cNvGraphicFramePr>
              <a:graphicFrameLocks noChangeAspect="1"/>
            </p:cNvGraphicFramePr>
            <p:nvPr/>
          </p:nvGraphicFramePr>
          <p:xfrm>
            <a:off x="996" y="1873"/>
            <a:ext cx="244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610" name="Equation" r:id="rId7" imgW="393480" imgH="279360" progId="Equation.DSMT4">
                    <p:embed/>
                  </p:oleObj>
                </mc:Choice>
                <mc:Fallback>
                  <p:oleObj name="Equation" r:id="rId7" imgW="3934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6" y="1873"/>
                          <a:ext cx="244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5194" name="Object 10"/>
            <p:cNvGraphicFramePr>
              <a:graphicFrameLocks noChangeAspect="1"/>
            </p:cNvGraphicFramePr>
            <p:nvPr/>
          </p:nvGraphicFramePr>
          <p:xfrm>
            <a:off x="1337" y="1873"/>
            <a:ext cx="244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611" name="Equation" r:id="rId9" imgW="393480" imgH="279360" progId="Equation.DSMT4">
                    <p:embed/>
                  </p:oleObj>
                </mc:Choice>
                <mc:Fallback>
                  <p:oleObj name="Equation" r:id="rId9" imgW="3934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1873"/>
                          <a:ext cx="244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5195" name="Line 11"/>
            <p:cNvSpPr>
              <a:spLocks noChangeAspect="1" noChangeShapeType="1"/>
            </p:cNvSpPr>
            <p:nvPr/>
          </p:nvSpPr>
          <p:spPr bwMode="auto">
            <a:xfrm flipV="1">
              <a:off x="817" y="1710"/>
              <a:ext cx="38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5196" name="Line 12"/>
            <p:cNvSpPr>
              <a:spLocks noChangeAspect="1" noChangeShapeType="1"/>
            </p:cNvSpPr>
            <p:nvPr/>
          </p:nvSpPr>
          <p:spPr bwMode="auto">
            <a:xfrm flipH="1" flipV="1">
              <a:off x="1409" y="1710"/>
              <a:ext cx="38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5197" name="Line 13"/>
            <p:cNvSpPr>
              <a:spLocks noChangeShapeType="1"/>
            </p:cNvSpPr>
            <p:nvPr/>
          </p:nvSpPr>
          <p:spPr bwMode="auto">
            <a:xfrm flipV="1">
              <a:off x="1122" y="1710"/>
              <a:ext cx="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</p:grpSp>
      <p:graphicFrame>
        <p:nvGraphicFramePr>
          <p:cNvPr id="2525198" name="Object 14"/>
          <p:cNvGraphicFramePr>
            <a:graphicFrameLocks noChangeAspect="1"/>
          </p:cNvGraphicFramePr>
          <p:nvPr/>
        </p:nvGraphicFramePr>
        <p:xfrm>
          <a:off x="3860800" y="1931988"/>
          <a:ext cx="14239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12" name="Equation" r:id="rId11" imgW="1104840" imgH="279360" progId="Equation.DSMT4">
                  <p:embed/>
                </p:oleObj>
              </mc:Choice>
              <mc:Fallback>
                <p:oleObj name="Equation" r:id="rId11" imgW="1104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1931988"/>
                        <a:ext cx="14239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5199" name="Object 15"/>
          <p:cNvGraphicFramePr>
            <a:graphicFrameLocks noChangeAspect="1"/>
          </p:cNvGraphicFramePr>
          <p:nvPr/>
        </p:nvGraphicFramePr>
        <p:xfrm>
          <a:off x="6129338" y="1684338"/>
          <a:ext cx="235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13" name="Equation" r:id="rId13" imgW="1828800" imgH="698400" progId="Equation.DSMT4">
                  <p:embed/>
                </p:oleObj>
              </mc:Choice>
              <mc:Fallback>
                <p:oleObj name="Equation" r:id="rId13" imgW="18288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338" y="1684338"/>
                        <a:ext cx="235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III– Contraintes	1 – Tenseur des </a:t>
            </a:r>
            <a:r>
              <a:rPr lang="fr-FR" dirty="0" smtClean="0"/>
              <a:t>contraintes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7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ChangeArrowheads="1"/>
          </p:cNvSpPr>
          <p:nvPr/>
        </p:nvSpPr>
        <p:spPr bwMode="auto">
          <a:xfrm>
            <a:off x="144463" y="1095375"/>
            <a:ext cx="88550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III – Contraintes et lois de conservation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 – Tenseur des contraintes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	</a:t>
            </a:r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Conservation de la quantité de mouvement</a:t>
            </a:r>
            <a:endParaRPr lang="fr-FR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III– Contraintes	</a:t>
            </a:r>
            <a:r>
              <a:rPr lang="fr-FR" dirty="0" smtClean="0"/>
              <a:t>2 </a:t>
            </a:r>
            <a:r>
              <a:rPr lang="fr-FR" dirty="0"/>
              <a:t>– </a:t>
            </a:r>
            <a:r>
              <a:rPr lang="fr-FR" dirty="0" smtClean="0"/>
              <a:t> Lois de conservation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9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introductif : solide rigide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Description du mouvement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Description des actions mécaniques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Principal fondamental dynamique/statique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 – </a:t>
            </a:r>
            <a:r>
              <a:rPr lang="fr-FR" dirty="0" smtClean="0"/>
              <a:t>Introduction</a:t>
            </a:r>
            <a:r>
              <a:rPr lang="fr-FR" dirty="0"/>
              <a:t>	</a:t>
            </a:r>
            <a:r>
              <a:rPr lang="fr-FR" dirty="0" smtClean="0"/>
              <a:t>Solide rigide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2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/>
              <a:t>PFD sur une élément de volume…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Conservation de la quantité de mouvement</a:t>
            </a:r>
          </a:p>
          <a:p>
            <a:pPr lvl="1"/>
            <a:r>
              <a:rPr lang="fr-FR" dirty="0" smtClean="0"/>
              <a:t>Bilan </a:t>
            </a:r>
            <a:r>
              <a:rPr lang="fr-FR" dirty="0"/>
              <a:t>des actions extérieures </a:t>
            </a:r>
            <a:r>
              <a:rPr lang="fr-FR" dirty="0" smtClean="0"/>
              <a:t>sur le </a:t>
            </a:r>
            <a:r>
              <a:rPr lang="fr-FR" dirty="0" smtClean="0"/>
              <a:t>cube dL</a:t>
            </a:r>
            <a:r>
              <a:rPr lang="fr-FR" baseline="-25000" dirty="0" smtClean="0"/>
              <a:t>1</a:t>
            </a:r>
            <a:r>
              <a:rPr lang="fr-FR" dirty="0"/>
              <a:t> × </a:t>
            </a:r>
            <a:r>
              <a:rPr lang="fr-FR" dirty="0" smtClean="0"/>
              <a:t>dL</a:t>
            </a:r>
            <a:r>
              <a:rPr lang="fr-FR" baseline="-25000" dirty="0" smtClean="0"/>
              <a:t>2</a:t>
            </a:r>
            <a:r>
              <a:rPr lang="fr-FR" dirty="0"/>
              <a:t> </a:t>
            </a:r>
            <a:r>
              <a:rPr lang="fr-FR" dirty="0" smtClean="0"/>
              <a:t>× dL</a:t>
            </a:r>
            <a:r>
              <a:rPr lang="fr-FR" baseline="-25000" dirty="0" smtClean="0"/>
              <a:t>3</a:t>
            </a:r>
            <a:r>
              <a:rPr lang="fr-FR" dirty="0" smtClean="0"/>
              <a:t>,</a:t>
            </a:r>
            <a:endParaRPr lang="fr-FR" dirty="0"/>
          </a:p>
          <a:p>
            <a:pPr lvl="1">
              <a:buFontTx/>
              <a:buNone/>
            </a:pPr>
            <a:r>
              <a:rPr lang="fr-FR" dirty="0" smtClean="0"/>
              <a:t>	on </a:t>
            </a:r>
            <a:r>
              <a:rPr lang="fr-FR" dirty="0"/>
              <a:t>suppose deux types d’actions </a:t>
            </a:r>
            <a:r>
              <a:rPr lang="fr-FR" dirty="0" smtClean="0"/>
              <a:t>:</a:t>
            </a:r>
            <a:endParaRPr lang="fr-FR" dirty="0"/>
          </a:p>
          <a:p>
            <a:pPr lvl="2"/>
            <a:r>
              <a:rPr lang="fr-FR" dirty="0" smtClean="0"/>
              <a:t>Actions </a:t>
            </a:r>
            <a:r>
              <a:rPr lang="fr-FR" dirty="0"/>
              <a:t>à distance par u. de masse (ex gravité) : </a:t>
            </a:r>
          </a:p>
          <a:p>
            <a:pPr lvl="2"/>
            <a:r>
              <a:rPr lang="fr-FR" dirty="0"/>
              <a:t>Actions de « contact » par u. de surface : </a:t>
            </a:r>
          </a:p>
          <a:p>
            <a:endParaRPr lang="fr-FR" dirty="0"/>
          </a:p>
          <a:p>
            <a:pPr lvl="1"/>
            <a:r>
              <a:rPr lang="fr-FR" dirty="0" smtClean="0"/>
              <a:t>On écrit masse </a:t>
            </a:r>
            <a:r>
              <a:rPr lang="fr-FR" dirty="0"/>
              <a:t>. accélération = </a:t>
            </a:r>
            <a:r>
              <a:rPr lang="el-GR" dirty="0">
                <a:ea typeface="Lucida Sans Unicode" pitchFamily="34" charset="0"/>
                <a:cs typeface="Lucida Sans Unicode" pitchFamily="34" charset="0"/>
              </a:rPr>
              <a:t>Σ</a:t>
            </a:r>
            <a:r>
              <a:rPr lang="fr-FR" dirty="0">
                <a:ea typeface="Lucida Sans Unicode" pitchFamily="34" charset="0"/>
                <a:cs typeface="Lucida Sans Unicode" pitchFamily="34" charset="0"/>
              </a:rPr>
              <a:t> actions </a:t>
            </a:r>
            <a:r>
              <a:rPr lang="fr-FR" dirty="0" err="1">
                <a:ea typeface="Lucida Sans Unicode" pitchFamily="34" charset="0"/>
                <a:cs typeface="Lucida Sans Unicode" pitchFamily="34" charset="0"/>
              </a:rPr>
              <a:t>ext</a:t>
            </a:r>
            <a:r>
              <a:rPr lang="fr-FR" dirty="0"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lvl="1">
              <a:buFontTx/>
              <a:buNone/>
            </a:pPr>
            <a:r>
              <a:rPr lang="fr-FR" sz="1400" dirty="0" smtClean="0">
                <a:sym typeface="Wingdings" pitchFamily="2" charset="2"/>
              </a:rPr>
              <a:t>	 </a:t>
            </a:r>
            <a:r>
              <a:rPr lang="fr-FR" sz="1400" dirty="0">
                <a:sym typeface="Wingdings" pitchFamily="2" charset="2"/>
              </a:rPr>
              <a:t>B</a:t>
            </a:r>
            <a:r>
              <a:rPr lang="fr-FR" sz="1400" dirty="0"/>
              <a:t>ilan sur la direction </a:t>
            </a:r>
            <a:r>
              <a:rPr lang="fr-FR" sz="1400" dirty="0" smtClean="0"/>
              <a:t>1 seulement </a:t>
            </a:r>
            <a:r>
              <a:rPr lang="fr-FR" sz="1400" dirty="0"/>
              <a:t>:</a:t>
            </a:r>
          </a:p>
          <a:p>
            <a:pPr lvl="1">
              <a:buFontTx/>
              <a:buNone/>
            </a:pPr>
            <a:endParaRPr lang="fr-FR" dirty="0">
              <a:ea typeface="Lucida Sans Unicode" pitchFamily="34" charset="0"/>
              <a:cs typeface="Lucida Sans Unicode" pitchFamily="34" charset="0"/>
            </a:endParaRPr>
          </a:p>
          <a:p>
            <a:pPr lvl="1">
              <a:buFontTx/>
              <a:buNone/>
            </a:pPr>
            <a:endParaRPr lang="fr-FR" dirty="0">
              <a:ea typeface="Lucida Sans Unicode" pitchFamily="34" charset="0"/>
              <a:cs typeface="Lucida Sans Unicode" pitchFamily="34" charset="0"/>
            </a:endParaRPr>
          </a:p>
          <a:p>
            <a:pPr lvl="1">
              <a:buFontTx/>
              <a:buNone/>
            </a:pPr>
            <a:endParaRPr lang="fr-FR" dirty="0">
              <a:ea typeface="Lucida Sans Unicode" pitchFamily="34" charset="0"/>
              <a:cs typeface="Lucida Sans Unicode" pitchFamily="34" charset="0"/>
            </a:endParaRPr>
          </a:p>
          <a:p>
            <a:pPr lvl="1">
              <a:buFontTx/>
              <a:buNone/>
            </a:pPr>
            <a:endParaRPr lang="fr-FR" dirty="0">
              <a:ea typeface="Lucida Sans Unicode" pitchFamily="34" charset="0"/>
              <a:cs typeface="Lucida Sans Unicode" pitchFamily="34" charset="0"/>
            </a:endParaRPr>
          </a:p>
          <a:p>
            <a:pPr lvl="1">
              <a:buFontTx/>
              <a:buNone/>
            </a:pPr>
            <a:endParaRPr lang="fr-FR" dirty="0">
              <a:ea typeface="Lucida Sans Unicode" pitchFamily="34" charset="0"/>
              <a:cs typeface="Lucida Sans Unicode" pitchFamily="34" charset="0"/>
            </a:endParaRPr>
          </a:p>
          <a:p>
            <a:pPr lvl="1">
              <a:buFontTx/>
              <a:buNone/>
            </a:pPr>
            <a:endParaRPr lang="fr-FR" dirty="0">
              <a:ea typeface="Lucida Sans Unicode" pitchFamily="34" charset="0"/>
              <a:cs typeface="Lucida Sans Unicode" pitchFamily="34" charset="0"/>
            </a:endParaRPr>
          </a:p>
          <a:p>
            <a:pPr lvl="1">
              <a:buFontTx/>
              <a:buNone/>
            </a:pPr>
            <a:r>
              <a:rPr lang="fr-FR" dirty="0">
                <a:sym typeface="Wingdings" pitchFamily="2" charset="2"/>
              </a:rPr>
              <a:t>	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sz="1400" dirty="0" smtClean="0"/>
              <a:t>Puis sur les </a:t>
            </a:r>
            <a:r>
              <a:rPr lang="fr-FR" sz="1400" dirty="0"/>
              <a:t>autres directions…</a:t>
            </a:r>
          </a:p>
          <a:p>
            <a:pPr lvl="1">
              <a:buFontTx/>
              <a:buNone/>
            </a:pPr>
            <a:endParaRPr lang="el-GR" dirty="0">
              <a:ea typeface="Lucida Sans Unicode" pitchFamily="34" charset="0"/>
              <a:cs typeface="Lucida Sans Unicode" pitchFamily="34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28258" name="Rectangle 2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III– Contraintes	2 –  Lois de </a:t>
            </a:r>
            <a:r>
              <a:rPr lang="fr-FR" dirty="0" smtClean="0"/>
              <a:t>conservation</a:t>
            </a:r>
            <a:endParaRPr lang="fr-FR" dirty="0"/>
          </a:p>
        </p:txBody>
      </p:sp>
      <p:grpSp>
        <p:nvGrpSpPr>
          <p:cNvPr id="2528262" name="Group 6"/>
          <p:cNvGrpSpPr>
            <a:grpSpLocks/>
          </p:cNvGrpSpPr>
          <p:nvPr/>
        </p:nvGrpSpPr>
        <p:grpSpPr bwMode="auto">
          <a:xfrm>
            <a:off x="5597525" y="1069562"/>
            <a:ext cx="3421063" cy="2579687"/>
            <a:chOff x="3614" y="389"/>
            <a:chExt cx="2155" cy="1625"/>
          </a:xfrm>
        </p:grpSpPr>
        <p:sp>
          <p:nvSpPr>
            <p:cNvPr id="2528263" name="Rectangle 7"/>
            <p:cNvSpPr>
              <a:spLocks noChangeArrowheads="1"/>
            </p:cNvSpPr>
            <p:nvPr/>
          </p:nvSpPr>
          <p:spPr bwMode="auto">
            <a:xfrm>
              <a:off x="3958" y="938"/>
              <a:ext cx="780" cy="861"/>
            </a:xfrm>
            <a:prstGeom prst="rect">
              <a:avLst/>
            </a:prstGeom>
            <a:solidFill>
              <a:srgbClr val="008000">
                <a:alpha val="10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28264" name="AutoShape 8"/>
            <p:cNvSpPr>
              <a:spLocks noChangeArrowheads="1"/>
            </p:cNvSpPr>
            <p:nvPr/>
          </p:nvSpPr>
          <p:spPr bwMode="auto">
            <a:xfrm>
              <a:off x="3958" y="1518"/>
              <a:ext cx="1044" cy="281"/>
            </a:xfrm>
            <a:prstGeom prst="parallelogram">
              <a:avLst>
                <a:gd name="adj" fmla="val 92883"/>
              </a:avLst>
            </a:prstGeom>
            <a:solidFill>
              <a:srgbClr val="0000FF">
                <a:alpha val="10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28265" name="AutoShape 9"/>
            <p:cNvSpPr>
              <a:spLocks noChangeArrowheads="1"/>
            </p:cNvSpPr>
            <p:nvPr/>
          </p:nvSpPr>
          <p:spPr bwMode="auto">
            <a:xfrm>
              <a:off x="3958" y="642"/>
              <a:ext cx="1044" cy="296"/>
            </a:xfrm>
            <a:prstGeom prst="parallelogram">
              <a:avLst>
                <a:gd name="adj" fmla="val 88176"/>
              </a:avLst>
            </a:prstGeom>
            <a:solidFill>
              <a:srgbClr val="0000FF">
                <a:alpha val="10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graphicFrame>
          <p:nvGraphicFramePr>
            <p:cNvPr id="2528266" name="Object 10"/>
            <p:cNvGraphicFramePr>
              <a:graphicFrameLocks noChangeAspect="1"/>
            </p:cNvGraphicFramePr>
            <p:nvPr/>
          </p:nvGraphicFramePr>
          <p:xfrm>
            <a:off x="4361" y="1662"/>
            <a:ext cx="15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7" name="Equation" r:id="rId3" imgW="241200" imgH="203040" progId="Equation.DSMT4">
                    <p:embed/>
                  </p:oleObj>
                </mc:Choice>
                <mc:Fallback>
                  <p:oleObj name="Equation" r:id="rId3" imgW="241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" y="1662"/>
                          <a:ext cx="15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826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254145"/>
                </p:ext>
              </p:extLst>
            </p:nvPr>
          </p:nvGraphicFramePr>
          <p:xfrm>
            <a:off x="4327" y="618"/>
            <a:ext cx="569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8" name="Equation" r:id="rId5" imgW="901440" imgH="406080" progId="Equation.DSMT4">
                    <p:embed/>
                  </p:oleObj>
                </mc:Choice>
                <mc:Fallback>
                  <p:oleObj name="Equation" r:id="rId5" imgW="9014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7" y="618"/>
                          <a:ext cx="569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826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838952"/>
                </p:ext>
              </p:extLst>
            </p:nvPr>
          </p:nvGraphicFramePr>
          <p:xfrm>
            <a:off x="4336" y="1281"/>
            <a:ext cx="569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9" name="Equation" r:id="rId7" imgW="901440" imgH="406080" progId="Equation.DSMT4">
                    <p:embed/>
                  </p:oleObj>
                </mc:Choice>
                <mc:Fallback>
                  <p:oleObj name="Equation" r:id="rId7" imgW="90144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281"/>
                          <a:ext cx="569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8269" name="Object 13"/>
            <p:cNvGraphicFramePr>
              <a:graphicFrameLocks noChangeAspect="1"/>
            </p:cNvGraphicFramePr>
            <p:nvPr/>
          </p:nvGraphicFramePr>
          <p:xfrm>
            <a:off x="4436" y="1047"/>
            <a:ext cx="15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0" name="Equation" r:id="rId9" imgW="241200" imgH="203040" progId="Equation.DSMT4">
                    <p:embed/>
                  </p:oleObj>
                </mc:Choice>
                <mc:Fallback>
                  <p:oleObj name="Equation" r:id="rId9" imgW="241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" y="1047"/>
                          <a:ext cx="152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8270" name="Line 14"/>
            <p:cNvSpPr>
              <a:spLocks noChangeShapeType="1"/>
            </p:cNvSpPr>
            <p:nvPr/>
          </p:nvSpPr>
          <p:spPr bwMode="auto">
            <a:xfrm flipH="1">
              <a:off x="3758" y="1196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71" name="Line 15"/>
            <p:cNvSpPr>
              <a:spLocks noChangeShapeType="1"/>
            </p:cNvSpPr>
            <p:nvPr/>
          </p:nvSpPr>
          <p:spPr bwMode="auto">
            <a:xfrm flipV="1">
              <a:off x="4254" y="1339"/>
              <a:ext cx="2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72" name="Line 16"/>
            <p:cNvSpPr>
              <a:spLocks noChangeShapeType="1"/>
            </p:cNvSpPr>
            <p:nvPr/>
          </p:nvSpPr>
          <p:spPr bwMode="auto">
            <a:xfrm rot="5400000" flipV="1">
              <a:off x="4422" y="657"/>
              <a:ext cx="0" cy="2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73" name="Line 17"/>
            <p:cNvSpPr>
              <a:spLocks noChangeShapeType="1"/>
            </p:cNvSpPr>
            <p:nvPr/>
          </p:nvSpPr>
          <p:spPr bwMode="auto">
            <a:xfrm>
              <a:off x="4539" y="151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74" name="Line 18"/>
            <p:cNvSpPr>
              <a:spLocks noChangeShapeType="1"/>
            </p:cNvSpPr>
            <p:nvPr/>
          </p:nvSpPr>
          <p:spPr bwMode="auto">
            <a:xfrm flipH="1">
              <a:off x="3802" y="1518"/>
              <a:ext cx="422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75" name="Line 19"/>
            <p:cNvSpPr>
              <a:spLocks noChangeShapeType="1"/>
            </p:cNvSpPr>
            <p:nvPr/>
          </p:nvSpPr>
          <p:spPr bwMode="auto">
            <a:xfrm flipV="1">
              <a:off x="4224" y="399"/>
              <a:ext cx="0" cy="9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2528276" name="Object 20"/>
            <p:cNvGraphicFramePr>
              <a:graphicFrameLocks noChangeAspect="1"/>
            </p:cNvGraphicFramePr>
            <p:nvPr/>
          </p:nvGraphicFramePr>
          <p:xfrm>
            <a:off x="5130" y="1531"/>
            <a:ext cx="113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1" name="Equation" r:id="rId11" imgW="164880" imgH="228600" progId="Equation.DSMT4">
                    <p:embed/>
                  </p:oleObj>
                </mc:Choice>
                <mc:Fallback>
                  <p:oleObj name="Equation" r:id="rId11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0" y="1531"/>
                          <a:ext cx="113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8277" name="Object 21"/>
            <p:cNvGraphicFramePr>
              <a:graphicFrameLocks noChangeAspect="1"/>
            </p:cNvGraphicFramePr>
            <p:nvPr/>
          </p:nvGraphicFramePr>
          <p:xfrm>
            <a:off x="3926" y="1841"/>
            <a:ext cx="122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2" name="Equation" r:id="rId13" imgW="177480" imgH="228600" progId="Equation.DSMT4">
                    <p:embed/>
                  </p:oleObj>
                </mc:Choice>
                <mc:Fallback>
                  <p:oleObj name="Equation" r:id="rId13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6" y="1841"/>
                          <a:ext cx="122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8278" name="Object 22"/>
            <p:cNvGraphicFramePr>
              <a:graphicFrameLocks noChangeAspect="1"/>
            </p:cNvGraphicFramePr>
            <p:nvPr/>
          </p:nvGraphicFramePr>
          <p:xfrm>
            <a:off x="4066" y="389"/>
            <a:ext cx="122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3" name="Equation" r:id="rId15" imgW="177480" imgH="228600" progId="Equation.DSMT4">
                    <p:embed/>
                  </p:oleObj>
                </mc:Choice>
                <mc:Fallback>
                  <p:oleObj name="Equation" r:id="rId1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" y="389"/>
                          <a:ext cx="122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8279" name="Line 23"/>
            <p:cNvSpPr>
              <a:spLocks noChangeShapeType="1"/>
            </p:cNvSpPr>
            <p:nvPr/>
          </p:nvSpPr>
          <p:spPr bwMode="auto">
            <a:xfrm flipH="1">
              <a:off x="4262" y="1668"/>
              <a:ext cx="29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80" name="Line 24"/>
            <p:cNvSpPr>
              <a:spLocks noChangeShapeType="1"/>
            </p:cNvSpPr>
            <p:nvPr/>
          </p:nvSpPr>
          <p:spPr bwMode="auto">
            <a:xfrm flipH="1" flipV="1">
              <a:off x="4361" y="1184"/>
              <a:ext cx="22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28281" name="AutoShape 25"/>
            <p:cNvSpPr>
              <a:spLocks noChangeArrowheads="1"/>
            </p:cNvSpPr>
            <p:nvPr/>
          </p:nvSpPr>
          <p:spPr bwMode="auto">
            <a:xfrm rot="5400000" flipH="1">
              <a:off x="4291" y="1089"/>
              <a:ext cx="1157" cy="264"/>
            </a:xfrm>
            <a:prstGeom prst="parallelogram">
              <a:avLst>
                <a:gd name="adj" fmla="val 109159"/>
              </a:avLst>
            </a:prstGeom>
            <a:solidFill>
              <a:srgbClr val="FF0000">
                <a:alpha val="10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28282" name="AutoShape 26"/>
            <p:cNvSpPr>
              <a:spLocks noChangeArrowheads="1"/>
            </p:cNvSpPr>
            <p:nvPr/>
          </p:nvSpPr>
          <p:spPr bwMode="auto">
            <a:xfrm rot="5400000" flipH="1">
              <a:off x="3511" y="1089"/>
              <a:ext cx="1157" cy="264"/>
            </a:xfrm>
            <a:prstGeom prst="parallelogram">
              <a:avLst>
                <a:gd name="adj" fmla="val 109159"/>
              </a:avLst>
            </a:prstGeom>
            <a:solidFill>
              <a:srgbClr val="FF0000">
                <a:alpha val="10001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28283" name="Line 27"/>
            <p:cNvSpPr>
              <a:spLocks noChangeShapeType="1"/>
            </p:cNvSpPr>
            <p:nvPr/>
          </p:nvSpPr>
          <p:spPr bwMode="auto">
            <a:xfrm>
              <a:off x="4871" y="1213"/>
              <a:ext cx="3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252828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5483443"/>
                </p:ext>
              </p:extLst>
            </p:nvPr>
          </p:nvGraphicFramePr>
          <p:xfrm>
            <a:off x="5225" y="1097"/>
            <a:ext cx="54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4" name="Equation" r:id="rId17" imgW="863280" imgH="406080" progId="Equation.DSMT4">
                    <p:embed/>
                  </p:oleObj>
                </mc:Choice>
                <mc:Fallback>
                  <p:oleObj name="Equation" r:id="rId17" imgW="86328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5" y="1097"/>
                          <a:ext cx="544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28285" name="Object 29"/>
            <p:cNvGraphicFramePr>
              <a:graphicFrameLocks noChangeAspect="1"/>
            </p:cNvGraphicFramePr>
            <p:nvPr/>
          </p:nvGraphicFramePr>
          <p:xfrm>
            <a:off x="3614" y="1149"/>
            <a:ext cx="144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5" name="Equation" r:id="rId19" imgW="228600" imgH="203040" progId="Equation.DSMT4">
                    <p:embed/>
                  </p:oleObj>
                </mc:Choice>
                <mc:Fallback>
                  <p:oleObj name="Equation" r:id="rId19" imgW="2286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4" y="1149"/>
                          <a:ext cx="144" cy="1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282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361162"/>
              </p:ext>
            </p:extLst>
          </p:nvPr>
        </p:nvGraphicFramePr>
        <p:xfrm>
          <a:off x="4278313" y="1964881"/>
          <a:ext cx="15398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6" name="Equation" r:id="rId21" imgW="126720" imgH="228600" progId="Equation.DSMT4">
                  <p:embed/>
                </p:oleObj>
              </mc:Choice>
              <mc:Fallback>
                <p:oleObj name="Equation" r:id="rId21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1964881"/>
                        <a:ext cx="15398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8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14032"/>
              </p:ext>
            </p:extLst>
          </p:nvPr>
        </p:nvGraphicFramePr>
        <p:xfrm>
          <a:off x="3785735" y="2258333"/>
          <a:ext cx="15398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7" name="Equation" r:id="rId23" imgW="126720" imgH="228600" progId="Equation.DSMT4">
                  <p:embed/>
                </p:oleObj>
              </mc:Choice>
              <mc:Fallback>
                <p:oleObj name="Equation" r:id="rId23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735" y="2258333"/>
                        <a:ext cx="15398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8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20395"/>
              </p:ext>
            </p:extLst>
          </p:nvPr>
        </p:nvGraphicFramePr>
        <p:xfrm>
          <a:off x="1016000" y="3517900"/>
          <a:ext cx="23272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8" name="Equation" r:id="rId25" imgW="2323800" imgH="1676160" progId="Equation.DSMT4">
                  <p:embed/>
                </p:oleObj>
              </mc:Choice>
              <mc:Fallback>
                <p:oleObj name="Equation" r:id="rId25" imgW="232380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517900"/>
                        <a:ext cx="232727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828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36420"/>
              </p:ext>
            </p:extLst>
          </p:nvPr>
        </p:nvGraphicFramePr>
        <p:xfrm>
          <a:off x="3826669" y="5245418"/>
          <a:ext cx="160178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9" name="Equation" r:id="rId27" imgW="1066680" imgH="761760" progId="Equation.DSMT4">
                  <p:embed/>
                </p:oleObj>
              </mc:Choice>
              <mc:Fallback>
                <p:oleObj name="Equation" r:id="rId27" imgW="10666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669" y="5245418"/>
                        <a:ext cx="1601787" cy="1139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8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Exemple : cube unitaire pesant</a:t>
            </a:r>
          </a:p>
          <a:p>
            <a:endParaRPr lang="fr-FR" dirty="0"/>
          </a:p>
          <a:p>
            <a:endParaRPr lang="fr-FR" dirty="0" smtClean="0"/>
          </a:p>
          <a:p>
            <a:pPr lvl="1"/>
            <a:r>
              <a:rPr lang="fr-FR" dirty="0"/>
              <a:t>En statique, le principe fondamental devient…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graphicFrame>
        <p:nvGraphicFramePr>
          <p:cNvPr id="252931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30810"/>
              </p:ext>
            </p:extLst>
          </p:nvPr>
        </p:nvGraphicFramePr>
        <p:xfrm>
          <a:off x="4738688" y="2084388"/>
          <a:ext cx="1276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4" name="Equation" r:id="rId3" imgW="977760" imgH="291960" progId="Equation.DSMT4">
                  <p:embed/>
                </p:oleObj>
              </mc:Choice>
              <mc:Fallback>
                <p:oleObj name="Equation" r:id="rId3" imgW="977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2084388"/>
                        <a:ext cx="1276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40"/>
          <p:cNvGrpSpPr>
            <a:grpSpLocks/>
          </p:cNvGrpSpPr>
          <p:nvPr/>
        </p:nvGrpSpPr>
        <p:grpSpPr bwMode="auto">
          <a:xfrm>
            <a:off x="3085998" y="3084365"/>
            <a:ext cx="2972003" cy="1832953"/>
            <a:chOff x="2310" y="3443"/>
            <a:chExt cx="1135" cy="700"/>
          </a:xfrm>
        </p:grpSpPr>
        <p:grpSp>
          <p:nvGrpSpPr>
            <p:cNvPr id="60" name="Group 41"/>
            <p:cNvGrpSpPr>
              <a:grpSpLocks/>
            </p:cNvGrpSpPr>
            <p:nvPr/>
          </p:nvGrpSpPr>
          <p:grpSpPr bwMode="auto">
            <a:xfrm>
              <a:off x="2310" y="3443"/>
              <a:ext cx="1135" cy="668"/>
              <a:chOff x="2310" y="3443"/>
              <a:chExt cx="1135" cy="668"/>
            </a:xfrm>
          </p:grpSpPr>
          <p:grpSp>
            <p:nvGrpSpPr>
              <p:cNvPr id="64" name="Group 42"/>
              <p:cNvGrpSpPr>
                <a:grpSpLocks/>
              </p:cNvGrpSpPr>
              <p:nvPr/>
            </p:nvGrpSpPr>
            <p:grpSpPr bwMode="auto">
              <a:xfrm>
                <a:off x="2310" y="3455"/>
                <a:ext cx="1135" cy="656"/>
                <a:chOff x="3837" y="3461"/>
                <a:chExt cx="944" cy="546"/>
              </a:xfrm>
            </p:grpSpPr>
            <p:grpSp>
              <p:nvGrpSpPr>
                <p:cNvPr id="68" name="Group 43"/>
                <p:cNvGrpSpPr>
                  <a:grpSpLocks/>
                </p:cNvGrpSpPr>
                <p:nvPr/>
              </p:nvGrpSpPr>
              <p:grpSpPr bwMode="auto">
                <a:xfrm>
                  <a:off x="3837" y="3973"/>
                  <a:ext cx="792" cy="34"/>
                  <a:chOff x="3837" y="3973"/>
                  <a:chExt cx="792" cy="34"/>
                </a:xfrm>
              </p:grpSpPr>
              <p:sp>
                <p:nvSpPr>
                  <p:cNvPr id="7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837" y="3973"/>
                    <a:ext cx="79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74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65" y="3973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75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8" y="3978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76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1" y="3977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77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4" y="3976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78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7" y="3975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79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30" y="3974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  <p:sp>
                <p:nvSpPr>
                  <p:cNvPr id="80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3973"/>
                    <a:ext cx="29" cy="2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9" name="Rectangle 52"/>
                <p:cNvSpPr>
                  <a:spLocks noChangeArrowheads="1"/>
                </p:cNvSpPr>
                <p:nvPr/>
              </p:nvSpPr>
              <p:spPr bwMode="auto">
                <a:xfrm>
                  <a:off x="4062" y="3650"/>
                  <a:ext cx="323" cy="32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fr-FR"/>
                </a:p>
              </p:txBody>
            </p:sp>
            <p:sp>
              <p:nvSpPr>
                <p:cNvPr id="70" name="Line 53"/>
                <p:cNvSpPr>
                  <a:spLocks noChangeShapeType="1"/>
                </p:cNvSpPr>
                <p:nvPr/>
              </p:nvSpPr>
              <p:spPr bwMode="auto">
                <a:xfrm>
                  <a:off x="4222" y="3725"/>
                  <a:ext cx="0" cy="2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71" name="Line 54"/>
                <p:cNvSpPr>
                  <a:spLocks noChangeShapeType="1"/>
                </p:cNvSpPr>
                <p:nvPr/>
              </p:nvSpPr>
              <p:spPr bwMode="auto">
                <a:xfrm>
                  <a:off x="4062" y="3973"/>
                  <a:ext cx="7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72" name="Line 55"/>
                <p:cNvSpPr>
                  <a:spLocks noChangeShapeType="1"/>
                </p:cNvSpPr>
                <p:nvPr/>
              </p:nvSpPr>
              <p:spPr bwMode="auto">
                <a:xfrm rot="-5400000">
                  <a:off x="3804" y="3717"/>
                  <a:ext cx="51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</p:grpSp>
          <p:graphicFrame>
            <p:nvGraphicFramePr>
              <p:cNvPr id="65" name="Object 56"/>
              <p:cNvGraphicFramePr>
                <a:graphicFrameLocks noChangeAspect="1"/>
              </p:cNvGraphicFramePr>
              <p:nvPr/>
            </p:nvGraphicFramePr>
            <p:xfrm>
              <a:off x="3358" y="3927"/>
              <a:ext cx="82" cy="1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655" name="Equation" r:id="rId5" imgW="126720" imgH="190440" progId="Equation.DSMT4">
                      <p:embed/>
                    </p:oleObj>
                  </mc:Choice>
                  <mc:Fallback>
                    <p:oleObj name="Equation" r:id="rId5" imgW="12672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8" y="3927"/>
                            <a:ext cx="82" cy="1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57"/>
              <p:cNvGraphicFramePr>
                <a:graphicFrameLocks noChangeAspect="1"/>
              </p:cNvGraphicFramePr>
              <p:nvPr/>
            </p:nvGraphicFramePr>
            <p:xfrm>
              <a:off x="2467" y="3443"/>
              <a:ext cx="82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656" name="Equation" r:id="rId7" imgW="126720" imgH="228600" progId="Equation.DSMT4">
                      <p:embed/>
                    </p:oleObj>
                  </mc:Choice>
                  <mc:Fallback>
                    <p:oleObj name="Equation" r:id="rId7" imgW="12672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67" y="3443"/>
                            <a:ext cx="82" cy="1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58"/>
              <p:cNvGraphicFramePr>
                <a:graphicFrameLocks noChangeAspect="1"/>
              </p:cNvGraphicFramePr>
              <p:nvPr/>
            </p:nvGraphicFramePr>
            <p:xfrm>
              <a:off x="2805" y="3810"/>
              <a:ext cx="82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657" name="Equation" r:id="rId9" imgW="126720" imgH="228600" progId="Equation.DSMT4">
                      <p:embed/>
                    </p:oleObj>
                  </mc:Choice>
                  <mc:Fallback>
                    <p:oleObj name="Equation" r:id="rId9" imgW="12672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5" y="3810"/>
                            <a:ext cx="82" cy="1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" name="Text Box 59"/>
            <p:cNvSpPr txBox="1">
              <a:spLocks noChangeArrowheads="1"/>
            </p:cNvSpPr>
            <p:nvPr/>
          </p:nvSpPr>
          <p:spPr bwMode="auto">
            <a:xfrm>
              <a:off x="2977" y="3989"/>
              <a:ext cx="1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000" dirty="0"/>
                <a:t>1</a:t>
              </a: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2478" y="3618"/>
              <a:ext cx="1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000" dirty="0"/>
                <a:t>1</a:t>
              </a:r>
            </a:p>
          </p:txBody>
        </p:sp>
      </p:grp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III– Contraintes	2 –  Lois de </a:t>
            </a:r>
            <a:r>
              <a:rPr lang="fr-FR" dirty="0" smtClean="0"/>
              <a:t>conservation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16063" y="57150"/>
            <a:ext cx="5072062" cy="623888"/>
          </a:xfrm>
        </p:spPr>
        <p:txBody>
          <a:bodyPr/>
          <a:lstStyle/>
          <a:p>
            <a:r>
              <a:rPr lang="fr-FR" dirty="0" smtClean="0"/>
              <a:t>Course content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1599" y="1028701"/>
            <a:ext cx="8916989" cy="5703888"/>
          </a:xfrm>
        </p:spPr>
        <p:txBody>
          <a:bodyPr/>
          <a:lstStyle/>
          <a:p>
            <a:r>
              <a:rPr lang="fr-FR" dirty="0" smtClean="0"/>
              <a:t>Aperçu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en-US" dirty="0"/>
              <a:t>I – </a:t>
            </a:r>
            <a:r>
              <a:rPr lang="en-US" dirty="0" smtClean="0"/>
              <a:t>Introduction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II – </a:t>
            </a:r>
            <a:r>
              <a:rPr lang="en-US" dirty="0" err="1" smtClean="0"/>
              <a:t>Cinématique</a:t>
            </a:r>
            <a:r>
              <a:rPr lang="en-US" dirty="0" smtClean="0"/>
              <a:t> des </a:t>
            </a:r>
            <a:r>
              <a:rPr lang="en-US" dirty="0" err="1" smtClean="0"/>
              <a:t>milieux</a:t>
            </a:r>
            <a:r>
              <a:rPr lang="en-US" dirty="0" smtClean="0"/>
              <a:t> </a:t>
            </a:r>
            <a:r>
              <a:rPr lang="en-US" dirty="0" err="1" smtClean="0"/>
              <a:t>continus</a:t>
            </a:r>
            <a:r>
              <a:rPr lang="en-US" dirty="0" smtClean="0"/>
              <a:t> (</a:t>
            </a:r>
            <a:r>
              <a:rPr lang="en-US" dirty="0" err="1" smtClean="0"/>
              <a:t>solides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III – </a:t>
            </a:r>
            <a:r>
              <a:rPr lang="en-US" dirty="0" smtClean="0">
                <a:solidFill>
                  <a:schemeClr val="tx1"/>
                </a:solidFill>
              </a:rPr>
              <a:t>Description des efforts de </a:t>
            </a:r>
            <a:r>
              <a:rPr lang="en-US" dirty="0" err="1" smtClean="0">
                <a:solidFill>
                  <a:schemeClr val="tx1"/>
                </a:solidFill>
              </a:rPr>
              <a:t>cohésion</a:t>
            </a:r>
            <a:r>
              <a:rPr lang="en-US" dirty="0" smtClean="0">
                <a:solidFill>
                  <a:schemeClr val="tx1"/>
                </a:solidFill>
              </a:rPr>
              <a:t> et </a:t>
            </a:r>
            <a:r>
              <a:rPr lang="en-US" dirty="0" err="1" smtClean="0">
                <a:solidFill>
                  <a:schemeClr val="tx1"/>
                </a:solidFill>
              </a:rPr>
              <a:t>lois</a:t>
            </a:r>
            <a:r>
              <a:rPr lang="en-US" dirty="0" smtClean="0">
                <a:solidFill>
                  <a:schemeClr val="tx1"/>
                </a:solidFill>
              </a:rPr>
              <a:t> de conservations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IV – </a:t>
            </a:r>
            <a:r>
              <a:rPr lang="en-US" dirty="0" err="1" smtClean="0">
                <a:solidFill>
                  <a:srgbClr val="FF0000"/>
                </a:solidFill>
              </a:rPr>
              <a:t>Loi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comportement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élasticité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linéaire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ChangeArrowheads="1"/>
          </p:cNvSpPr>
          <p:nvPr/>
        </p:nvSpPr>
        <p:spPr bwMode="auto">
          <a:xfrm>
            <a:off x="144463" y="1095375"/>
            <a:ext cx="88550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IV – Elasticité linéaire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 – Cas 1D</a:t>
            </a:r>
            <a:endParaRPr lang="fr-F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	2 – Elasticité : loi </a:t>
            </a:r>
            <a:r>
              <a:rPr lang="fr-FR" sz="2000" smtClean="0">
                <a:latin typeface="Calibri" pitchFamily="34" charset="0"/>
                <a:cs typeface="Calibri" pitchFamily="34" charset="0"/>
              </a:rPr>
              <a:t>de Hooke</a:t>
            </a: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IV– Elasticité linéaire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54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/>
              <a:t>Modèle de comportement élastique linéaire (loi de Hooke)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 à la loi </a:t>
            </a:r>
            <a:r>
              <a:rPr lang="fr-FR" dirty="0"/>
              <a:t>de </a:t>
            </a:r>
            <a:r>
              <a:rPr lang="fr-FR" dirty="0" smtClean="0"/>
              <a:t>Hooke : module d’Young</a:t>
            </a:r>
            <a:endParaRPr lang="fr-FR" dirty="0"/>
          </a:p>
          <a:p>
            <a:pPr marL="447675" lvl="1" indent="9525">
              <a:buFontTx/>
              <a:buNone/>
            </a:pPr>
            <a:r>
              <a:rPr lang="fr-FR" dirty="0"/>
              <a:t>Ce modèle décrit une relation linéaire entre contrainte et </a:t>
            </a:r>
            <a:r>
              <a:rPr lang="fr-FR" dirty="0" smtClean="0"/>
              <a:t>déformation, observée expérimentalement sur certains matériaux 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Introduction à la loi de Hooke : </a:t>
            </a:r>
            <a:r>
              <a:rPr lang="fr-FR" dirty="0" smtClean="0"/>
              <a:t>coefficient de Poisson</a:t>
            </a:r>
            <a:endParaRPr lang="fr-FR" dirty="0"/>
          </a:p>
          <a:p>
            <a:pPr lvl="1">
              <a:buFontTx/>
              <a:buNone/>
            </a:pPr>
            <a:r>
              <a:rPr lang="fr-FR" dirty="0" smtClean="0"/>
              <a:t>Déformation </a:t>
            </a:r>
            <a:r>
              <a:rPr lang="fr-FR" dirty="0"/>
              <a:t>longitudinale </a:t>
            </a:r>
            <a:r>
              <a:rPr lang="el-GR" dirty="0">
                <a:ea typeface="Lucida Sans Unicode" pitchFamily="34" charset="0"/>
                <a:cs typeface="Lucida Sans Unicode" pitchFamily="34" charset="0"/>
              </a:rPr>
              <a:t>ε</a:t>
            </a:r>
            <a:r>
              <a:rPr lang="fr-FR" baseline="-25000" dirty="0">
                <a:ea typeface="Lucida Sans Unicode" pitchFamily="34" charset="0"/>
                <a:cs typeface="Lucida Sans Unicode" pitchFamily="34" charset="0"/>
              </a:rPr>
              <a:t>x</a:t>
            </a:r>
            <a:r>
              <a:rPr lang="fr-FR" dirty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fr-FR" dirty="0">
                <a:cs typeface="Arial" charset="0"/>
                <a:sym typeface="Wingdings" pitchFamily="2" charset="2"/>
              </a:rPr>
              <a:t> Déformation transversale </a:t>
            </a:r>
            <a:r>
              <a:rPr lang="el-GR" dirty="0">
                <a:ea typeface="Lucida Sans Unicode" pitchFamily="34" charset="0"/>
                <a:cs typeface="Lucida Sans Unicode" pitchFamily="34" charset="0"/>
              </a:rPr>
              <a:t>ε</a:t>
            </a:r>
            <a:r>
              <a:rPr lang="fr-FR" baseline="-25000" dirty="0">
                <a:ea typeface="Lucida Sans Unicode" pitchFamily="34" charset="0"/>
                <a:cs typeface="Lucida Sans Unicode" pitchFamily="34" charset="0"/>
              </a:rPr>
              <a:t>t</a:t>
            </a:r>
            <a:endParaRPr lang="el-GR" baseline="-25000" dirty="0">
              <a:cs typeface="Arial" charset="0"/>
            </a:endParaRPr>
          </a:p>
          <a:p>
            <a:endParaRPr lang="fr-FR" dirty="0"/>
          </a:p>
          <a:p>
            <a:pPr lvl="1">
              <a:buFontTx/>
              <a:buNone/>
            </a:pPr>
            <a:r>
              <a:rPr lang="fr-FR" dirty="0" smtClean="0"/>
              <a:t>Relation </a:t>
            </a:r>
            <a:r>
              <a:rPr lang="fr-FR" dirty="0"/>
              <a:t>linéaire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 matériau élastique linéaire isotrope est caractérisé par :</a:t>
            </a:r>
          </a:p>
          <a:p>
            <a:pPr lvl="1"/>
            <a:r>
              <a:rPr lang="fr-FR" dirty="0"/>
              <a:t>Module d’Young E</a:t>
            </a:r>
          </a:p>
          <a:p>
            <a:pPr lvl="1"/>
            <a:r>
              <a:rPr lang="fr-FR" dirty="0"/>
              <a:t>Coefficient de Poisson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ν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0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31331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IV– Elasticité linéaire	</a:t>
            </a:r>
            <a:r>
              <a:rPr lang="fr-FR" dirty="0" smtClean="0"/>
              <a:t>1 </a:t>
            </a:r>
            <a:r>
              <a:rPr lang="fr-FR" dirty="0"/>
              <a:t>–  </a:t>
            </a:r>
            <a:r>
              <a:rPr lang="fr-FR" dirty="0" smtClean="0"/>
              <a:t>Cas 1D</a:t>
            </a:r>
            <a:endParaRPr lang="fr-FR" dirty="0"/>
          </a:p>
        </p:txBody>
      </p:sp>
      <p:graphicFrame>
        <p:nvGraphicFramePr>
          <p:cNvPr id="2531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81663"/>
              </p:ext>
            </p:extLst>
          </p:nvPr>
        </p:nvGraphicFramePr>
        <p:xfrm>
          <a:off x="2776538" y="2078805"/>
          <a:ext cx="822325" cy="59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0"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2078805"/>
                        <a:ext cx="822325" cy="59055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1336" name="Text Box 8"/>
          <p:cNvSpPr txBox="1">
            <a:spLocks noChangeArrowheads="1"/>
          </p:cNvSpPr>
          <p:nvPr/>
        </p:nvSpPr>
        <p:spPr bwMode="auto">
          <a:xfrm>
            <a:off x="4578351" y="2078805"/>
            <a:ext cx="2384425" cy="5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fr-FR" sz="1400" dirty="0"/>
              <a:t>E est le module d’Young, </a:t>
            </a:r>
          </a:p>
          <a:p>
            <a:pPr algn="l"/>
            <a:r>
              <a:rPr lang="fr-FR" sz="1400" dirty="0"/>
              <a:t>Unité : Pa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006988" y="2985746"/>
            <a:ext cx="3108325" cy="866775"/>
            <a:chOff x="5645150" y="3062288"/>
            <a:chExt cx="3108325" cy="866775"/>
          </a:xfrm>
        </p:grpSpPr>
        <p:grpSp>
          <p:nvGrpSpPr>
            <p:cNvPr id="2531337" name="Group 9"/>
            <p:cNvGrpSpPr>
              <a:grpSpLocks/>
            </p:cNvGrpSpPr>
            <p:nvPr/>
          </p:nvGrpSpPr>
          <p:grpSpPr bwMode="auto">
            <a:xfrm>
              <a:off x="6210300" y="3062288"/>
              <a:ext cx="1862138" cy="357187"/>
              <a:chOff x="3326" y="1320"/>
              <a:chExt cx="771" cy="149"/>
            </a:xfrm>
          </p:grpSpPr>
          <p:sp>
            <p:nvSpPr>
              <p:cNvPr id="2531338" name="Rectangle 10"/>
              <p:cNvSpPr>
                <a:spLocks noChangeArrowheads="1"/>
              </p:cNvSpPr>
              <p:nvPr/>
            </p:nvSpPr>
            <p:spPr bwMode="auto">
              <a:xfrm>
                <a:off x="3326" y="1320"/>
                <a:ext cx="771" cy="149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sp>
            <p:nvSpPr>
              <p:cNvPr id="2531339" name="Oval 11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663" y="1320"/>
                <a:ext cx="97" cy="149"/>
              </a:xfrm>
              <a:prstGeom prst="ellipse">
                <a:avLst/>
              </a:prstGeom>
              <a:pattFill prst="wdUpDiag">
                <a:fgClr>
                  <a:srgbClr val="0000FF"/>
                </a:fgClr>
                <a:bgClr>
                  <a:schemeClr val="bg1"/>
                </a:bgClr>
              </a:patt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</p:grpSp>
        <p:grpSp>
          <p:nvGrpSpPr>
            <p:cNvPr id="2531340" name="Group 12"/>
            <p:cNvGrpSpPr>
              <a:grpSpLocks/>
            </p:cNvGrpSpPr>
            <p:nvPr/>
          </p:nvGrpSpPr>
          <p:grpSpPr bwMode="auto">
            <a:xfrm>
              <a:off x="5645150" y="3571875"/>
              <a:ext cx="3108325" cy="357188"/>
              <a:chOff x="3538" y="2064"/>
              <a:chExt cx="1958" cy="225"/>
            </a:xfrm>
          </p:grpSpPr>
          <p:sp>
            <p:nvSpPr>
              <p:cNvPr id="2531341" name="Rectangle 13"/>
              <p:cNvSpPr>
                <a:spLocks noChangeArrowheads="1"/>
              </p:cNvSpPr>
              <p:nvPr/>
            </p:nvSpPr>
            <p:spPr bwMode="auto">
              <a:xfrm>
                <a:off x="3931" y="2064"/>
                <a:ext cx="1173" cy="225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grpSp>
            <p:nvGrpSpPr>
              <p:cNvPr id="2531342" name="Group 14"/>
              <p:cNvGrpSpPr>
                <a:grpSpLocks/>
              </p:cNvGrpSpPr>
              <p:nvPr/>
            </p:nvGrpSpPr>
            <p:grpSpPr bwMode="auto">
              <a:xfrm>
                <a:off x="3538" y="2093"/>
                <a:ext cx="1958" cy="167"/>
                <a:chOff x="3480" y="2196"/>
                <a:chExt cx="2303" cy="197"/>
              </a:xfrm>
            </p:grpSpPr>
            <p:sp>
              <p:nvSpPr>
                <p:cNvPr id="2531343" name="Line 15"/>
                <p:cNvSpPr>
                  <a:spLocks noChangeShapeType="1"/>
                </p:cNvSpPr>
                <p:nvPr/>
              </p:nvSpPr>
              <p:spPr bwMode="auto">
                <a:xfrm>
                  <a:off x="5469" y="2294"/>
                  <a:ext cx="31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253134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480" y="2294"/>
                  <a:ext cx="314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fr-FR"/>
                </a:p>
              </p:txBody>
            </p:sp>
            <p:sp>
              <p:nvSpPr>
                <p:cNvPr id="2531345" name="Rectangle 17"/>
                <p:cNvSpPr>
                  <a:spLocks noChangeArrowheads="1"/>
                </p:cNvSpPr>
                <p:nvPr/>
              </p:nvSpPr>
              <p:spPr bwMode="auto">
                <a:xfrm>
                  <a:off x="3794" y="2196"/>
                  <a:ext cx="1655" cy="197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2531346" name="Text Box 18"/>
          <p:cNvSpPr txBox="1">
            <a:spLocks noChangeArrowheads="1"/>
          </p:cNvSpPr>
          <p:nvPr/>
        </p:nvSpPr>
        <p:spPr bwMode="auto">
          <a:xfrm>
            <a:off x="4567919" y="4052888"/>
            <a:ext cx="2878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l-GR" sz="1400" dirty="0">
                <a:cs typeface="Times New Roman" pitchFamily="18" charset="0"/>
              </a:rPr>
              <a:t>ν</a:t>
            </a:r>
            <a:r>
              <a:rPr lang="fr-FR" sz="1400" dirty="0"/>
              <a:t> est le coefficient de Poisson,  </a:t>
            </a:r>
          </a:p>
          <a:p>
            <a:pPr algn="l"/>
            <a:r>
              <a:rPr lang="fr-FR" sz="1400" dirty="0"/>
              <a:t>Sans unité</a:t>
            </a:r>
          </a:p>
        </p:txBody>
      </p:sp>
      <p:graphicFrame>
        <p:nvGraphicFramePr>
          <p:cNvPr id="25313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40741"/>
              </p:ext>
            </p:extLst>
          </p:nvPr>
        </p:nvGraphicFramePr>
        <p:xfrm>
          <a:off x="2776538" y="4037919"/>
          <a:ext cx="16700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1" name="Equation" r:id="rId5" imgW="1104840" imgH="393480" progId="Equation.DSMT4">
                  <p:embed/>
                </p:oleObj>
              </mc:Choice>
              <mc:Fallback>
                <p:oleObj name="Equation" r:id="rId5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8" y="4037919"/>
                        <a:ext cx="1670050" cy="590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8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/>
              <a:t>Loi de Hooke 3D</a:t>
            </a:r>
            <a:endParaRPr lang="el-GR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Ecriture de la loi de Hooke</a:t>
            </a:r>
            <a:endParaRPr lang="fr-FR" dirty="0"/>
          </a:p>
          <a:p>
            <a:pPr lvl="1">
              <a:buFontTx/>
              <a:buNone/>
            </a:pPr>
            <a:r>
              <a:rPr lang="fr-FR" dirty="0" smtClean="0"/>
              <a:t>On se place dans les axes principaux… Equations </a:t>
            </a:r>
            <a:r>
              <a:rPr lang="fr-FR" dirty="0"/>
              <a:t>linéaires </a:t>
            </a:r>
            <a:r>
              <a:rPr lang="fr-FR" dirty="0">
                <a:sym typeface="Wingdings" pitchFamily="2" charset="2"/>
              </a:rPr>
              <a:t> superpositions de 3 cas 1D.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Il </a:t>
            </a:r>
            <a:r>
              <a:rPr lang="fr-FR" dirty="0"/>
              <a:t>vient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1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IV– Elasticité linéaire	</a:t>
            </a:r>
            <a:r>
              <a:rPr lang="fr-FR" dirty="0" smtClean="0"/>
              <a:t>2 </a:t>
            </a:r>
            <a:r>
              <a:rPr lang="fr-FR" dirty="0"/>
              <a:t>–  </a:t>
            </a:r>
            <a:r>
              <a:rPr lang="fr-FR" dirty="0" smtClean="0"/>
              <a:t>3D</a:t>
            </a:r>
            <a:endParaRPr lang="fr-FR" dirty="0"/>
          </a:p>
        </p:txBody>
      </p:sp>
      <p:graphicFrame>
        <p:nvGraphicFramePr>
          <p:cNvPr id="2532358" name="Object 6"/>
          <p:cNvGraphicFramePr>
            <a:graphicFrameLocks noChangeAspect="1"/>
          </p:cNvGraphicFramePr>
          <p:nvPr/>
        </p:nvGraphicFramePr>
        <p:xfrm>
          <a:off x="4900613" y="2068513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3" name="Equation" r:id="rId3" imgW="1130040" imgH="647640" progId="Equation.DSMT4">
                  <p:embed/>
                </p:oleObj>
              </mc:Choice>
              <mc:Fallback>
                <p:oleObj name="Equation" r:id="rId3" imgW="11300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2068513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32359" name="Group 7"/>
          <p:cNvGrpSpPr>
            <a:grpSpLocks/>
          </p:cNvGrpSpPr>
          <p:nvPr/>
        </p:nvGrpSpPr>
        <p:grpSpPr bwMode="auto">
          <a:xfrm>
            <a:off x="1720850" y="1719263"/>
            <a:ext cx="1871663" cy="1585912"/>
            <a:chOff x="1084" y="1269"/>
            <a:chExt cx="1179" cy="999"/>
          </a:xfrm>
        </p:grpSpPr>
        <p:sp>
          <p:nvSpPr>
            <p:cNvPr id="2532360" name="Line 8"/>
            <p:cNvSpPr>
              <a:spLocks noChangeShapeType="1"/>
            </p:cNvSpPr>
            <p:nvPr/>
          </p:nvSpPr>
          <p:spPr bwMode="auto">
            <a:xfrm flipH="1">
              <a:off x="1174" y="1771"/>
              <a:ext cx="23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pSp>
          <p:nvGrpSpPr>
            <p:cNvPr id="2532361" name="Group 9"/>
            <p:cNvGrpSpPr>
              <a:grpSpLocks/>
            </p:cNvGrpSpPr>
            <p:nvPr/>
          </p:nvGrpSpPr>
          <p:grpSpPr bwMode="auto">
            <a:xfrm>
              <a:off x="1182" y="1316"/>
              <a:ext cx="968" cy="900"/>
              <a:chOff x="1622" y="2310"/>
              <a:chExt cx="1358" cy="1263"/>
            </a:xfrm>
          </p:grpSpPr>
          <p:sp>
            <p:nvSpPr>
              <p:cNvPr id="2532362" name="Line 10"/>
              <p:cNvSpPr>
                <a:spLocks noChangeShapeType="1"/>
              </p:cNvSpPr>
              <p:nvPr/>
            </p:nvSpPr>
            <p:spPr bwMode="auto">
              <a:xfrm>
                <a:off x="2051" y="3144"/>
                <a:ext cx="9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/>
              </a:p>
            </p:txBody>
          </p:sp>
          <p:sp>
            <p:nvSpPr>
              <p:cNvPr id="2532363" name="Line 11"/>
              <p:cNvSpPr>
                <a:spLocks noChangeShapeType="1"/>
              </p:cNvSpPr>
              <p:nvPr/>
            </p:nvSpPr>
            <p:spPr bwMode="auto">
              <a:xfrm flipH="1">
                <a:off x="1622" y="3144"/>
                <a:ext cx="429" cy="4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/>
              </a:p>
            </p:txBody>
          </p:sp>
          <p:sp>
            <p:nvSpPr>
              <p:cNvPr id="2532364" name="Line 12"/>
              <p:cNvSpPr>
                <a:spLocks noChangeShapeType="1"/>
              </p:cNvSpPr>
              <p:nvPr/>
            </p:nvSpPr>
            <p:spPr bwMode="auto">
              <a:xfrm flipV="1">
                <a:off x="2051" y="2310"/>
                <a:ext cx="0" cy="8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fr-FR"/>
              </a:p>
            </p:txBody>
          </p:sp>
        </p:grpSp>
        <p:graphicFrame>
          <p:nvGraphicFramePr>
            <p:cNvPr id="2532365" name="Object 13"/>
            <p:cNvGraphicFramePr>
              <a:graphicFrameLocks noChangeAspect="1"/>
            </p:cNvGraphicFramePr>
            <p:nvPr/>
          </p:nvGraphicFramePr>
          <p:xfrm>
            <a:off x="2150" y="1829"/>
            <a:ext cx="113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84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0" y="1829"/>
                          <a:ext cx="113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2366" name="Object 14"/>
            <p:cNvGraphicFramePr>
              <a:graphicFrameLocks noChangeAspect="1"/>
            </p:cNvGraphicFramePr>
            <p:nvPr/>
          </p:nvGraphicFramePr>
          <p:xfrm>
            <a:off x="1084" y="2064"/>
            <a:ext cx="105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85" name="Equation" r:id="rId7" imgW="164880" imgH="228600" progId="Equation.DSMT4">
                    <p:embed/>
                  </p:oleObj>
                </mc:Choice>
                <mc:Fallback>
                  <p:oleObj name="Equation" r:id="rId7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" y="2064"/>
                          <a:ext cx="105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32367" name="Object 15"/>
            <p:cNvGraphicFramePr>
              <a:graphicFrameLocks noChangeAspect="1"/>
            </p:cNvGraphicFramePr>
            <p:nvPr/>
          </p:nvGraphicFramePr>
          <p:xfrm>
            <a:off x="1374" y="1269"/>
            <a:ext cx="114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786" name="Equation" r:id="rId9" imgW="177480" imgH="228600" progId="Equation.DSMT4">
                    <p:embed/>
                  </p:oleObj>
                </mc:Choice>
                <mc:Fallback>
                  <p:oleObj name="Equation" r:id="rId9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4" y="1269"/>
                          <a:ext cx="114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32368" name="Line 16"/>
            <p:cNvSpPr>
              <a:spLocks noChangeShapeType="1"/>
            </p:cNvSpPr>
            <p:nvPr/>
          </p:nvSpPr>
          <p:spPr bwMode="auto">
            <a:xfrm>
              <a:off x="1598" y="2034"/>
              <a:ext cx="0" cy="144"/>
            </a:xfrm>
            <a:prstGeom prst="lin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32369" name="Line 17"/>
            <p:cNvSpPr>
              <a:spLocks noChangeShapeType="1"/>
            </p:cNvSpPr>
            <p:nvPr/>
          </p:nvSpPr>
          <p:spPr bwMode="auto">
            <a:xfrm rot="10800000" flipH="1">
              <a:off x="1667" y="1364"/>
              <a:ext cx="249" cy="2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32370" name="Text Box 18"/>
            <p:cNvSpPr txBox="1">
              <a:spLocks noChangeArrowheads="1"/>
            </p:cNvSpPr>
            <p:nvPr/>
          </p:nvSpPr>
          <p:spPr bwMode="auto">
            <a:xfrm>
              <a:off x="1880" y="1316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>
                  <a:solidFill>
                    <a:srgbClr val="FF0000"/>
                  </a:solidFill>
                  <a:cs typeface="Times New Roman" pitchFamily="18" charset="0"/>
                </a:rPr>
                <a:t>σ</a:t>
              </a:r>
              <a:r>
                <a:rPr lang="fr-FR" baseline="-250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  <a:endParaRPr lang="el-GR" baseline="-2500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532371" name="Text Box 19"/>
            <p:cNvSpPr txBox="1">
              <a:spLocks noChangeArrowheads="1"/>
            </p:cNvSpPr>
            <p:nvPr/>
          </p:nvSpPr>
          <p:spPr bwMode="auto">
            <a:xfrm>
              <a:off x="1880" y="1571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>
                  <a:solidFill>
                    <a:srgbClr val="0000FF"/>
                  </a:solidFill>
                  <a:cs typeface="Times New Roman" pitchFamily="18" charset="0"/>
                </a:rPr>
                <a:t>σ</a:t>
              </a:r>
              <a:r>
                <a:rPr lang="fr-FR" baseline="-25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l-GR" baseline="-250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2532372" name="Text Box 20"/>
            <p:cNvSpPr txBox="1">
              <a:spLocks noChangeArrowheads="1"/>
            </p:cNvSpPr>
            <p:nvPr/>
          </p:nvSpPr>
          <p:spPr bwMode="auto">
            <a:xfrm>
              <a:off x="1611" y="2056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>
                  <a:solidFill>
                    <a:srgbClr val="336600"/>
                  </a:solidFill>
                  <a:cs typeface="Times New Roman" pitchFamily="18" charset="0"/>
                </a:rPr>
                <a:t>σ</a:t>
              </a:r>
              <a:r>
                <a:rPr lang="fr-FR" baseline="-25000">
                  <a:solidFill>
                    <a:srgbClr val="336600"/>
                  </a:solidFill>
                  <a:cs typeface="Times New Roman" pitchFamily="18" charset="0"/>
                </a:rPr>
                <a:t>3</a:t>
              </a:r>
              <a:endParaRPr lang="el-GR" baseline="-25000">
                <a:solidFill>
                  <a:srgbClr val="336600"/>
                </a:solidFill>
                <a:cs typeface="Times New Roman" pitchFamily="18" charset="0"/>
              </a:endParaRPr>
            </a:p>
          </p:txBody>
        </p:sp>
        <p:sp>
          <p:nvSpPr>
            <p:cNvPr id="2532373" name="AutoShape 21"/>
            <p:cNvSpPr>
              <a:spLocks noChangeArrowheads="1"/>
            </p:cNvSpPr>
            <p:nvPr/>
          </p:nvSpPr>
          <p:spPr bwMode="auto">
            <a:xfrm>
              <a:off x="1353" y="1509"/>
              <a:ext cx="531" cy="531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2532374" name="Line 22"/>
            <p:cNvSpPr>
              <a:spLocks noChangeShapeType="1"/>
            </p:cNvSpPr>
            <p:nvPr/>
          </p:nvSpPr>
          <p:spPr bwMode="auto">
            <a:xfrm flipV="1">
              <a:off x="1611" y="1425"/>
              <a:ext cx="0" cy="144"/>
            </a:xfrm>
            <a:prstGeom prst="line">
              <a:avLst/>
            </a:prstGeom>
            <a:noFill/>
            <a:ln w="19050">
              <a:solidFill>
                <a:srgbClr val="33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32375" name="Line 23"/>
            <p:cNvSpPr>
              <a:spLocks noChangeShapeType="1"/>
            </p:cNvSpPr>
            <p:nvPr/>
          </p:nvSpPr>
          <p:spPr bwMode="auto">
            <a:xfrm flipH="1">
              <a:off x="1275" y="1832"/>
              <a:ext cx="249" cy="2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2532376" name="Line 24"/>
            <p:cNvSpPr>
              <a:spLocks noChangeShapeType="1"/>
            </p:cNvSpPr>
            <p:nvPr/>
          </p:nvSpPr>
          <p:spPr bwMode="auto">
            <a:xfrm>
              <a:off x="1826" y="1771"/>
              <a:ext cx="23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</p:grpSp>
      <p:graphicFrame>
        <p:nvGraphicFramePr>
          <p:cNvPr id="25323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21635"/>
              </p:ext>
            </p:extLst>
          </p:nvPr>
        </p:nvGraphicFramePr>
        <p:xfrm>
          <a:off x="1691822" y="3487056"/>
          <a:ext cx="5033963" cy="1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7" name="Equation" r:id="rId11" imgW="4165560" imgH="1206360" progId="Equation.DSMT4">
                  <p:embed/>
                </p:oleObj>
              </mc:Choice>
              <mc:Fallback>
                <p:oleObj name="Equation" r:id="rId11" imgW="416556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822" y="3487056"/>
                        <a:ext cx="5033963" cy="1447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238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45804"/>
              </p:ext>
            </p:extLst>
          </p:nvPr>
        </p:nvGraphicFramePr>
        <p:xfrm>
          <a:off x="2913063" y="5330825"/>
          <a:ext cx="15795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8" name="Equation" r:id="rId13" imgW="1307880" imgH="393480" progId="Equation.DSMT4">
                  <p:embed/>
                </p:oleObj>
              </mc:Choice>
              <mc:Fallback>
                <p:oleObj name="Equation" r:id="rId13" imgW="130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5330825"/>
                        <a:ext cx="1579562" cy="473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238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90884"/>
              </p:ext>
            </p:extLst>
          </p:nvPr>
        </p:nvGraphicFramePr>
        <p:xfrm>
          <a:off x="2895600" y="6035221"/>
          <a:ext cx="1612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89" name="Equation" r:id="rId15" imgW="1333440" imgH="393480" progId="Equation.DSMT4">
                  <p:embed/>
                </p:oleObj>
              </mc:Choice>
              <mc:Fallback>
                <p:oleObj name="Equation" r:id="rId15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35221"/>
                        <a:ext cx="1612900" cy="473075"/>
                      </a:xfrm>
                      <a:prstGeom prst="rect">
                        <a:avLst/>
                      </a:prstGeom>
                      <a:noFill/>
                      <a:ln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2382" name="Text Box 30"/>
          <p:cNvSpPr txBox="1">
            <a:spLocks noChangeArrowheads="1"/>
          </p:cNvSpPr>
          <p:nvPr/>
        </p:nvSpPr>
        <p:spPr bwMode="auto">
          <a:xfrm>
            <a:off x="4900613" y="5400675"/>
            <a:ext cx="224918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Arial" charset="0"/>
              </a:rPr>
              <a:t>Loi de Hooke avec E,</a:t>
            </a:r>
            <a:r>
              <a:rPr lang="el-GR" b="1" dirty="0">
                <a:latin typeface="Calibri" panose="020F0502020204030204" pitchFamily="34" charset="0"/>
                <a:ea typeface="Lucida Sans Unicode" pitchFamily="34" charset="0"/>
                <a:cs typeface="Lucida Sans Unicode" pitchFamily="34" charset="0"/>
              </a:rPr>
              <a:t>υ</a:t>
            </a:r>
          </a:p>
        </p:txBody>
      </p:sp>
      <p:sp>
        <p:nvSpPr>
          <p:cNvPr id="4" name="ZoneTexte 3"/>
          <p:cNvSpPr txBox="1"/>
          <p:nvPr/>
        </p:nvSpPr>
        <p:spPr>
          <a:xfrm flipH="1">
            <a:off x="240506" y="5384284"/>
            <a:ext cx="2328863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</a:rPr>
              <a:t>Ecriture matricielle</a:t>
            </a:r>
          </a:p>
        </p:txBody>
      </p:sp>
      <p:sp>
        <p:nvSpPr>
          <p:cNvPr id="32" name="ZoneTexte 31"/>
          <p:cNvSpPr txBox="1"/>
          <p:nvPr/>
        </p:nvSpPr>
        <p:spPr>
          <a:xfrm flipH="1">
            <a:off x="240506" y="6055694"/>
            <a:ext cx="232886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</a:rPr>
              <a:t>Ecriture </a:t>
            </a:r>
            <a:r>
              <a:rPr lang="fr-FR" dirty="0" smtClean="0">
                <a:latin typeface="Calibri" panose="020F0502020204030204" pitchFamily="34" charset="0"/>
              </a:rPr>
              <a:t>indicielle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/>
              <a:t>Loi de Hooke 3D : remarques</a:t>
            </a:r>
            <a:endParaRPr lang="el-GR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</a:p>
          <a:p>
            <a:pPr lvl="1"/>
            <a:r>
              <a:rPr lang="fr-FR" dirty="0" smtClean="0"/>
              <a:t>Loi </a:t>
            </a:r>
            <a:r>
              <a:rPr lang="fr-FR" dirty="0"/>
              <a:t>de comportement 3D des </a:t>
            </a:r>
            <a:r>
              <a:rPr lang="fr-FR" b="1" dirty="0"/>
              <a:t>solides élastiques isotropes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Démontrée dans les axes principaux mais rien n’empêche de changer de base</a:t>
            </a:r>
          </a:p>
          <a:p>
            <a:pPr marL="457200" lvl="1" indent="0">
              <a:buNone/>
            </a:pPr>
            <a:r>
              <a:rPr lang="fr-FR" dirty="0">
                <a:sym typeface="Wingdings" pitchFamily="2" charset="2"/>
              </a:rPr>
              <a:t> Valable dans n’importe quelle base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2 paramètres E, </a:t>
            </a:r>
            <a:r>
              <a:rPr lang="el-GR" dirty="0"/>
              <a:t>υ</a:t>
            </a:r>
            <a:r>
              <a:rPr lang="fr-FR" dirty="0"/>
              <a:t> suffisent : comme en 1D, un essai de traction simple suffisant.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Correspond à un grand nombre de problèmes courants : un grande majorité des solides sont élastiques à faible contrainte.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Si contrainte &gt; limite élastique </a:t>
            </a:r>
            <a:r>
              <a:rPr lang="fr-FR" dirty="0" smtClean="0"/>
              <a:t>… </a:t>
            </a:r>
            <a:r>
              <a:rPr lang="fr-FR" dirty="0"/>
              <a:t>loi de Hooke fausse.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Il existe des solides anisotropes (ex : bois) : E, </a:t>
            </a:r>
            <a:r>
              <a:rPr lang="el-GR" dirty="0"/>
              <a:t>υ</a:t>
            </a:r>
            <a:r>
              <a:rPr lang="fr-FR" dirty="0"/>
              <a:t> dépendent de la direction.</a:t>
            </a:r>
          </a:p>
          <a:p>
            <a:pPr marL="457200" lvl="1" indent="0">
              <a:buNone/>
              <a:tabLst>
                <a:tab pos="711200" algn="l"/>
              </a:tabLst>
            </a:pPr>
            <a:r>
              <a:rPr lang="fr-FR" dirty="0" smtClean="0"/>
              <a:t>	Ce </a:t>
            </a:r>
            <a:r>
              <a:rPr lang="fr-FR" dirty="0"/>
              <a:t>que l’on va voir sous une autre approche, plus générale…	</a:t>
            </a:r>
          </a:p>
          <a:p>
            <a:pPr lvl="1"/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33381" name="Rectangle 5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IV– Elasticité linéaire	2 –  </a:t>
            </a:r>
            <a:r>
              <a:rPr lang="fr-FR" dirty="0" smtClean="0"/>
              <a:t>3D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 smtClean="0"/>
              <a:t>Elasticité anisotrope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Elasticité anisotrope, cas général</a:t>
            </a:r>
            <a:endParaRPr lang="fr-FR" dirty="0"/>
          </a:p>
          <a:p>
            <a:endParaRPr lang="fr-FR" dirty="0"/>
          </a:p>
          <a:p>
            <a:pPr lvl="1">
              <a:buFontTx/>
              <a:buNone/>
            </a:pPr>
            <a:r>
              <a:rPr lang="fr-FR" dirty="0"/>
              <a:t>					 </a:t>
            </a:r>
            <a:r>
              <a:rPr lang="fr-FR" dirty="0" smtClean="0"/>
              <a:t>  soit </a:t>
            </a:r>
            <a:r>
              <a:rPr lang="fr-FR" dirty="0"/>
              <a:t>9x9 = 81 coefficients !!</a:t>
            </a:r>
          </a:p>
          <a:p>
            <a:endParaRPr lang="fr-FR" dirty="0"/>
          </a:p>
          <a:p>
            <a:pPr marL="457200" lvl="1" indent="0">
              <a:buNone/>
            </a:pPr>
            <a:r>
              <a:rPr lang="fr-FR" dirty="0"/>
              <a:t>Mais des simplifications… au maximum 21 </a:t>
            </a:r>
            <a:r>
              <a:rPr lang="fr-FR" dirty="0" err="1"/>
              <a:t>coeff</a:t>
            </a:r>
            <a:r>
              <a:rPr lang="fr-FR" dirty="0"/>
              <a:t>. indépendants</a:t>
            </a:r>
            <a:r>
              <a:rPr lang="fr-FR" dirty="0" smtClean="0"/>
              <a:t>. C’est </a:t>
            </a:r>
            <a:r>
              <a:rPr lang="fr-FR" dirty="0"/>
              <a:t>le cas du plus grand degré d’anisotropie possible.</a:t>
            </a:r>
          </a:p>
          <a:p>
            <a:endParaRPr lang="fr-FR" dirty="0"/>
          </a:p>
          <a:p>
            <a:r>
              <a:rPr lang="fr-FR" dirty="0" smtClean="0"/>
              <a:t>Elasticité, cas isotrope et coefficients de Lamé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On </a:t>
            </a:r>
            <a:r>
              <a:rPr lang="fr-FR" dirty="0"/>
              <a:t>montre qu’il y a 2 </a:t>
            </a:r>
            <a:r>
              <a:rPr lang="fr-FR" dirty="0" err="1"/>
              <a:t>coeff</a:t>
            </a:r>
            <a:r>
              <a:rPr lang="fr-FR" dirty="0"/>
              <a:t>. indépendants et que cela mène à :</a:t>
            </a:r>
          </a:p>
          <a:p>
            <a:endParaRPr lang="fr-FR" dirty="0"/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34403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IV– Elasticité linéaire	2 –  </a:t>
            </a:r>
            <a:r>
              <a:rPr lang="fr-FR" dirty="0" smtClean="0"/>
              <a:t>3D</a:t>
            </a:r>
            <a:endParaRPr lang="fr-FR" dirty="0"/>
          </a:p>
        </p:txBody>
      </p:sp>
      <p:graphicFrame>
        <p:nvGraphicFramePr>
          <p:cNvPr id="2534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81816"/>
              </p:ext>
            </p:extLst>
          </p:nvPr>
        </p:nvGraphicFramePr>
        <p:xfrm>
          <a:off x="574222" y="1674813"/>
          <a:ext cx="18256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42" name="Equation" r:id="rId3" imgW="1511280" imgH="406080" progId="Equation.DSMT4">
                  <p:embed/>
                </p:oleObj>
              </mc:Choice>
              <mc:Fallback>
                <p:oleObj name="Equation" r:id="rId3" imgW="1511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22" y="1674813"/>
                        <a:ext cx="18256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44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704433"/>
              </p:ext>
            </p:extLst>
          </p:nvPr>
        </p:nvGraphicFramePr>
        <p:xfrm>
          <a:off x="4572000" y="4241800"/>
          <a:ext cx="3098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43" name="Equation" r:id="rId5" imgW="2565360" imgH="914400" progId="Equation.DSMT4">
                  <p:embed/>
                </p:oleObj>
              </mc:Choice>
              <mc:Fallback>
                <p:oleObj name="Equation" r:id="rId5" imgW="25653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41800"/>
                        <a:ext cx="3098800" cy="1101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4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90648"/>
              </p:ext>
            </p:extLst>
          </p:nvPr>
        </p:nvGraphicFramePr>
        <p:xfrm>
          <a:off x="4572000" y="6026150"/>
          <a:ext cx="874712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44" name="Equation" r:id="rId7" imgW="723600" imgH="164880" progId="Equation.DSMT4">
                  <p:embed/>
                </p:oleObj>
              </mc:Choice>
              <mc:Fallback>
                <p:oleObj name="Equation" r:id="rId7" imgW="723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026150"/>
                        <a:ext cx="874712" cy="200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4410" name="Text Box 10"/>
          <p:cNvSpPr txBox="1">
            <a:spLocks noChangeArrowheads="1"/>
          </p:cNvSpPr>
          <p:nvPr/>
        </p:nvSpPr>
        <p:spPr bwMode="auto">
          <a:xfrm>
            <a:off x="574222" y="5864715"/>
            <a:ext cx="261257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Arial" charset="0"/>
              </a:rPr>
              <a:t>λ</a:t>
            </a:r>
            <a:r>
              <a:rPr lang="fr-FR" sz="1600" dirty="0">
                <a:latin typeface="Calibri" panose="020F0502020204030204" pitchFamily="34" charset="0"/>
                <a:cs typeface="Arial" charset="0"/>
              </a:rPr>
              <a:t> et </a:t>
            </a:r>
            <a:r>
              <a:rPr lang="el-GR" sz="1600" dirty="0">
                <a:latin typeface="Calibri" panose="020F0502020204030204" pitchFamily="34" charset="0"/>
                <a:cs typeface="Arial" charset="0"/>
              </a:rPr>
              <a:t>μ</a:t>
            </a:r>
            <a:r>
              <a:rPr lang="fr-FR" sz="1600" dirty="0">
                <a:latin typeface="Calibri" panose="020F0502020204030204" pitchFamily="34" charset="0"/>
                <a:cs typeface="Arial" charset="0"/>
              </a:rPr>
              <a:t> sont </a:t>
            </a:r>
            <a:r>
              <a:rPr lang="fr-FR" sz="1600" dirty="0" smtClean="0">
                <a:latin typeface="Calibri" panose="020F0502020204030204" pitchFamily="34" charset="0"/>
                <a:cs typeface="Arial" charset="0"/>
              </a:rPr>
              <a:t>les </a:t>
            </a:r>
            <a:r>
              <a:rPr lang="fr-FR" sz="1600" b="1" dirty="0" smtClean="0">
                <a:latin typeface="Calibri" panose="020F0502020204030204" pitchFamily="34" charset="0"/>
                <a:cs typeface="Arial" charset="0"/>
              </a:rPr>
              <a:t>coefficients </a:t>
            </a:r>
            <a:r>
              <a:rPr lang="fr-FR" sz="1600" b="1" dirty="0">
                <a:latin typeface="Calibri" panose="020F0502020204030204" pitchFamily="34" charset="0"/>
                <a:cs typeface="Arial" charset="0"/>
              </a:rPr>
              <a:t>de </a:t>
            </a:r>
            <a:r>
              <a:rPr lang="fr-FR" sz="1600" b="1" dirty="0" smtClean="0">
                <a:latin typeface="Calibri" panose="020F0502020204030204" pitchFamily="34" charset="0"/>
                <a:cs typeface="Arial" charset="0"/>
              </a:rPr>
              <a:t>Lamé</a:t>
            </a:r>
            <a:r>
              <a:rPr lang="fr-FR" sz="1600" dirty="0" smtClean="0">
                <a:latin typeface="Calibri" panose="020F0502020204030204" pitchFamily="34" charset="0"/>
                <a:cs typeface="Arial" charset="0"/>
              </a:rPr>
              <a:t> du </a:t>
            </a:r>
            <a:r>
              <a:rPr lang="fr-FR" sz="1600" dirty="0">
                <a:latin typeface="Calibri" panose="020F0502020204030204" pitchFamily="34" charset="0"/>
                <a:cs typeface="Arial" charset="0"/>
              </a:rPr>
              <a:t>matériau</a:t>
            </a:r>
            <a:endParaRPr lang="el-GR" sz="16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534411" name="Text Box 11"/>
          <p:cNvSpPr txBox="1">
            <a:spLocks noChangeArrowheads="1"/>
          </p:cNvSpPr>
          <p:nvPr/>
        </p:nvSpPr>
        <p:spPr bwMode="auto">
          <a:xfrm>
            <a:off x="574222" y="4606471"/>
            <a:ext cx="3290301" cy="37151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Arial" charset="0"/>
              </a:rPr>
              <a:t>Forme inverse de la loi de Hooke</a:t>
            </a:r>
            <a:endParaRPr lang="el-GR" b="1" dirty="0"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25344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82447"/>
              </p:ext>
            </p:extLst>
          </p:nvPr>
        </p:nvGraphicFramePr>
        <p:xfrm>
          <a:off x="4572000" y="5465763"/>
          <a:ext cx="142716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45" name="Equation" r:id="rId9" imgW="1180800" imgH="228600" progId="Equation.DSMT4">
                  <p:embed/>
                </p:oleObj>
              </mc:Choice>
              <mc:Fallback>
                <p:oleObj name="Equation" r:id="rId9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65763"/>
                        <a:ext cx="1427162" cy="274637"/>
                      </a:xfrm>
                      <a:prstGeom prst="rect">
                        <a:avLst/>
                      </a:prstGeom>
                      <a:noFill/>
                      <a:ln w="190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7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fr-FR" dirty="0"/>
              <a:t>Notation </a:t>
            </a:r>
            <a:r>
              <a:rPr lang="fr-FR" dirty="0" smtClean="0"/>
              <a:t>vectorielle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Problématique… représenter le tenseur d’élasticité </a:t>
            </a:r>
          </a:p>
          <a:p>
            <a:pPr lvl="3"/>
            <a:endParaRPr lang="fr-FR" dirty="0"/>
          </a:p>
          <a:p>
            <a:pPr lvl="1">
              <a:buFontTx/>
              <a:buNone/>
            </a:pPr>
            <a:r>
              <a:rPr lang="fr-FR" dirty="0"/>
              <a:t>On profite des symétries </a:t>
            </a:r>
            <a:r>
              <a:rPr lang="fr-FR" dirty="0" smtClean="0"/>
              <a:t>de            </a:t>
            </a:r>
            <a:r>
              <a:rPr lang="fr-FR" dirty="0"/>
              <a:t>pour introduire une nouvelle notation : </a:t>
            </a:r>
            <a:endParaRPr lang="fr-FR" dirty="0" smtClean="0"/>
          </a:p>
          <a:p>
            <a:pPr lvl="1">
              <a:buFontTx/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fr-FR" smtClean="0"/>
              <a:t>Pierre BADEL - EMSE</a:t>
            </a:r>
            <a:endParaRPr lang="fr-FR"/>
          </a:p>
        </p:txBody>
      </p:sp>
      <p:sp>
        <p:nvSpPr>
          <p:cNvPr id="2535428" name="Rectangle 4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IV– Elasticité linéaire	2 –  </a:t>
            </a:r>
            <a:r>
              <a:rPr lang="fr-FR" dirty="0" smtClean="0"/>
              <a:t>3D</a:t>
            </a:r>
            <a:endParaRPr lang="fr-FR" dirty="0"/>
          </a:p>
        </p:txBody>
      </p:sp>
      <p:graphicFrame>
        <p:nvGraphicFramePr>
          <p:cNvPr id="2535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170617"/>
              </p:ext>
            </p:extLst>
          </p:nvPr>
        </p:nvGraphicFramePr>
        <p:xfrm>
          <a:off x="5881460" y="1059997"/>
          <a:ext cx="202752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2" name="Equation" r:id="rId3" imgW="126720" imgH="291960" progId="Equation.DSMT4">
                  <p:embed/>
                </p:oleObj>
              </mc:Choice>
              <mc:Fallback>
                <p:oleObj name="Equation" r:id="rId3" imgW="126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460" y="1059997"/>
                        <a:ext cx="202752" cy="467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5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3228"/>
              </p:ext>
            </p:extLst>
          </p:nvPr>
        </p:nvGraphicFramePr>
        <p:xfrm>
          <a:off x="2854892" y="1662565"/>
          <a:ext cx="568512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3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892" y="1662565"/>
                        <a:ext cx="568512" cy="32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5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386855"/>
              </p:ext>
            </p:extLst>
          </p:nvPr>
        </p:nvGraphicFramePr>
        <p:xfrm>
          <a:off x="2138363" y="2841625"/>
          <a:ext cx="49974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4" name="Equation" r:id="rId7" imgW="4140000" imgH="1371600" progId="Equation.DSMT4">
                  <p:embed/>
                </p:oleObj>
              </mc:Choice>
              <mc:Fallback>
                <p:oleObj name="Equation" r:id="rId7" imgW="41400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841625"/>
                        <a:ext cx="49974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54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750482"/>
              </p:ext>
            </p:extLst>
          </p:nvPr>
        </p:nvGraphicFramePr>
        <p:xfrm>
          <a:off x="3423404" y="4627563"/>
          <a:ext cx="45529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65" name="Equation" r:id="rId9" imgW="3771720" imgH="1574640" progId="Equation.DSMT4">
                  <p:embed/>
                </p:oleObj>
              </mc:Choice>
              <mc:Fallback>
                <p:oleObj name="Equation" r:id="rId9" imgW="37717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404" y="4627563"/>
                        <a:ext cx="455295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451772" y="2131761"/>
            <a:ext cx="4240456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lvl="1" indent="0"/>
            <a:r>
              <a:rPr lang="fr-FR" b="1" dirty="0">
                <a:latin typeface="Calibri" panose="020F0502020204030204" pitchFamily="34" charset="0"/>
              </a:rPr>
              <a:t>Notation de Voigt (ou notation vectorielle</a:t>
            </a:r>
            <a:r>
              <a:rPr lang="fr-FR" b="1" dirty="0" smtClean="0">
                <a:latin typeface="Calibri" panose="020F0502020204030204" pitchFamily="34" charset="0"/>
              </a:rPr>
              <a:t>)</a:t>
            </a:r>
            <a:endParaRPr lang="fr-F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Bibliographie</a:t>
            </a:r>
            <a:endParaRPr lang="fr-FR"/>
          </a:p>
        </p:txBody>
      </p:sp>
      <p:sp>
        <p:nvSpPr>
          <p:cNvPr id="25600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/>
              <a:t>Interesting</a:t>
            </a:r>
            <a:r>
              <a:rPr lang="fr-FR" dirty="0"/>
              <a:t> </a:t>
            </a:r>
            <a:r>
              <a:rPr lang="fr-FR" dirty="0" err="1"/>
              <a:t>references</a:t>
            </a:r>
            <a:endParaRPr lang="fr-FR" dirty="0"/>
          </a:p>
          <a:p>
            <a:pPr lvl="1"/>
            <a:r>
              <a:rPr lang="fr-FR" dirty="0"/>
              <a:t>[</a:t>
            </a:r>
            <a:r>
              <a:rPr lang="fr-FR" dirty="0" err="1"/>
              <a:t>Sidoroff</a:t>
            </a:r>
            <a:r>
              <a:rPr lang="fr-FR" dirty="0"/>
              <a:t> F, Cours sur les « grandes déformations », rapport Gréco 51/1982, http://sitasido.ec-lyon.fr et http://perso.ec-lyon.fr/francois.sidoroff]</a:t>
            </a:r>
          </a:p>
          <a:p>
            <a:pPr lvl="1"/>
            <a:r>
              <a:rPr lang="fr-FR" dirty="0"/>
              <a:t>[</a:t>
            </a:r>
            <a:r>
              <a:rPr lang="fr-FR" dirty="0" err="1"/>
              <a:t>Basar</a:t>
            </a:r>
            <a:r>
              <a:rPr lang="fr-FR" dirty="0"/>
              <a:t> Y, </a:t>
            </a:r>
            <a:r>
              <a:rPr lang="fr-FR" dirty="0" err="1"/>
              <a:t>Weichert</a:t>
            </a:r>
            <a:r>
              <a:rPr lang="fr-FR" dirty="0"/>
              <a:t> D, </a:t>
            </a:r>
            <a:r>
              <a:rPr lang="fr-FR" dirty="0" err="1"/>
              <a:t>Nonlinear</a:t>
            </a:r>
            <a:r>
              <a:rPr lang="fr-FR" dirty="0"/>
              <a:t> continuum </a:t>
            </a:r>
            <a:r>
              <a:rPr lang="fr-FR" dirty="0" err="1"/>
              <a:t>mechanics</a:t>
            </a:r>
            <a:r>
              <a:rPr lang="fr-FR" dirty="0"/>
              <a:t> of </a:t>
            </a:r>
            <a:r>
              <a:rPr lang="fr-FR" dirty="0" err="1"/>
              <a:t>solids</a:t>
            </a:r>
            <a:r>
              <a:rPr lang="fr-FR" dirty="0"/>
              <a:t>, Springer]</a:t>
            </a:r>
          </a:p>
          <a:p>
            <a:pPr lvl="1"/>
            <a:r>
              <a:rPr lang="fr-FR" dirty="0"/>
              <a:t>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 – </a:t>
            </a:r>
            <a:r>
              <a:rPr lang="fr-FR" dirty="0" smtClean="0"/>
              <a:t>Introduction</a:t>
            </a:r>
            <a:r>
              <a:rPr lang="fr-FR" dirty="0"/>
              <a:t>	</a:t>
            </a:r>
            <a:r>
              <a:rPr lang="fr-FR" dirty="0" smtClean="0"/>
              <a:t>Solide rigide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Repérage d’un solide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Soient </a:t>
            </a:r>
            <a:r>
              <a:rPr lang="fr-FR" dirty="0"/>
              <a:t>2 solides S</a:t>
            </a:r>
            <a:r>
              <a:rPr lang="fr-FR" baseline="-25000" dirty="0"/>
              <a:t>0</a:t>
            </a:r>
            <a:r>
              <a:rPr lang="fr-FR" dirty="0"/>
              <a:t> et S</a:t>
            </a:r>
            <a:r>
              <a:rPr lang="fr-FR" baseline="-25000" dirty="0"/>
              <a:t>1</a:t>
            </a:r>
            <a:r>
              <a:rPr lang="fr-FR" dirty="0"/>
              <a:t> </a:t>
            </a:r>
            <a:r>
              <a:rPr lang="fr-FR" dirty="0" smtClean="0"/>
              <a:t>indéformables. </a:t>
            </a:r>
          </a:p>
          <a:p>
            <a:pPr marL="457200" lvl="1" indent="0">
              <a:buNone/>
              <a:tabLst>
                <a:tab pos="712788" algn="l"/>
              </a:tabLst>
            </a:pPr>
            <a:r>
              <a:rPr lang="fr-FR" dirty="0"/>
              <a:t>	</a:t>
            </a:r>
            <a:r>
              <a:rPr lang="fr-FR" dirty="0" smtClean="0"/>
              <a:t>On </a:t>
            </a:r>
            <a:r>
              <a:rPr lang="fr-FR" dirty="0"/>
              <a:t>peut associer un repère R</a:t>
            </a:r>
            <a:r>
              <a:rPr lang="fr-FR" baseline="-25000" dirty="0"/>
              <a:t>0</a:t>
            </a:r>
            <a:r>
              <a:rPr lang="fr-FR" dirty="0"/>
              <a:t> et R</a:t>
            </a:r>
            <a:r>
              <a:rPr lang="fr-FR" baseline="-25000" dirty="0"/>
              <a:t>1</a:t>
            </a:r>
            <a:r>
              <a:rPr lang="fr-FR" dirty="0"/>
              <a:t> à chacun </a:t>
            </a:r>
            <a:endParaRPr lang="fr-FR" dirty="0" smtClean="0"/>
          </a:p>
          <a:p>
            <a:pPr marL="457200" lvl="1" indent="0">
              <a:buNone/>
              <a:tabLst>
                <a:tab pos="712788" algn="l"/>
              </a:tabLst>
            </a:pPr>
            <a:r>
              <a:rPr lang="fr-FR" dirty="0"/>
              <a:t>	</a:t>
            </a:r>
            <a:r>
              <a:rPr lang="fr-FR" dirty="0" smtClean="0"/>
              <a:t>( </a:t>
            </a:r>
            <a:r>
              <a:rPr lang="fr-FR" dirty="0"/>
              <a:t>= 1 point + 1 base).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Relativement </a:t>
            </a:r>
            <a:r>
              <a:rPr lang="fr-FR" dirty="0"/>
              <a:t>à R</a:t>
            </a:r>
            <a:r>
              <a:rPr lang="fr-FR" baseline="-25000" dirty="0"/>
              <a:t>0</a:t>
            </a:r>
            <a:r>
              <a:rPr lang="fr-FR" dirty="0"/>
              <a:t> :</a:t>
            </a:r>
          </a:p>
          <a:p>
            <a:pPr lvl="2"/>
            <a:r>
              <a:rPr lang="fr-FR" dirty="0" smtClean="0"/>
              <a:t>3 </a:t>
            </a:r>
            <a:r>
              <a:rPr lang="fr-FR" dirty="0"/>
              <a:t>paramètres de positionnement d’1 point : </a:t>
            </a:r>
          </a:p>
          <a:p>
            <a:pPr lvl="2"/>
            <a:r>
              <a:rPr lang="fr-FR" dirty="0"/>
              <a:t>3 paramètres de positionnement d’1 base / l’autre :	par </a:t>
            </a:r>
            <a:r>
              <a:rPr lang="fr-FR" dirty="0" smtClean="0"/>
              <a:t>exemple, les </a:t>
            </a:r>
            <a:r>
              <a:rPr lang="fr-FR" dirty="0"/>
              <a:t>angles d’Euler.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Description du mouvement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Variation de position entre 2 configurations.</a:t>
            </a:r>
            <a:endParaRPr lang="fr-FR" dirty="0"/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887912" y="1231106"/>
            <a:ext cx="3863975" cy="1874837"/>
            <a:chOff x="1186" y="1136"/>
            <a:chExt cx="2434" cy="1181"/>
          </a:xfrm>
        </p:grpSpPr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298" y="1549"/>
              <a:ext cx="587" cy="768"/>
            </a:xfrm>
            <a:custGeom>
              <a:avLst/>
              <a:gdLst>
                <a:gd name="T0" fmla="*/ 213 w 420"/>
                <a:gd name="T1" fmla="*/ 0 h 601"/>
                <a:gd name="T2" fmla="*/ 21 w 420"/>
                <a:gd name="T3" fmla="*/ 163 h 601"/>
                <a:gd name="T4" fmla="*/ 341 w 420"/>
                <a:gd name="T5" fmla="*/ 583 h 601"/>
                <a:gd name="T6" fmla="*/ 420 w 420"/>
                <a:gd name="T7" fmla="*/ 57 h 601"/>
                <a:gd name="T8" fmla="*/ 213 w 420"/>
                <a:gd name="T9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601">
                  <a:moveTo>
                    <a:pt x="213" y="0"/>
                  </a:moveTo>
                  <a:cubicBezTo>
                    <a:pt x="106" y="33"/>
                    <a:pt x="0" y="66"/>
                    <a:pt x="21" y="163"/>
                  </a:cubicBezTo>
                  <a:cubicBezTo>
                    <a:pt x="42" y="260"/>
                    <a:pt x="275" y="601"/>
                    <a:pt x="341" y="583"/>
                  </a:cubicBezTo>
                  <a:cubicBezTo>
                    <a:pt x="407" y="565"/>
                    <a:pt x="413" y="311"/>
                    <a:pt x="420" y="57"/>
                  </a:cubicBezTo>
                  <a:cubicBezTo>
                    <a:pt x="420" y="57"/>
                    <a:pt x="213" y="0"/>
                    <a:pt x="2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608" y="2074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>
                  <a:solidFill>
                    <a:srgbClr val="000000"/>
                  </a:solidFill>
                </a:rPr>
                <a:t>S</a:t>
              </a:r>
              <a:r>
                <a:rPr lang="fr-FR" altLang="fr-FR" sz="1600" baseline="-25000">
                  <a:solidFill>
                    <a:srgbClr val="000000"/>
                  </a:solidFill>
                </a:rPr>
                <a:t>0</a:t>
              </a:r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2602" y="1206"/>
              <a:ext cx="1018" cy="824"/>
              <a:chOff x="2602" y="1206"/>
              <a:chExt cx="1018" cy="824"/>
            </a:xfrm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2602" y="1206"/>
                <a:ext cx="1018" cy="824"/>
              </a:xfrm>
              <a:custGeom>
                <a:avLst/>
                <a:gdLst>
                  <a:gd name="T0" fmla="*/ 203 w 1551"/>
                  <a:gd name="T1" fmla="*/ 223 h 1256"/>
                  <a:gd name="T2" fmla="*/ 1176 w 1551"/>
                  <a:gd name="T3" fmla="*/ 44 h 1256"/>
                  <a:gd name="T4" fmla="*/ 1534 w 1551"/>
                  <a:gd name="T5" fmla="*/ 488 h 1256"/>
                  <a:gd name="T6" fmla="*/ 1075 w 1551"/>
                  <a:gd name="T7" fmla="*/ 1204 h 1256"/>
                  <a:gd name="T8" fmla="*/ 857 w 1551"/>
                  <a:gd name="T9" fmla="*/ 799 h 1256"/>
                  <a:gd name="T10" fmla="*/ 203 w 1551"/>
                  <a:gd name="T11" fmla="*/ 768 h 1256"/>
                  <a:gd name="T12" fmla="*/ 86 w 1551"/>
                  <a:gd name="T13" fmla="*/ 332 h 1256"/>
                  <a:gd name="T14" fmla="*/ 203 w 1551"/>
                  <a:gd name="T15" fmla="*/ 223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1" h="1256">
                    <a:moveTo>
                      <a:pt x="203" y="223"/>
                    </a:moveTo>
                    <a:cubicBezTo>
                      <a:pt x="274" y="153"/>
                      <a:pt x="954" y="0"/>
                      <a:pt x="1176" y="44"/>
                    </a:cubicBezTo>
                    <a:cubicBezTo>
                      <a:pt x="1398" y="88"/>
                      <a:pt x="1551" y="295"/>
                      <a:pt x="1534" y="488"/>
                    </a:cubicBezTo>
                    <a:cubicBezTo>
                      <a:pt x="1517" y="681"/>
                      <a:pt x="1188" y="1152"/>
                      <a:pt x="1075" y="1204"/>
                    </a:cubicBezTo>
                    <a:cubicBezTo>
                      <a:pt x="962" y="1256"/>
                      <a:pt x="1002" y="872"/>
                      <a:pt x="857" y="799"/>
                    </a:cubicBezTo>
                    <a:cubicBezTo>
                      <a:pt x="712" y="726"/>
                      <a:pt x="331" y="846"/>
                      <a:pt x="203" y="768"/>
                    </a:cubicBezTo>
                    <a:cubicBezTo>
                      <a:pt x="75" y="690"/>
                      <a:pt x="0" y="433"/>
                      <a:pt x="86" y="332"/>
                    </a:cubicBezTo>
                    <a:cubicBezTo>
                      <a:pt x="172" y="231"/>
                      <a:pt x="156" y="277"/>
                      <a:pt x="203" y="2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3226" y="1694"/>
                <a:ext cx="2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600">
                    <a:solidFill>
                      <a:srgbClr val="000000"/>
                    </a:solidFill>
                  </a:rPr>
                  <a:t>S</a:t>
                </a:r>
                <a:r>
                  <a:rPr lang="fr-FR" altLang="fr-FR" sz="1600" baseline="-250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 rot="-1800000">
              <a:off x="2635" y="1211"/>
              <a:ext cx="614" cy="475"/>
              <a:chOff x="2287" y="1344"/>
              <a:chExt cx="1188" cy="919"/>
            </a:xfrm>
          </p:grpSpPr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2881" y="1920"/>
                <a:ext cx="594" cy="3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 flipH="1">
                <a:off x="2287" y="1920"/>
                <a:ext cx="594" cy="3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 flipV="1">
                <a:off x="2881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>
                  <a:solidFill>
                    <a:srgbClr val="000000"/>
                  </a:solidFill>
                </a:endParaRPr>
              </a:p>
            </p:txBody>
          </p:sp>
        </p:grpSp>
        <p:graphicFrame>
          <p:nvGraphicFramePr>
            <p:cNvPr id="12" name="Object 31"/>
            <p:cNvGraphicFramePr>
              <a:graphicFrameLocks noChangeAspect="1"/>
            </p:cNvGraphicFramePr>
            <p:nvPr/>
          </p:nvGraphicFramePr>
          <p:xfrm>
            <a:off x="3260" y="1326"/>
            <a:ext cx="133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17" name="Equation" r:id="rId3" imgW="177480" imgH="228600" progId="Equation.DSMT4">
                    <p:embed/>
                  </p:oleObj>
                </mc:Choice>
                <mc:Fallback>
                  <p:oleObj name="Equation" r:id="rId3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0" y="1326"/>
                          <a:ext cx="133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2"/>
            <p:cNvGraphicFramePr>
              <a:graphicFrameLocks noChangeAspect="1"/>
            </p:cNvGraphicFramePr>
            <p:nvPr/>
          </p:nvGraphicFramePr>
          <p:xfrm>
            <a:off x="2691" y="1713"/>
            <a:ext cx="123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18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1" y="1713"/>
                          <a:ext cx="123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3"/>
            <p:cNvGraphicFramePr>
              <a:graphicFrameLocks noChangeAspect="1"/>
            </p:cNvGraphicFramePr>
            <p:nvPr/>
          </p:nvGraphicFramePr>
          <p:xfrm>
            <a:off x="2700" y="1136"/>
            <a:ext cx="134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19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" y="1136"/>
                          <a:ext cx="134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2906" y="1350"/>
              <a:ext cx="2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200">
                  <a:solidFill>
                    <a:srgbClr val="000000"/>
                  </a:solidFill>
                </a:rPr>
                <a:t>O</a:t>
              </a:r>
              <a:r>
                <a:rPr lang="fr-FR" altLang="fr-FR" sz="1200" baseline="-250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1186" y="1277"/>
              <a:ext cx="915" cy="771"/>
              <a:chOff x="1172" y="1259"/>
              <a:chExt cx="915" cy="771"/>
            </a:xfrm>
          </p:grpSpPr>
          <p:grpSp>
            <p:nvGrpSpPr>
              <p:cNvPr id="18" name="Group 37"/>
              <p:cNvGrpSpPr>
                <a:grpSpLocks/>
              </p:cNvGrpSpPr>
              <p:nvPr/>
            </p:nvGrpSpPr>
            <p:grpSpPr bwMode="auto">
              <a:xfrm>
                <a:off x="1315" y="1431"/>
                <a:ext cx="614" cy="475"/>
                <a:chOff x="2287" y="1344"/>
                <a:chExt cx="1188" cy="919"/>
              </a:xfrm>
            </p:grpSpPr>
            <p:sp>
              <p:nvSpPr>
                <p:cNvPr id="23" name="Line 38"/>
                <p:cNvSpPr>
                  <a:spLocks noChangeShapeType="1"/>
                </p:cNvSpPr>
                <p:nvPr/>
              </p:nvSpPr>
              <p:spPr bwMode="auto">
                <a:xfrm>
                  <a:off x="2881" y="1920"/>
                  <a:ext cx="594" cy="3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287" y="1920"/>
                  <a:ext cx="594" cy="3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881" y="134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600">
                    <a:solidFill>
                      <a:srgbClr val="000000"/>
                    </a:solidFill>
                  </a:endParaRPr>
                </a:p>
              </p:txBody>
            </p:sp>
          </p:grpSp>
          <p:graphicFrame>
            <p:nvGraphicFramePr>
              <p:cNvPr id="19" name="Object 41"/>
              <p:cNvGraphicFramePr>
                <a:graphicFrameLocks noChangeAspect="1"/>
              </p:cNvGraphicFramePr>
              <p:nvPr/>
            </p:nvGraphicFramePr>
            <p:xfrm>
              <a:off x="1935" y="1826"/>
              <a:ext cx="152" cy="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620" name="Equation" r:id="rId9" imgW="203040" imgH="228600" progId="Equation.DSMT4">
                      <p:embed/>
                    </p:oleObj>
                  </mc:Choice>
                  <mc:Fallback>
                    <p:oleObj name="Equation" r:id="rId9" imgW="2030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5" y="1826"/>
                            <a:ext cx="152" cy="1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42"/>
              <p:cNvGraphicFramePr>
                <a:graphicFrameLocks noChangeAspect="1"/>
              </p:cNvGraphicFramePr>
              <p:nvPr/>
            </p:nvGraphicFramePr>
            <p:xfrm>
              <a:off x="1172" y="1858"/>
              <a:ext cx="143" cy="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621" name="Equation" r:id="rId11" imgW="190440" imgH="228600" progId="Equation.DSMT4">
                      <p:embed/>
                    </p:oleObj>
                  </mc:Choice>
                  <mc:Fallback>
                    <p:oleObj name="Equation" r:id="rId11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2" y="1858"/>
                            <a:ext cx="143" cy="1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43"/>
              <p:cNvGraphicFramePr>
                <a:graphicFrameLocks noChangeAspect="1"/>
              </p:cNvGraphicFramePr>
              <p:nvPr/>
            </p:nvGraphicFramePr>
            <p:xfrm>
              <a:off x="1539" y="1259"/>
              <a:ext cx="143" cy="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622" name="Equation" r:id="rId13" imgW="190440" imgH="228600" progId="Equation.DSMT4">
                      <p:embed/>
                    </p:oleObj>
                  </mc:Choice>
                  <mc:Fallback>
                    <p:oleObj name="Equation" r:id="rId13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9" y="1259"/>
                            <a:ext cx="143" cy="1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44"/>
              <p:cNvSpPr txBox="1">
                <a:spLocks noChangeArrowheads="1"/>
              </p:cNvSpPr>
              <p:nvPr/>
            </p:nvSpPr>
            <p:spPr bwMode="auto">
              <a:xfrm>
                <a:off x="1416" y="1608"/>
                <a:ext cx="2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200" dirty="0">
                    <a:solidFill>
                      <a:srgbClr val="000000"/>
                    </a:solidFill>
                  </a:rPr>
                  <a:t>O</a:t>
                </a:r>
                <a:r>
                  <a:rPr lang="fr-FR" altLang="fr-FR" sz="1200" baseline="-250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 flipV="1">
              <a:off x="1636" y="1498"/>
              <a:ext cx="1359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383"/>
              </p:ext>
            </p:extLst>
          </p:nvPr>
        </p:nvGraphicFramePr>
        <p:xfrm>
          <a:off x="4080668" y="3786442"/>
          <a:ext cx="19700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23" name="Equation" r:id="rId15" imgW="1409400" imgH="266400" progId="Equation.DSMT4">
                  <p:embed/>
                </p:oleObj>
              </mc:Choice>
              <mc:Fallback>
                <p:oleObj name="Equation" r:id="rId15" imgW="1409400" imgH="2664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668" y="3786442"/>
                        <a:ext cx="19700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4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52" y="3032029"/>
            <a:ext cx="2133600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0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631"/>
            <a:ext cx="9144000" cy="64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3812"/>
            <a:ext cx="49625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 – </a:t>
            </a:r>
            <a:r>
              <a:rPr lang="fr-FR" dirty="0" smtClean="0"/>
              <a:t>Introduction</a:t>
            </a:r>
            <a:r>
              <a:rPr lang="fr-FR" dirty="0"/>
              <a:t>	</a:t>
            </a:r>
            <a:r>
              <a:rPr lang="fr-FR" dirty="0" smtClean="0"/>
              <a:t>Solide rigide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Description des actions mécaniques sur un solide</a:t>
            </a:r>
          </a:p>
          <a:p>
            <a:endParaRPr lang="fr-FR" dirty="0" smtClean="0"/>
          </a:p>
          <a:p>
            <a:pPr lvl="1">
              <a:tabLst>
                <a:tab pos="1792288" algn="l"/>
              </a:tabLst>
            </a:pPr>
            <a:r>
              <a:rPr lang="fr-FR" b="1" dirty="0"/>
              <a:t>Définition</a:t>
            </a:r>
            <a:r>
              <a:rPr lang="fr-FR" dirty="0"/>
              <a:t> : </a:t>
            </a:r>
            <a:r>
              <a:rPr lang="fr-FR" dirty="0" smtClean="0"/>
              <a:t>	Action </a:t>
            </a:r>
            <a:r>
              <a:rPr lang="fr-FR" dirty="0"/>
              <a:t>mécanique </a:t>
            </a:r>
            <a:r>
              <a:rPr lang="fr-FR" dirty="0" smtClean="0"/>
              <a:t>= toute </a:t>
            </a:r>
            <a:r>
              <a:rPr lang="fr-FR" dirty="0"/>
              <a:t>action pouvant provoquer le mouvement d’un solide </a:t>
            </a:r>
          </a:p>
          <a:p>
            <a:pPr marL="457200" lvl="1" indent="0">
              <a:buNone/>
              <a:tabLst>
                <a:tab pos="1700213" algn="l"/>
              </a:tabLst>
            </a:pPr>
            <a:r>
              <a:rPr lang="fr-FR" dirty="0" smtClean="0"/>
              <a:t>		(ou </a:t>
            </a:r>
            <a:r>
              <a:rPr lang="fr-FR" dirty="0"/>
              <a:t>une </a:t>
            </a:r>
            <a:r>
              <a:rPr lang="fr-FR" dirty="0" smtClean="0"/>
              <a:t>déformation)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b="1" dirty="0" smtClean="0"/>
              <a:t>Classification</a:t>
            </a:r>
            <a:r>
              <a:rPr lang="fr-FR" dirty="0" smtClean="0"/>
              <a:t> des actions mécaniques</a:t>
            </a:r>
          </a:p>
          <a:p>
            <a:pPr lvl="2"/>
            <a:r>
              <a:rPr lang="fr-FR" dirty="0"/>
              <a:t>Actions à distance</a:t>
            </a:r>
          </a:p>
          <a:p>
            <a:pPr lvl="2"/>
            <a:r>
              <a:rPr lang="fr-FR" dirty="0"/>
              <a:t>Actions de contact (intérieures à la matière = cohésion, ou extérieures)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Sur un solide rigide, les actions se résument à :</a:t>
            </a:r>
          </a:p>
          <a:p>
            <a:pPr lvl="2"/>
            <a:r>
              <a:rPr lang="fr-FR" dirty="0" smtClean="0"/>
              <a:t>Un effort résultant</a:t>
            </a:r>
          </a:p>
          <a:p>
            <a:pPr lvl="2"/>
            <a:r>
              <a:rPr lang="fr-FR" dirty="0" smtClean="0"/>
              <a:t>Un moment résultant 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5505"/>
              </p:ext>
            </p:extLst>
          </p:nvPr>
        </p:nvGraphicFramePr>
        <p:xfrm>
          <a:off x="6306852" y="5324408"/>
          <a:ext cx="1938338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8" name="Equation" r:id="rId3" imgW="1282680" imgH="761760" progId="Equation.DSMT4">
                  <p:embed/>
                </p:oleObj>
              </mc:Choice>
              <mc:Fallback>
                <p:oleObj name="Equation" r:id="rId3" imgW="1282680" imgH="7617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852" y="5324408"/>
                        <a:ext cx="1938338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308202" y="5183585"/>
            <a:ext cx="4637564" cy="1647012"/>
            <a:chOff x="739068" y="3562350"/>
            <a:chExt cx="7849307" cy="2787650"/>
          </a:xfrm>
        </p:grpSpPr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611313" y="3895725"/>
              <a:ext cx="2462212" cy="1993900"/>
            </a:xfrm>
            <a:custGeom>
              <a:avLst/>
              <a:gdLst>
                <a:gd name="T0" fmla="*/ 203 w 1551"/>
                <a:gd name="T1" fmla="*/ 223 h 1256"/>
                <a:gd name="T2" fmla="*/ 1176 w 1551"/>
                <a:gd name="T3" fmla="*/ 44 h 1256"/>
                <a:gd name="T4" fmla="*/ 1534 w 1551"/>
                <a:gd name="T5" fmla="*/ 488 h 1256"/>
                <a:gd name="T6" fmla="*/ 1075 w 1551"/>
                <a:gd name="T7" fmla="*/ 1204 h 1256"/>
                <a:gd name="T8" fmla="*/ 857 w 1551"/>
                <a:gd name="T9" fmla="*/ 799 h 1256"/>
                <a:gd name="T10" fmla="*/ 203 w 1551"/>
                <a:gd name="T11" fmla="*/ 768 h 1256"/>
                <a:gd name="T12" fmla="*/ 86 w 1551"/>
                <a:gd name="T13" fmla="*/ 332 h 1256"/>
                <a:gd name="T14" fmla="*/ 203 w 1551"/>
                <a:gd name="T15" fmla="*/ 22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1" h="1256">
                  <a:moveTo>
                    <a:pt x="203" y="223"/>
                  </a:moveTo>
                  <a:cubicBezTo>
                    <a:pt x="274" y="153"/>
                    <a:pt x="954" y="0"/>
                    <a:pt x="1176" y="44"/>
                  </a:cubicBezTo>
                  <a:cubicBezTo>
                    <a:pt x="1398" y="88"/>
                    <a:pt x="1551" y="295"/>
                    <a:pt x="1534" y="488"/>
                  </a:cubicBezTo>
                  <a:cubicBezTo>
                    <a:pt x="1517" y="681"/>
                    <a:pt x="1188" y="1152"/>
                    <a:pt x="1075" y="1204"/>
                  </a:cubicBezTo>
                  <a:cubicBezTo>
                    <a:pt x="962" y="1256"/>
                    <a:pt x="1002" y="872"/>
                    <a:pt x="857" y="799"/>
                  </a:cubicBezTo>
                  <a:cubicBezTo>
                    <a:pt x="712" y="726"/>
                    <a:pt x="331" y="846"/>
                    <a:pt x="203" y="768"/>
                  </a:cubicBezTo>
                  <a:cubicBezTo>
                    <a:pt x="75" y="690"/>
                    <a:pt x="0" y="433"/>
                    <a:pt x="86" y="332"/>
                  </a:cubicBezTo>
                  <a:cubicBezTo>
                    <a:pt x="172" y="231"/>
                    <a:pt x="156" y="277"/>
                    <a:pt x="203" y="2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739068" y="4203699"/>
              <a:ext cx="984250" cy="260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3262313" y="5797550"/>
              <a:ext cx="0" cy="5445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3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3892599"/>
                </p:ext>
              </p:extLst>
            </p:nvPr>
          </p:nvGraphicFramePr>
          <p:xfrm>
            <a:off x="1065213" y="3779838"/>
            <a:ext cx="280987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29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213" y="3779838"/>
                          <a:ext cx="280987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21"/>
            <p:cNvSpPr>
              <a:spLocks noChangeAspect="1" noChangeArrowheads="1"/>
            </p:cNvSpPr>
            <p:nvPr/>
          </p:nvSpPr>
          <p:spPr bwMode="auto">
            <a:xfrm>
              <a:off x="3273425" y="4430713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1358900" y="4930775"/>
              <a:ext cx="984250" cy="866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3875088" y="4010025"/>
              <a:ext cx="468312" cy="603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2833687" y="4232275"/>
              <a:ext cx="32067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altLang="fr-FR" dirty="0"/>
                <a:t>A</a:t>
              </a:r>
            </a:p>
          </p:txBody>
        </p:sp>
        <p:sp>
          <p:nvSpPr>
            <p:cNvPr id="42" name="AutoShape 27"/>
            <p:cNvSpPr>
              <a:spLocks noChangeArrowheads="1"/>
            </p:cNvSpPr>
            <p:nvPr/>
          </p:nvSpPr>
          <p:spPr bwMode="auto">
            <a:xfrm>
              <a:off x="4805363" y="4613275"/>
              <a:ext cx="803275" cy="317500"/>
            </a:xfrm>
            <a:prstGeom prst="leftRightArrow">
              <a:avLst>
                <a:gd name="adj1" fmla="val 50000"/>
                <a:gd name="adj2" fmla="val 506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6126163" y="3895725"/>
              <a:ext cx="2462212" cy="1993900"/>
            </a:xfrm>
            <a:custGeom>
              <a:avLst/>
              <a:gdLst>
                <a:gd name="T0" fmla="*/ 203 w 1551"/>
                <a:gd name="T1" fmla="*/ 223 h 1256"/>
                <a:gd name="T2" fmla="*/ 1176 w 1551"/>
                <a:gd name="T3" fmla="*/ 44 h 1256"/>
                <a:gd name="T4" fmla="*/ 1534 w 1551"/>
                <a:gd name="T5" fmla="*/ 488 h 1256"/>
                <a:gd name="T6" fmla="*/ 1075 w 1551"/>
                <a:gd name="T7" fmla="*/ 1204 h 1256"/>
                <a:gd name="T8" fmla="*/ 857 w 1551"/>
                <a:gd name="T9" fmla="*/ 799 h 1256"/>
                <a:gd name="T10" fmla="*/ 203 w 1551"/>
                <a:gd name="T11" fmla="*/ 768 h 1256"/>
                <a:gd name="T12" fmla="*/ 86 w 1551"/>
                <a:gd name="T13" fmla="*/ 332 h 1256"/>
                <a:gd name="T14" fmla="*/ 203 w 1551"/>
                <a:gd name="T15" fmla="*/ 22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1" h="1256">
                  <a:moveTo>
                    <a:pt x="203" y="223"/>
                  </a:moveTo>
                  <a:cubicBezTo>
                    <a:pt x="274" y="153"/>
                    <a:pt x="954" y="0"/>
                    <a:pt x="1176" y="44"/>
                  </a:cubicBezTo>
                  <a:cubicBezTo>
                    <a:pt x="1398" y="88"/>
                    <a:pt x="1551" y="295"/>
                    <a:pt x="1534" y="488"/>
                  </a:cubicBezTo>
                  <a:cubicBezTo>
                    <a:pt x="1517" y="681"/>
                    <a:pt x="1188" y="1152"/>
                    <a:pt x="1075" y="1204"/>
                  </a:cubicBezTo>
                  <a:cubicBezTo>
                    <a:pt x="962" y="1256"/>
                    <a:pt x="1002" y="872"/>
                    <a:pt x="857" y="799"/>
                  </a:cubicBezTo>
                  <a:cubicBezTo>
                    <a:pt x="712" y="726"/>
                    <a:pt x="331" y="846"/>
                    <a:pt x="203" y="768"/>
                  </a:cubicBezTo>
                  <a:cubicBezTo>
                    <a:pt x="75" y="690"/>
                    <a:pt x="0" y="433"/>
                    <a:pt x="86" y="332"/>
                  </a:cubicBezTo>
                  <a:cubicBezTo>
                    <a:pt x="172" y="231"/>
                    <a:pt x="156" y="277"/>
                    <a:pt x="203" y="2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44" name="Oval 29"/>
            <p:cNvSpPr>
              <a:spLocks noChangeAspect="1" noChangeArrowheads="1"/>
            </p:cNvSpPr>
            <p:nvPr/>
          </p:nvSpPr>
          <p:spPr bwMode="auto">
            <a:xfrm>
              <a:off x="7788275" y="4430713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7820025" y="4313238"/>
              <a:ext cx="3206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altLang="fr-FR"/>
                <a:t>A</a:t>
              </a: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 flipH="1" flipV="1">
              <a:off x="7497763" y="3741738"/>
              <a:ext cx="322262" cy="722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 flipH="1">
              <a:off x="7158038" y="4464050"/>
              <a:ext cx="668337" cy="89217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fr-FR"/>
            </a:p>
          </p:txBody>
        </p:sp>
        <p:graphicFrame>
          <p:nvGraphicFramePr>
            <p:cNvPr id="48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944288"/>
                </p:ext>
              </p:extLst>
            </p:nvPr>
          </p:nvGraphicFramePr>
          <p:xfrm>
            <a:off x="6662738" y="4664075"/>
            <a:ext cx="7683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0" name="Equation" r:id="rId7" imgW="380880" imgH="241200" progId="Equation.DSMT4">
                    <p:embed/>
                  </p:oleObj>
                </mc:Choice>
                <mc:Fallback>
                  <p:oleObj name="Equation" r:id="rId7" imgW="380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2738" y="4664075"/>
                          <a:ext cx="768350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823650"/>
                </p:ext>
              </p:extLst>
            </p:nvPr>
          </p:nvGraphicFramePr>
          <p:xfrm>
            <a:off x="1390650" y="5126038"/>
            <a:ext cx="30638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1" name="Equation" r:id="rId9" imgW="152280" imgH="228600" progId="Equation.DSMT4">
                    <p:embed/>
                  </p:oleObj>
                </mc:Choice>
                <mc:Fallback>
                  <p:oleObj name="Equation" r:id="rId9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650" y="5126038"/>
                          <a:ext cx="306388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188653"/>
                </p:ext>
              </p:extLst>
            </p:nvPr>
          </p:nvGraphicFramePr>
          <p:xfrm>
            <a:off x="2955925" y="5889625"/>
            <a:ext cx="30638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2" name="Equation" r:id="rId11" imgW="152280" imgH="228600" progId="Equation.DSMT4">
                    <p:embed/>
                  </p:oleObj>
                </mc:Choice>
                <mc:Fallback>
                  <p:oleObj name="Equation" r:id="rId11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925" y="5889625"/>
                          <a:ext cx="306388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6960052"/>
                </p:ext>
              </p:extLst>
            </p:nvPr>
          </p:nvGraphicFramePr>
          <p:xfrm>
            <a:off x="3932238" y="3754438"/>
            <a:ext cx="280987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3" name="Equation" r:id="rId13" imgW="139680" imgH="253800" progId="Equation.DSMT4">
                    <p:embed/>
                  </p:oleObj>
                </mc:Choice>
                <mc:Fallback>
                  <p:oleObj name="Equation" r:id="rId13" imgW="1396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2238" y="3754438"/>
                          <a:ext cx="280987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411679"/>
                </p:ext>
              </p:extLst>
            </p:nvPr>
          </p:nvGraphicFramePr>
          <p:xfrm>
            <a:off x="7577138" y="3562350"/>
            <a:ext cx="255587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34" name="Equation" r:id="rId15" imgW="126720" imgH="190440" progId="Equation.DSMT4">
                    <p:embed/>
                  </p:oleObj>
                </mc:Choice>
                <mc:Fallback>
                  <p:oleObj name="Equation" r:id="rId15" imgW="1267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7138" y="3562350"/>
                          <a:ext cx="255587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73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 – </a:t>
            </a:r>
            <a:r>
              <a:rPr lang="fr-FR" dirty="0" smtClean="0"/>
              <a:t>Introduction</a:t>
            </a:r>
            <a:r>
              <a:rPr lang="fr-FR" dirty="0"/>
              <a:t>	</a:t>
            </a:r>
            <a:r>
              <a:rPr lang="fr-FR" dirty="0" smtClean="0"/>
              <a:t>Solide rigide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 fondamental</a:t>
            </a:r>
          </a:p>
          <a:p>
            <a:endParaRPr lang="fr-FR" dirty="0" smtClean="0"/>
          </a:p>
          <a:p>
            <a:pPr lvl="1">
              <a:tabLst>
                <a:tab pos="1792288" algn="l"/>
              </a:tabLst>
            </a:pPr>
            <a:r>
              <a:rPr lang="fr-FR" dirty="0" smtClean="0"/>
              <a:t>Statique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Dynamique 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2446528" y="1460500"/>
            <a:ext cx="6102351" cy="838200"/>
            <a:chOff x="1152" y="2250"/>
            <a:chExt cx="3844" cy="528"/>
          </a:xfrm>
        </p:grpSpPr>
        <p:graphicFrame>
          <p:nvGraphicFramePr>
            <p:cNvPr id="2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3426978"/>
                </p:ext>
              </p:extLst>
            </p:nvPr>
          </p:nvGraphicFramePr>
          <p:xfrm>
            <a:off x="3933" y="2250"/>
            <a:ext cx="1019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437" name="Equation" r:id="rId3" imgW="1079280" imgH="558720" progId="Equation.DSMT4">
                    <p:embed/>
                  </p:oleObj>
                </mc:Choice>
                <mc:Fallback>
                  <p:oleObj name="Equation" r:id="rId3" imgW="1079280" imgH="558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2250"/>
                          <a:ext cx="1019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184" y="2409"/>
              <a:ext cx="2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fr-FR" altLang="fr-FR" b="1"/>
                <a:t>Un solide est en équilibre statique  </a:t>
              </a:r>
              <a:r>
                <a:rPr lang="fr-FR" altLang="fr-FR" b="1">
                  <a:sym typeface="Wingdings" pitchFamily="2" charset="2"/>
                </a:rPr>
                <a:t></a:t>
              </a:r>
              <a:r>
                <a:rPr lang="fr-FR" altLang="fr-FR">
                  <a:sym typeface="Wingdings" pitchFamily="2" charset="2"/>
                </a:rPr>
                <a:t> 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152" y="2258"/>
              <a:ext cx="3844" cy="5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914084"/>
              </p:ext>
            </p:extLst>
          </p:nvPr>
        </p:nvGraphicFramePr>
        <p:xfrm>
          <a:off x="2446528" y="2995740"/>
          <a:ext cx="27844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8" name="Equation" r:id="rId5" imgW="2133360" imgH="761760" progId="Equation.DSMT4">
                  <p:embed/>
                </p:oleObj>
              </mc:Choice>
              <mc:Fallback>
                <p:oleObj name="Equation" r:id="rId5" imgW="2133360" imgH="761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528" y="2995740"/>
                        <a:ext cx="27844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56904"/>
              </p:ext>
            </p:extLst>
          </p:nvPr>
        </p:nvGraphicFramePr>
        <p:xfrm>
          <a:off x="6061267" y="4209098"/>
          <a:ext cx="24876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9" name="Equation" r:id="rId7" imgW="1650960" imgH="863280" progId="Equation.DSMT4">
                  <p:embed/>
                </p:oleObj>
              </mc:Choice>
              <mc:Fallback>
                <p:oleObj name="Equation" r:id="rId7" imgW="1650960" imgH="863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267" y="4209098"/>
                        <a:ext cx="2487612" cy="12954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27819"/>
              </p:ext>
            </p:extLst>
          </p:nvPr>
        </p:nvGraphicFramePr>
        <p:xfrm>
          <a:off x="6047105" y="3301746"/>
          <a:ext cx="12049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0" name="Equation" r:id="rId9" imgW="799920" imgH="279360" progId="Equation.DSMT4">
                  <p:embed/>
                </p:oleObj>
              </mc:Choice>
              <mc:Fallback>
                <p:oleObj name="Equation" r:id="rId9" imgW="79992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105" y="3301746"/>
                        <a:ext cx="1204913" cy="4191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0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Aperçu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en-US" dirty="0"/>
              <a:t>I – </a:t>
            </a:r>
            <a:r>
              <a:rPr lang="en-US" dirty="0" smtClean="0"/>
              <a:t>Introduction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II – </a:t>
            </a:r>
            <a:r>
              <a:rPr lang="en-US" dirty="0" err="1" smtClean="0">
                <a:solidFill>
                  <a:srgbClr val="FF0000"/>
                </a:solidFill>
              </a:rPr>
              <a:t>Cinématique</a:t>
            </a:r>
            <a:r>
              <a:rPr lang="en-US" dirty="0" smtClean="0">
                <a:solidFill>
                  <a:srgbClr val="FF0000"/>
                </a:solidFill>
              </a:rPr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milieux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continus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solides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III – </a:t>
            </a:r>
            <a:r>
              <a:rPr lang="en-US" dirty="0" smtClean="0"/>
              <a:t>Description des efforts de </a:t>
            </a:r>
            <a:r>
              <a:rPr lang="en-US" dirty="0" err="1" smtClean="0"/>
              <a:t>cohésion</a:t>
            </a:r>
            <a:r>
              <a:rPr lang="en-US" dirty="0" smtClean="0"/>
              <a:t> et </a:t>
            </a:r>
            <a:r>
              <a:rPr lang="en-US" dirty="0" err="1" smtClean="0"/>
              <a:t>lois</a:t>
            </a:r>
            <a:r>
              <a:rPr lang="en-US" dirty="0" smtClean="0"/>
              <a:t> de conservations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IV – </a:t>
            </a:r>
            <a:r>
              <a:rPr lang="en-US" dirty="0" err="1" smtClean="0"/>
              <a:t>Loi</a:t>
            </a:r>
            <a:r>
              <a:rPr lang="en-US" dirty="0" smtClean="0"/>
              <a:t> de </a:t>
            </a:r>
            <a:r>
              <a:rPr lang="en-US" dirty="0" err="1" smtClean="0"/>
              <a:t>comportement</a:t>
            </a:r>
            <a:r>
              <a:rPr lang="en-US" dirty="0" smtClean="0"/>
              <a:t> : </a:t>
            </a:r>
            <a:r>
              <a:rPr lang="en-US" dirty="0" err="1" smtClean="0"/>
              <a:t>élasticité</a:t>
            </a:r>
            <a:r>
              <a:rPr lang="en-US" dirty="0" smtClean="0"/>
              <a:t> </a:t>
            </a:r>
            <a:r>
              <a:rPr lang="en-US" dirty="0" err="1" smtClean="0"/>
              <a:t>linéaire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I – </a:t>
            </a:r>
            <a:r>
              <a:rPr lang="fr-FR" dirty="0" smtClean="0"/>
              <a:t>Introduction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84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ChangeArrowheads="1"/>
          </p:cNvSpPr>
          <p:nvPr/>
        </p:nvSpPr>
        <p:spPr bwMode="auto">
          <a:xfrm>
            <a:off x="144463" y="1095375"/>
            <a:ext cx="8855075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II – Cinématique des milieux continus solides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 – Description du mouvement</a:t>
            </a:r>
            <a:endParaRPr lang="fr-FR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	2 – Mesures de déformation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fr-FR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…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fr-F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Pierre BADEL - EMSE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Hypothèses et limitations</a:t>
            </a:r>
            <a:endParaRPr lang="fr-FR" dirty="0"/>
          </a:p>
          <a:p>
            <a:pPr lvl="1"/>
            <a:endParaRPr lang="fr-FR" sz="800" dirty="0"/>
          </a:p>
          <a:p>
            <a:pPr lvl="1"/>
            <a:r>
              <a:rPr lang="fr-FR" b="1" dirty="0" smtClean="0"/>
              <a:t>Limitation au cas des solides</a:t>
            </a:r>
          </a:p>
          <a:p>
            <a:pPr lvl="1">
              <a:buFont typeface="Wingdings"/>
              <a:buChar char="è"/>
            </a:pPr>
            <a:endParaRPr lang="fr-FR" sz="10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Chaque point matériel est identifié par sa position initiale    . Il est « étiqueté ». Il s’agit de la description lagrangienne.</a:t>
            </a:r>
            <a:endParaRPr lang="fr-F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i="1" dirty="0" smtClean="0">
                <a:sym typeface="Wingdings" panose="05000000000000000000" pitchFamily="2" charset="2"/>
              </a:rPr>
              <a:t>Pour le cas des fluides, on considère  généralement une variable qui désigne une zone de l’espace (où passent les points matériels). Il s’agit de la description eulérienne.</a:t>
            </a:r>
            <a:endParaRPr lang="fr-FR" i="1" dirty="0"/>
          </a:p>
          <a:p>
            <a:endParaRPr lang="fr-FR" dirty="0" smtClean="0"/>
          </a:p>
          <a:p>
            <a:pPr lvl="1"/>
            <a:r>
              <a:rPr lang="fr-FR" b="1" dirty="0" smtClean="0"/>
              <a:t>Hypothèse de milieu continu</a:t>
            </a:r>
          </a:p>
          <a:p>
            <a:pPr marL="457200" lvl="1" indent="0">
              <a:buNone/>
            </a:pPr>
            <a:endParaRPr lang="fr-FR" sz="1000" dirty="0" smtClean="0"/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« Des points voisins restent voisins</a:t>
            </a:r>
            <a:r>
              <a:rPr lang="fr-FR" dirty="0" smtClean="0"/>
              <a:t> »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Leurs propriétés physiques évoluent </a:t>
            </a:r>
            <a:r>
              <a:rPr lang="fr-FR" dirty="0" err="1" smtClean="0"/>
              <a:t>comparablement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Référentiel</a:t>
            </a:r>
          </a:p>
          <a:p>
            <a:pPr marL="457200" lvl="1" indent="0">
              <a:buNone/>
            </a:pPr>
            <a:endParaRPr lang="fr-FR" sz="1000" dirty="0"/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Nécessaire pour caractériser positions et déplacements. En l’absence de précision, nous serons dans le cas simple (le plus courant) du référentiel du laboratoire, lié à l’observateur.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itchFamily="34" charset="0"/>
                <a:cs typeface="Calibri" pitchFamily="34" charset="0"/>
              </a:rPr>
              <a:t>Pierre BADEL - EMSE</a:t>
            </a:r>
            <a:endParaRPr lang="fr-FR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5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0" y="727075"/>
            <a:ext cx="5743576" cy="171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II </a:t>
            </a:r>
            <a:r>
              <a:rPr lang="fr-FR" dirty="0"/>
              <a:t>– </a:t>
            </a:r>
            <a:r>
              <a:rPr lang="fr-FR" dirty="0" smtClean="0"/>
              <a:t>Cinématique</a:t>
            </a:r>
            <a:r>
              <a:rPr lang="fr-FR" dirty="0"/>
              <a:t>	</a:t>
            </a:r>
            <a:r>
              <a:rPr lang="fr-FR" dirty="0" smtClean="0"/>
              <a:t>0 </a:t>
            </a:r>
            <a:r>
              <a:rPr lang="fr-FR" dirty="0"/>
              <a:t>– </a:t>
            </a:r>
            <a:r>
              <a:rPr lang="fr-FR" dirty="0" smtClean="0"/>
              <a:t>cadre de travail</a:t>
            </a:r>
            <a:endParaRPr lang="fr-FR" dirty="0"/>
          </a:p>
        </p:txBody>
      </p:sp>
      <p:graphicFrame>
        <p:nvGraphicFramePr>
          <p:cNvPr id="2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694151"/>
              </p:ext>
            </p:extLst>
          </p:nvPr>
        </p:nvGraphicFramePr>
        <p:xfrm>
          <a:off x="5549456" y="2111085"/>
          <a:ext cx="16668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9" name="Equation" r:id="rId3" imgW="139680" imgH="190440" progId="Equation.DSMT4">
                  <p:embed/>
                </p:oleObj>
              </mc:Choice>
              <mc:Fallback>
                <p:oleObj name="Equation" r:id="rId3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456" y="2111085"/>
                        <a:ext cx="166687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0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èle par défau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47904</TotalTime>
  <Words>1580</Words>
  <Application>Microsoft Office PowerPoint</Application>
  <PresentationFormat>Affichage à l'écran (4:3)</PresentationFormat>
  <Paragraphs>644</Paragraphs>
  <Slides>41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Modèle par défaut</vt:lpstr>
      <vt:lpstr>1_Modèle par défaut</vt:lpstr>
      <vt:lpstr>Equation</vt:lpstr>
      <vt:lpstr>MathType 5.0 Equation</vt:lpstr>
      <vt:lpstr>Bases de MMC</vt:lpstr>
      <vt:lpstr>Introduction</vt:lpstr>
      <vt:lpstr>Introduction</vt:lpstr>
      <vt:lpstr>Introduction</vt:lpstr>
      <vt:lpstr>Introduction</vt:lpstr>
      <vt:lpstr>Introduction</vt:lpstr>
      <vt:lpstr>Introduction</vt:lpstr>
      <vt:lpstr>Présentation PowerPoint</vt:lpstr>
      <vt:lpstr>Présentation PowerPoint</vt:lpstr>
      <vt:lpstr>Configurations du système</vt:lpstr>
      <vt:lpstr>Mouvement du solide</vt:lpstr>
      <vt:lpstr>Tenseur gradient </vt:lpstr>
      <vt:lpstr>Tenseur gradient </vt:lpstr>
      <vt:lpstr>Tenseur gradient </vt:lpstr>
      <vt:lpstr>Tenseur gradient </vt:lpstr>
      <vt:lpstr>Présentation PowerPoint</vt:lpstr>
      <vt:lpstr>Changement de forme</vt:lpstr>
      <vt:lpstr>« Tenseur des déformations »</vt:lpstr>
      <vt:lpstr>« Tenseur des déformations »</vt:lpstr>
      <vt:lpstr>Exemples</vt:lpstr>
      <vt:lpstr>Course content</vt:lpstr>
      <vt:lpstr>Présentation PowerPoint</vt:lpstr>
      <vt:lpstr>Effort interne : contrainte sur une surface</vt:lpstr>
      <vt:lpstr>Tenseur des contraintes de Cauchy</vt:lpstr>
      <vt:lpstr>Composantes de contrainte</vt:lpstr>
      <vt:lpstr>Composantes de contrainte</vt:lpstr>
      <vt:lpstr>Contraintes et directions principales</vt:lpstr>
      <vt:lpstr>Généralisation en 3D</vt:lpstr>
      <vt:lpstr>Présentation PowerPoint</vt:lpstr>
      <vt:lpstr>PFD sur une élément de volume…</vt:lpstr>
      <vt:lpstr>Présentation PowerPoint</vt:lpstr>
      <vt:lpstr>Course content</vt:lpstr>
      <vt:lpstr>Présentation PowerPoint</vt:lpstr>
      <vt:lpstr>Modèle de comportement élastique linéaire (loi de Hooke)</vt:lpstr>
      <vt:lpstr>Loi de Hooke 3D</vt:lpstr>
      <vt:lpstr>Loi de Hooke 3D : remarques</vt:lpstr>
      <vt:lpstr>Elasticité anisotrope</vt:lpstr>
      <vt:lpstr>Notation vectorielle</vt:lpstr>
      <vt:lpstr>Bibliographie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Ingénierie et Santé</dc:title>
  <dc:creator>emse</dc:creator>
  <cp:lastModifiedBy>BADEL Pierre</cp:lastModifiedBy>
  <cp:revision>566</cp:revision>
  <cp:lastPrinted>1601-01-01T00:00:00Z</cp:lastPrinted>
  <dcterms:created xsi:type="dcterms:W3CDTF">1601-01-01T00:00:00Z</dcterms:created>
  <dcterms:modified xsi:type="dcterms:W3CDTF">2014-07-02T07:49:30Z</dcterms:modified>
</cp:coreProperties>
</file>